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9" r:id="rId1"/>
  </p:sldMasterIdLst>
  <p:notesMasterIdLst>
    <p:notesMasterId r:id="rId58"/>
  </p:notesMasterIdLst>
  <p:sldIdLst>
    <p:sldId id="302" r:id="rId2"/>
    <p:sldId id="414" r:id="rId3"/>
    <p:sldId id="306" r:id="rId4"/>
    <p:sldId id="307" r:id="rId5"/>
    <p:sldId id="296" r:id="rId6"/>
    <p:sldId id="297" r:id="rId7"/>
    <p:sldId id="298" r:id="rId8"/>
    <p:sldId id="308" r:id="rId9"/>
    <p:sldId id="322" r:id="rId10"/>
    <p:sldId id="309" r:id="rId11"/>
    <p:sldId id="409" r:id="rId12"/>
    <p:sldId id="339" r:id="rId13"/>
    <p:sldId id="310" r:id="rId14"/>
    <p:sldId id="344" r:id="rId15"/>
    <p:sldId id="311" r:id="rId16"/>
    <p:sldId id="343" r:id="rId17"/>
    <p:sldId id="313" r:id="rId18"/>
    <p:sldId id="376" r:id="rId19"/>
    <p:sldId id="385" r:id="rId20"/>
    <p:sldId id="387" r:id="rId21"/>
    <p:sldId id="407" r:id="rId22"/>
    <p:sldId id="408" r:id="rId23"/>
    <p:sldId id="410" r:id="rId24"/>
    <p:sldId id="411" r:id="rId25"/>
    <p:sldId id="412" r:id="rId26"/>
    <p:sldId id="394" r:id="rId27"/>
    <p:sldId id="395" r:id="rId28"/>
    <p:sldId id="393" r:id="rId29"/>
    <p:sldId id="330" r:id="rId30"/>
    <p:sldId id="368" r:id="rId31"/>
    <p:sldId id="364" r:id="rId32"/>
    <p:sldId id="365" r:id="rId33"/>
    <p:sldId id="366" r:id="rId34"/>
    <p:sldId id="367" r:id="rId35"/>
    <p:sldId id="413" r:id="rId36"/>
    <p:sldId id="334" r:id="rId37"/>
    <p:sldId id="358" r:id="rId38"/>
    <p:sldId id="352" r:id="rId39"/>
    <p:sldId id="350" r:id="rId40"/>
    <p:sldId id="356" r:id="rId41"/>
    <p:sldId id="369" r:id="rId42"/>
    <p:sldId id="396" r:id="rId43"/>
    <p:sldId id="401" r:id="rId44"/>
    <p:sldId id="403" r:id="rId45"/>
    <p:sldId id="402" r:id="rId46"/>
    <p:sldId id="405" r:id="rId47"/>
    <p:sldId id="400" r:id="rId48"/>
    <p:sldId id="362" r:id="rId49"/>
    <p:sldId id="324" r:id="rId50"/>
    <p:sldId id="353" r:id="rId51"/>
    <p:sldId id="348" r:id="rId52"/>
    <p:sldId id="373" r:id="rId53"/>
    <p:sldId id="372" r:id="rId54"/>
    <p:sldId id="374" r:id="rId55"/>
    <p:sldId id="338" r:id="rId56"/>
    <p:sldId id="384"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6600"/>
    <a:srgbClr val="F1FAC2"/>
    <a:srgbClr val="E6F698"/>
    <a:srgbClr val="CFE9B5"/>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71" autoAdjust="0"/>
    <p:restoredTop sz="99821" autoAdjust="0"/>
  </p:normalViewPr>
  <p:slideViewPr>
    <p:cSldViewPr>
      <p:cViewPr>
        <p:scale>
          <a:sx n="70" d="100"/>
          <a:sy n="70" d="100"/>
        </p:scale>
        <p:origin x="-135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54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4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4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54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8E9D7ADC-A92F-49FF-A308-248890F7FE8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DFCDC88D-A2B6-4CF4-AE8F-0C76EB529C4D}" type="datetimeFigureOut">
              <a:rPr lang="en-US" smtClean="0"/>
              <a:pPr>
                <a:defRPr/>
              </a:pPr>
              <a:t>9/5/2018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D82F1BD4-41EA-4D74-BE6C-5B054B1C4363}" type="slidenum">
              <a:rPr lang="en-US" smtClean="0"/>
              <a:pPr>
                <a:defRPr/>
              </a:pPr>
              <a:t>‹#›</a:t>
            </a:fld>
            <a:endParaRPr lang="en-US"/>
          </a:p>
        </p:txBody>
      </p:sp>
    </p:spTree>
  </p:cSld>
  <p:clrMapOvr>
    <a:masterClrMapping/>
  </p:clrMapOvr>
  <p:transition>
    <p:check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B7CA9D3-8497-406D-9B34-0E12B44B947C}" type="datetimeFigureOut">
              <a:rPr lang="en-US" smtClean="0"/>
              <a:pPr>
                <a:defRPr/>
              </a:pPr>
              <a:t>9/5/2018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2D69C5D-51A9-4758-9AF0-1C4A9A153F30}" type="slidenum">
              <a:rPr lang="en-US" smtClean="0"/>
              <a:pPr>
                <a:defRPr/>
              </a:pPr>
              <a:t>‹#›</a:t>
            </a:fld>
            <a:endParaRPr lang="en-US"/>
          </a:p>
        </p:txBody>
      </p:sp>
    </p:spTree>
  </p:cSld>
  <p:clrMapOvr>
    <a:masterClrMapping/>
  </p:clrMapOvr>
  <p:transition>
    <p:check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A9AF476-FB62-4BFA-9342-B8E26EB2A6B8}" type="datetimeFigureOut">
              <a:rPr lang="en-US" smtClean="0"/>
              <a:pPr>
                <a:defRPr/>
              </a:pPr>
              <a:t>9/5/2018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95AC394-57DC-4B88-B941-D3DF50E418B9}" type="slidenum">
              <a:rPr lang="en-US" smtClean="0"/>
              <a:pPr>
                <a:defRPr/>
              </a:pPr>
              <a:t>‹#›</a:t>
            </a:fld>
            <a:endParaRPr lang="en-US"/>
          </a:p>
        </p:txBody>
      </p:sp>
    </p:spTree>
  </p:cSld>
  <p:clrMapOvr>
    <a:masterClrMapping/>
  </p:clrMapOvr>
  <p:transition>
    <p:check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F17A04E-9844-42CF-8AE7-895AC240DFAB}" type="datetimeFigureOut">
              <a:rPr lang="en-US" smtClean="0"/>
              <a:pPr>
                <a:defRPr/>
              </a:pPr>
              <a:t>9/5/2018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0BDFEE4F-4A7B-4118-A47E-F9A94867F57B}"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check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900E18B9-81FF-43D8-8746-9B6867FDCD48}" type="datetimeFigureOut">
              <a:rPr lang="en-US" smtClean="0"/>
              <a:pPr>
                <a:defRPr/>
              </a:pPr>
              <a:t>9/5/2018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159BFDF-7D96-4BD0-8FC3-E617DE2F8234}"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check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6A3ACFFD-44F2-4FE7-9624-FF0C24EB4E32}" type="datetimeFigureOut">
              <a:rPr lang="en-US" smtClean="0"/>
              <a:pPr>
                <a:defRPr/>
              </a:pPr>
              <a:t>9/5/2018</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3EA3A0E2-2ECE-448E-B2E2-8E6276B46F40}"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heck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D3F5FBC3-9269-4692-8920-36B5C50AEE53}" type="datetimeFigureOut">
              <a:rPr lang="en-US" smtClean="0"/>
              <a:pPr>
                <a:defRPr/>
              </a:pPr>
              <a:t>9/5/2018</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DA9B0B48-13C1-474A-9EC7-2ED099AF7A6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C522C77F-B139-450A-825F-483C09A0C3E1}" type="datetimeFigureOut">
              <a:rPr lang="en-US" smtClean="0"/>
              <a:pPr>
                <a:defRPr/>
              </a:pPr>
              <a:t>9/5/2018</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6800E3A0-D31A-4CDF-9E8B-E5BF2551A45B}"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heck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C36F8993-DC58-49B4-8F54-05DA8BE739AA}" type="datetimeFigureOut">
              <a:rPr lang="en-US" smtClean="0"/>
              <a:pPr>
                <a:defRPr/>
              </a:pPr>
              <a:t>9/5/2018</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D9DE9FDA-81F7-4042-8650-5949523231DD}" type="slidenum">
              <a:rPr lang="en-US" smtClean="0"/>
              <a:pPr>
                <a:defRPr/>
              </a:pPr>
              <a:t>‹#›</a:t>
            </a:fld>
            <a:endParaRPr lang="en-US"/>
          </a:p>
        </p:txBody>
      </p:sp>
    </p:spTree>
  </p:cSld>
  <p:clrMapOvr>
    <a:masterClrMapping/>
  </p:clrMapOvr>
  <p:transition>
    <p:check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23E6ED2D-E250-4913-8625-AA163DC2F854}" type="datetimeFigureOut">
              <a:rPr lang="en-US" smtClean="0"/>
              <a:pPr>
                <a:defRPr/>
              </a:pPr>
              <a:t>9/5/2018</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F650EFE-E3BF-49D6-8923-C5D0BC7F6A96}"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D4BDE7EC-F126-4B2D-AA30-D489D940F06A}" type="datetimeFigureOut">
              <a:rPr lang="en-US" smtClean="0"/>
              <a:pPr>
                <a:defRPr/>
              </a:pPr>
              <a:t>9/5/2018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97C82EB-58E8-4E1E-9A09-82FA38EA6170}"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check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4579AB7-B94A-4F3D-8C71-EE1EC174A8B1}"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checker/>
  </p:transition>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http://www.mpoweruk.com/images/swingcell.gif"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600200" y="2438400"/>
            <a:ext cx="6172200" cy="1938992"/>
          </a:xfrm>
          <a:prstGeom prst="rect">
            <a:avLst/>
          </a:prstGeom>
          <a:noFill/>
          <a:ln w="9525">
            <a:noFill/>
            <a:miter lim="800000"/>
            <a:headEnd/>
            <a:tailEnd/>
          </a:ln>
        </p:spPr>
        <p:txBody>
          <a:bodyPr wrap="square">
            <a:spAutoFit/>
          </a:bodyPr>
          <a:lstStyle/>
          <a:p>
            <a:pPr algn="ctr"/>
            <a:r>
              <a:rPr lang="en-US" sz="6000" b="1" dirty="0">
                <a:solidFill>
                  <a:srgbClr val="7030A0"/>
                </a:solidFill>
                <a:latin typeface="Times New Roman" pitchFamily="18" charset="0"/>
                <a:cs typeface="Times New Roman" pitchFamily="18" charset="0"/>
              </a:rPr>
              <a:t>ENGINEERING   </a:t>
            </a:r>
            <a:r>
              <a:rPr lang="en-US" sz="6000" b="1" dirty="0" smtClean="0">
                <a:solidFill>
                  <a:srgbClr val="7030A0"/>
                </a:solidFill>
                <a:latin typeface="Times New Roman" pitchFamily="18" charset="0"/>
                <a:cs typeface="Times New Roman" pitchFamily="18" charset="0"/>
              </a:rPr>
              <a:t>                        CHEMISTRY</a:t>
            </a:r>
            <a:endParaRPr lang="en-US" sz="6000" b="1" dirty="0">
              <a:solidFill>
                <a:srgbClr val="7030A0"/>
              </a:solidFill>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73076A7-0C10-46B7-B76C-6167207F6088}" type="slidenum">
              <a:rPr lang="en-US"/>
              <a:pPr>
                <a:defRPr/>
              </a:pPr>
              <a:t>10</a:t>
            </a:fld>
            <a:endParaRPr lang="en-US" dirty="0"/>
          </a:p>
        </p:txBody>
      </p:sp>
      <p:sp>
        <p:nvSpPr>
          <p:cNvPr id="3" name="Rectangle 2"/>
          <p:cNvSpPr/>
          <p:nvPr/>
        </p:nvSpPr>
        <p:spPr>
          <a:xfrm>
            <a:off x="457200" y="671691"/>
            <a:ext cx="8077200" cy="6186309"/>
          </a:xfrm>
          <a:prstGeom prst="rect">
            <a:avLst/>
          </a:prstGeom>
        </p:spPr>
        <p:txBody>
          <a:bodyPr wrap="square">
            <a:spAutoFit/>
          </a:bodyPr>
          <a:lstStyle/>
          <a:p>
            <a:pPr marL="365760" indent="-256032" fontAlgn="auto">
              <a:spcAft>
                <a:spcPts val="0"/>
              </a:spcAft>
              <a:buFont typeface="Wingdings" pitchFamily="2" charset="2"/>
              <a:buChar char="Ø"/>
              <a:defRPr/>
            </a:pPr>
            <a:r>
              <a:rPr lang="en-US" sz="2400" dirty="0" smtClean="0">
                <a:solidFill>
                  <a:srgbClr val="00B050"/>
                </a:solidFill>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Specific conductance: </a:t>
            </a:r>
            <a:r>
              <a:rPr lang="en-US" sz="2400" dirty="0" smtClean="0">
                <a:solidFill>
                  <a:schemeClr val="tx1">
                    <a:lumMod val="95000"/>
                    <a:lumOff val="5000"/>
                  </a:schemeClr>
                </a:solidFill>
                <a:latin typeface="Times New Roman" pitchFamily="18" charset="0"/>
                <a:cs typeface="Times New Roman" pitchFamily="18" charset="0"/>
              </a:rPr>
              <a:t>Specific conductance is the conductance of all the ions that are present in 1 ml solution.</a:t>
            </a:r>
          </a:p>
          <a:p>
            <a:pPr marL="365760" lvl="0" indent="-256032" fontAlgn="auto">
              <a:spcAft>
                <a:spcPts val="0"/>
              </a:spcAft>
              <a:defRPr/>
            </a:pPr>
            <a:endParaRPr lang="en-US" sz="2400" dirty="0" smtClean="0">
              <a:solidFill>
                <a:schemeClr val="bg2">
                  <a:lumMod val="10000"/>
                </a:schemeClr>
              </a:solidFill>
              <a:latin typeface="Times New Roman" pitchFamily="18" charset="0"/>
              <a:cs typeface="Times New Roman" pitchFamily="18" charset="0"/>
            </a:endParaRPr>
          </a:p>
          <a:p>
            <a:pPr marL="365760" lvl="0" indent="-256032" fontAlgn="auto">
              <a:spcAft>
                <a:spcPts val="0"/>
              </a:spcAft>
              <a:defRPr/>
            </a:pPr>
            <a:endParaRPr lang="en-US" sz="2400" dirty="0" smtClean="0">
              <a:solidFill>
                <a:schemeClr val="bg2">
                  <a:lumMod val="10000"/>
                </a:schemeClr>
              </a:solidFill>
              <a:latin typeface="Times New Roman" pitchFamily="18" charset="0"/>
              <a:cs typeface="Times New Roman" pitchFamily="18" charset="0"/>
            </a:endParaRPr>
          </a:p>
          <a:p>
            <a:pPr marL="365760" lvl="0" indent="-256032" fontAlgn="auto">
              <a:spcAft>
                <a:spcPts val="0"/>
              </a:spcAft>
              <a:defRPr/>
            </a:pPr>
            <a:r>
              <a:rPr lang="en-US" sz="2400" dirty="0" smtClean="0">
                <a:solidFill>
                  <a:schemeClr val="bg2">
                    <a:lumMod val="10000"/>
                  </a:schemeClr>
                </a:solidFill>
                <a:latin typeface="Times New Roman" pitchFamily="18" charset="0"/>
                <a:cs typeface="Times New Roman" pitchFamily="18" charset="0"/>
              </a:rPr>
              <a:t>      Units; ohm</a:t>
            </a:r>
            <a:r>
              <a:rPr lang="en-US" sz="2400" baseline="30000" dirty="0" smtClean="0">
                <a:solidFill>
                  <a:schemeClr val="bg2">
                    <a:lumMod val="10000"/>
                  </a:schemeClr>
                </a:solidFill>
                <a:latin typeface="Times New Roman" pitchFamily="18" charset="0"/>
                <a:cs typeface="Times New Roman" pitchFamily="18" charset="0"/>
              </a:rPr>
              <a:t>-1</a:t>
            </a:r>
            <a:r>
              <a:rPr lang="en-US" sz="2400" dirty="0" smtClean="0">
                <a:solidFill>
                  <a:schemeClr val="bg2">
                    <a:lumMod val="10000"/>
                  </a:schemeClr>
                </a:solidFill>
                <a:latin typeface="Times New Roman" pitchFamily="18" charset="0"/>
                <a:cs typeface="Times New Roman" pitchFamily="18" charset="0"/>
              </a:rPr>
              <a:t>cm</a:t>
            </a:r>
            <a:r>
              <a:rPr lang="en-US" sz="2400" baseline="30000" dirty="0" smtClean="0">
                <a:solidFill>
                  <a:schemeClr val="bg2">
                    <a:lumMod val="10000"/>
                  </a:schemeClr>
                </a:solidFill>
                <a:latin typeface="Times New Roman" pitchFamily="18" charset="0"/>
                <a:cs typeface="Times New Roman" pitchFamily="18" charset="0"/>
              </a:rPr>
              <a:t>-1</a:t>
            </a:r>
            <a:endParaRPr lang="en-US" sz="2400" dirty="0" smtClean="0">
              <a:solidFill>
                <a:schemeClr val="bg2">
                  <a:lumMod val="10000"/>
                </a:schemeClr>
              </a:solidFill>
            </a:endParaRPr>
          </a:p>
          <a:p>
            <a:pPr marL="365760" indent="-256032" fontAlgn="auto">
              <a:spcAft>
                <a:spcPts val="0"/>
              </a:spcAft>
              <a:defRPr/>
            </a:pPr>
            <a:r>
              <a:rPr lang="en-US" sz="2400" dirty="0" smtClean="0"/>
              <a:t>.</a:t>
            </a:r>
            <a:r>
              <a:rPr lang="en-US" sz="2800" dirty="0" smtClean="0">
                <a:solidFill>
                  <a:srgbClr val="00B050"/>
                </a:solidFill>
                <a:latin typeface="Times New Roman" pitchFamily="18" charset="0"/>
                <a:cs typeface="Times New Roman" pitchFamily="18" charset="0"/>
              </a:rPr>
              <a:t> </a:t>
            </a:r>
          </a:p>
          <a:p>
            <a:pPr marL="365760" indent="-256032" fontAlgn="auto">
              <a:spcAft>
                <a:spcPts val="0"/>
              </a:spcAft>
              <a:buFont typeface="Wingdings" pitchFamily="2" charset="2"/>
              <a:buChar char="Ø"/>
              <a:defRPr/>
            </a:pPr>
            <a:r>
              <a:rPr lang="en-US" sz="2800" dirty="0" smtClean="0">
                <a:solidFill>
                  <a:srgbClr val="00B050"/>
                </a:solidFill>
                <a:latin typeface="Times New Roman" pitchFamily="18" charset="0"/>
                <a:cs typeface="Times New Roman" pitchFamily="18" charset="0"/>
              </a:rPr>
              <a:t> Equivalent conductance: </a:t>
            </a:r>
            <a:r>
              <a:rPr lang="en-US" sz="2400" dirty="0" smtClean="0">
                <a:solidFill>
                  <a:schemeClr val="tx1">
                    <a:lumMod val="95000"/>
                    <a:lumOff val="5000"/>
                  </a:schemeClr>
                </a:solidFill>
                <a:latin typeface="Times New Roman" pitchFamily="18" charset="0"/>
                <a:cs typeface="Times New Roman" pitchFamily="18" charset="0"/>
              </a:rPr>
              <a:t>Equivalent conductance is the conductance of total ions  present in a solution containing 1 g equivalent of electrolyte.                                                                   </a:t>
            </a:r>
          </a:p>
          <a:p>
            <a:pPr marL="365760" indent="-256032" fontAlgn="auto">
              <a:spcAft>
                <a:spcPts val="0"/>
              </a:spcAft>
              <a:defRPr/>
            </a:pPr>
            <a:r>
              <a:rPr lang="en-US" sz="2400" dirty="0" smtClean="0">
                <a:solidFill>
                  <a:schemeClr val="tx1">
                    <a:lumMod val="95000"/>
                    <a:lumOff val="5000"/>
                  </a:schemeClr>
                </a:solidFill>
                <a:latin typeface="Times New Roman" pitchFamily="18" charset="0"/>
                <a:cs typeface="Times New Roman" pitchFamily="18" charset="0"/>
              </a:rPr>
              <a:t>                                       </a:t>
            </a:r>
          </a:p>
          <a:p>
            <a:r>
              <a:rPr lang="en-US" sz="2400" dirty="0" smtClean="0">
                <a:solidFill>
                  <a:schemeClr val="tx1">
                    <a:lumMod val="95000"/>
                    <a:lumOff val="5000"/>
                  </a:schemeClr>
                </a:solidFill>
                <a:latin typeface="Times New Roman" pitchFamily="18" charset="0"/>
                <a:cs typeface="Times New Roman" pitchFamily="18" charset="0"/>
              </a:rPr>
              <a:t>                                           =</a:t>
            </a:r>
          </a:p>
          <a:p>
            <a:pPr marL="365760" indent="-256032" fontAlgn="auto">
              <a:spcAft>
                <a:spcPts val="0"/>
              </a:spcAft>
              <a:defRPr/>
            </a:pPr>
            <a:r>
              <a:rPr lang="en-US" sz="2400" dirty="0" smtClean="0">
                <a:solidFill>
                  <a:schemeClr val="tx1">
                    <a:lumMod val="95000"/>
                    <a:lumOff val="5000"/>
                  </a:schemeClr>
                </a:solidFill>
                <a:latin typeface="Times New Roman" pitchFamily="18" charset="0"/>
                <a:cs typeface="Times New Roman" pitchFamily="18" charset="0"/>
              </a:rPr>
              <a:t>  </a:t>
            </a:r>
            <a:endParaRPr lang="en-US" sz="2400" baseline="30000" dirty="0" smtClean="0">
              <a:solidFill>
                <a:schemeClr val="tx1">
                  <a:lumMod val="95000"/>
                  <a:lumOff val="5000"/>
                </a:schemeClr>
              </a:solidFill>
              <a:latin typeface="Times New Roman" pitchFamily="18" charset="0"/>
              <a:cs typeface="Times New Roman" pitchFamily="18" charset="0"/>
            </a:endParaRPr>
          </a:p>
          <a:p>
            <a:pPr marL="365760" lvl="2" indent="-256032" fontAlgn="auto">
              <a:spcAft>
                <a:spcPts val="0"/>
              </a:spcAft>
              <a:defRPr/>
            </a:pPr>
            <a:r>
              <a:rPr lang="en-US" sz="2400" dirty="0" smtClean="0">
                <a:solidFill>
                  <a:srgbClr val="00B050"/>
                </a:solidFill>
                <a:latin typeface="Times New Roman" pitchFamily="18" charset="0"/>
                <a:cs typeface="Times New Roman" pitchFamily="18" charset="0"/>
              </a:rPr>
              <a:t>    </a:t>
            </a:r>
            <a:r>
              <a:rPr lang="en-US" sz="2400" dirty="0" smtClean="0">
                <a:solidFill>
                  <a:schemeClr val="bg2">
                    <a:lumMod val="10000"/>
                  </a:schemeClr>
                </a:solidFill>
                <a:latin typeface="Times New Roman" pitchFamily="18" charset="0"/>
                <a:cs typeface="Times New Roman" pitchFamily="18" charset="0"/>
              </a:rPr>
              <a:t>Units:ohm</a:t>
            </a:r>
            <a:r>
              <a:rPr lang="en-US" sz="2400" baseline="30000" dirty="0" smtClean="0">
                <a:solidFill>
                  <a:schemeClr val="bg2">
                    <a:lumMod val="10000"/>
                  </a:schemeClr>
                </a:solidFill>
                <a:latin typeface="Times New Roman" pitchFamily="18" charset="0"/>
                <a:cs typeface="Times New Roman" pitchFamily="18" charset="0"/>
              </a:rPr>
              <a:t>-1</a:t>
            </a:r>
            <a:r>
              <a:rPr lang="en-US" sz="2400" dirty="0" smtClean="0">
                <a:solidFill>
                  <a:schemeClr val="bg2">
                    <a:lumMod val="10000"/>
                  </a:schemeClr>
                </a:solidFill>
                <a:latin typeface="Times New Roman" pitchFamily="18" charset="0"/>
                <a:cs typeface="Times New Roman" pitchFamily="18" charset="0"/>
              </a:rPr>
              <a:t>cm</a:t>
            </a:r>
            <a:r>
              <a:rPr lang="en-US" sz="2400" baseline="30000" dirty="0" smtClean="0">
                <a:solidFill>
                  <a:schemeClr val="bg2">
                    <a:lumMod val="10000"/>
                  </a:schemeClr>
                </a:solidFill>
                <a:latin typeface="Times New Roman" pitchFamily="18" charset="0"/>
                <a:cs typeface="Times New Roman" pitchFamily="18" charset="0"/>
              </a:rPr>
              <a:t>2</a:t>
            </a:r>
            <a:r>
              <a:rPr lang="en-US" sz="2400" dirty="0" smtClean="0">
                <a:solidFill>
                  <a:schemeClr val="bg2">
                    <a:lumMod val="10000"/>
                  </a:schemeClr>
                </a:solidFill>
                <a:latin typeface="Times New Roman" pitchFamily="18" charset="0"/>
                <a:cs typeface="Times New Roman" pitchFamily="18" charset="0"/>
              </a:rPr>
              <a:t>equiv</a:t>
            </a:r>
            <a:r>
              <a:rPr lang="en-US" sz="2400" baseline="30000" dirty="0" smtClean="0">
                <a:solidFill>
                  <a:schemeClr val="bg2">
                    <a:lumMod val="10000"/>
                  </a:schemeClr>
                </a:solidFill>
                <a:latin typeface="Times New Roman" pitchFamily="18" charset="0"/>
                <a:cs typeface="Times New Roman" pitchFamily="18" charset="0"/>
              </a:rPr>
              <a:t>-1</a:t>
            </a:r>
          </a:p>
          <a:p>
            <a:pPr marL="365760" indent="-256032" fontAlgn="auto">
              <a:spcAft>
                <a:spcPts val="0"/>
              </a:spcAft>
              <a:defRPr/>
            </a:pPr>
            <a:endParaRPr lang="en-US" sz="2400" dirty="0">
              <a:solidFill>
                <a:schemeClr val="tx1">
                  <a:lumMod val="95000"/>
                  <a:lumOff val="5000"/>
                </a:schemeClr>
              </a:solidFill>
              <a:latin typeface="Times New Roman" pitchFamily="18" charset="0"/>
              <a:cs typeface="Times New Roman" pitchFamily="18" charset="0"/>
            </a:endParaRPr>
          </a:p>
          <a:p>
            <a:pPr marL="365760" indent="-256032" fontAlgn="auto">
              <a:spcAft>
                <a:spcPts val="0"/>
              </a:spcAft>
              <a:buFont typeface="Wingdings" pitchFamily="2" charset="2"/>
              <a:buChar char="Ø"/>
              <a:defRPr/>
            </a:pPr>
            <a:endParaRPr lang="en-US" sz="2400" dirty="0" smtClean="0">
              <a:solidFill>
                <a:schemeClr val="tx1">
                  <a:lumMod val="95000"/>
                  <a:lumOff val="5000"/>
                </a:schemeClr>
              </a:solidFill>
              <a:latin typeface="Times New Roman" pitchFamily="18" charset="0"/>
              <a:cs typeface="Times New Roman" pitchFamily="18" charset="0"/>
            </a:endParaRPr>
          </a:p>
          <a:p>
            <a:pPr marL="566928" indent="-457200" fontAlgn="auto">
              <a:spcAft>
                <a:spcPts val="0"/>
              </a:spcAft>
              <a:buFont typeface="Wingdings" pitchFamily="2" charset="2"/>
              <a:buChar char="Ø"/>
              <a:defRPr/>
            </a:pPr>
            <a:endParaRPr lang="en-US" sz="2400" dirty="0" smtClean="0">
              <a:solidFill>
                <a:schemeClr val="tx1">
                  <a:lumMod val="95000"/>
                  <a:lumOff val="5000"/>
                </a:schemeClr>
              </a:solidFill>
              <a:latin typeface="Times New Roman" pitchFamily="18" charset="0"/>
              <a:cs typeface="Times New Roman" pitchFamily="18" charset="0"/>
            </a:endParaRPr>
          </a:p>
        </p:txBody>
      </p:sp>
      <p:sp>
        <p:nvSpPr>
          <p:cNvPr id="22533" name="Rectangle 5"/>
          <p:cNvSpPr>
            <a:spLocks noChangeArrowheads="1"/>
          </p:cNvSpPr>
          <p:nvPr/>
        </p:nvSpPr>
        <p:spPr bwMode="auto">
          <a:xfrm>
            <a:off x="990600" y="4419600"/>
            <a:ext cx="914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800" dirty="0" smtClean="0">
                <a:latin typeface="Times New Roman" pitchFamily="18" charset="0"/>
                <a:ea typeface="Times New Roman" pitchFamily="18" charset="0"/>
                <a:cs typeface="Times New Roman" pitchFamily="18" charset="0"/>
              </a:rPr>
              <a:t>^v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191000" y="4267200"/>
            <a:ext cx="3257550" cy="819150"/>
          </a:xfrm>
          <a:prstGeom prst="rect">
            <a:avLst/>
          </a:prstGeom>
          <a:noFill/>
        </p:spPr>
      </p:pic>
      <p:sp>
        <p:nvSpPr>
          <p:cNvPr id="22536" name="Rectangle 8"/>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37"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4343400"/>
            <a:ext cx="1247775" cy="742950"/>
          </a:xfrm>
          <a:prstGeom prst="rect">
            <a:avLst/>
          </a:prstGeom>
          <a:noFill/>
        </p:spPr>
      </p:pic>
      <p:sp>
        <p:nvSpPr>
          <p:cNvPr id="22539" name="Rectangle 11"/>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42" name="Rectangle 14"/>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0" y="1524000"/>
            <a:ext cx="1323975" cy="752475"/>
          </a:xfrm>
          <a:prstGeom prst="rect">
            <a:avLst/>
          </a:prstGeom>
          <a:noFill/>
        </p:spPr>
      </p:pic>
      <p:sp>
        <p:nvSpPr>
          <p:cNvPr id="23557" name="Rectangle 5"/>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11</a:t>
            </a:fld>
            <a:endParaRPr lang="en-US"/>
          </a:p>
        </p:txBody>
      </p:sp>
      <p:sp>
        <p:nvSpPr>
          <p:cNvPr id="3" name="Rectangle 2"/>
          <p:cNvSpPr/>
          <p:nvPr/>
        </p:nvSpPr>
        <p:spPr>
          <a:xfrm>
            <a:off x="838200" y="381000"/>
            <a:ext cx="7543800" cy="4216539"/>
          </a:xfrm>
          <a:prstGeom prst="rect">
            <a:avLst/>
          </a:prstGeom>
        </p:spPr>
        <p:txBody>
          <a:bodyPr wrap="square">
            <a:spAutoFit/>
          </a:bodyPr>
          <a:lstStyle/>
          <a:p>
            <a:pPr marL="566928" indent="-457200" fontAlgn="auto">
              <a:spcAft>
                <a:spcPts val="0"/>
              </a:spcAft>
              <a:buFont typeface="Wingdings" pitchFamily="2" charset="2"/>
              <a:buChar char="Ø"/>
              <a:defRPr/>
            </a:pPr>
            <a:r>
              <a:rPr lang="en-US" sz="2800" dirty="0" smtClean="0">
                <a:solidFill>
                  <a:srgbClr val="00B050"/>
                </a:solidFill>
                <a:latin typeface="Times New Roman" pitchFamily="18" charset="0"/>
                <a:cs typeface="Times New Roman" pitchFamily="18" charset="0"/>
              </a:rPr>
              <a:t>Molar conductance: </a:t>
            </a:r>
            <a:r>
              <a:rPr lang="en-US" sz="2400" dirty="0" smtClean="0">
                <a:solidFill>
                  <a:schemeClr val="tx1">
                    <a:lumMod val="95000"/>
                    <a:lumOff val="5000"/>
                  </a:schemeClr>
                </a:solidFill>
                <a:latin typeface="Times New Roman" pitchFamily="18" charset="0"/>
                <a:cs typeface="Times New Roman" pitchFamily="18" charset="0"/>
              </a:rPr>
              <a:t>Molar conductance is the conductance of all the ions of 1 mole of electrolyte present in a solution.                                                          </a:t>
            </a:r>
          </a:p>
          <a:p>
            <a:pPr marL="566928" indent="-457200" fontAlgn="auto">
              <a:spcAft>
                <a:spcPts val="0"/>
              </a:spcAft>
              <a:buFont typeface="Wingdings" pitchFamily="2" charset="2"/>
              <a:buChar char="Ø"/>
              <a:defRPr/>
            </a:pPr>
            <a:endParaRPr lang="en-US" sz="2400" dirty="0" smtClean="0">
              <a:solidFill>
                <a:schemeClr val="tx1">
                  <a:lumMod val="95000"/>
                  <a:lumOff val="5000"/>
                </a:schemeClr>
              </a:solidFill>
              <a:latin typeface="Times New Roman" pitchFamily="18" charset="0"/>
              <a:cs typeface="Times New Roman" pitchFamily="18" charset="0"/>
            </a:endParaRPr>
          </a:p>
          <a:p>
            <a:pPr marL="566928" indent="-457200" fontAlgn="auto">
              <a:spcAft>
                <a:spcPts val="0"/>
              </a:spcAft>
              <a:defRPr/>
            </a:pPr>
            <a:r>
              <a:rPr lang="en-US" sz="2400" dirty="0" smtClean="0">
                <a:solidFill>
                  <a:schemeClr val="tx1">
                    <a:lumMod val="95000"/>
                    <a:lumOff val="5000"/>
                  </a:schemeClr>
                </a:solidFill>
                <a:latin typeface="Times New Roman" pitchFamily="18" charset="0"/>
                <a:cs typeface="Times New Roman" pitchFamily="18" charset="0"/>
              </a:rPr>
              <a:t>  </a:t>
            </a:r>
          </a:p>
          <a:p>
            <a:pPr marL="566928" indent="-457200" fontAlgn="auto">
              <a:spcAft>
                <a:spcPts val="0"/>
              </a:spcAft>
              <a:buFont typeface="Wingdings" pitchFamily="2" charset="2"/>
              <a:buChar char="Ø"/>
              <a:defRPr/>
            </a:pPr>
            <a:endParaRPr lang="en-US" sz="2400" dirty="0" smtClean="0">
              <a:solidFill>
                <a:schemeClr val="tx1">
                  <a:lumMod val="95000"/>
                  <a:lumOff val="5000"/>
                </a:schemeClr>
              </a:solidFill>
              <a:latin typeface="Times New Roman" pitchFamily="18" charset="0"/>
              <a:cs typeface="Times New Roman" pitchFamily="18" charset="0"/>
            </a:endParaRPr>
          </a:p>
          <a:p>
            <a:pPr marL="566928" indent="-457200" fontAlgn="auto">
              <a:spcAft>
                <a:spcPts val="0"/>
              </a:spcAft>
              <a:buFont typeface="Wingdings" pitchFamily="2" charset="2"/>
              <a:buChar char="Ø"/>
              <a:defRPr/>
            </a:pPr>
            <a:endParaRPr lang="en-US" sz="2400" dirty="0" smtClean="0">
              <a:solidFill>
                <a:schemeClr val="tx1">
                  <a:lumMod val="95000"/>
                  <a:lumOff val="5000"/>
                </a:schemeClr>
              </a:solidFill>
              <a:latin typeface="Times New Roman" pitchFamily="18" charset="0"/>
              <a:cs typeface="Times New Roman" pitchFamily="18" charset="0"/>
            </a:endParaRPr>
          </a:p>
          <a:p>
            <a:pPr marL="566928" indent="-457200" fontAlgn="auto">
              <a:spcAft>
                <a:spcPts val="0"/>
              </a:spcAft>
              <a:buFont typeface="Wingdings" pitchFamily="2" charset="2"/>
              <a:buChar char="Ø"/>
              <a:defRPr/>
            </a:pPr>
            <a:endParaRPr lang="en-US" sz="2400" dirty="0" smtClean="0">
              <a:solidFill>
                <a:schemeClr val="tx1">
                  <a:lumMod val="95000"/>
                  <a:lumOff val="5000"/>
                </a:schemeClr>
              </a:solidFill>
              <a:latin typeface="Times New Roman" pitchFamily="18" charset="0"/>
              <a:cs typeface="Times New Roman" pitchFamily="18" charset="0"/>
            </a:endParaRPr>
          </a:p>
          <a:p>
            <a:pPr marL="566928" indent="-457200" fontAlgn="auto">
              <a:spcAft>
                <a:spcPts val="0"/>
              </a:spcAft>
              <a:buFont typeface="Wingdings" pitchFamily="2" charset="2"/>
              <a:buChar char="Ø"/>
              <a:defRPr/>
            </a:pPr>
            <a:r>
              <a:rPr lang="en-US" sz="2400" dirty="0" smtClean="0">
                <a:solidFill>
                  <a:schemeClr val="tx1">
                    <a:lumMod val="95000"/>
                    <a:lumOff val="5000"/>
                  </a:schemeClr>
                </a:solidFill>
                <a:latin typeface="Times New Roman" pitchFamily="18" charset="0"/>
                <a:cs typeface="Times New Roman" pitchFamily="18" charset="0"/>
              </a:rPr>
              <a:t>Units:                                 =   ohm</a:t>
            </a:r>
            <a:r>
              <a:rPr lang="en-US" sz="2400" baseline="30000" dirty="0" smtClean="0">
                <a:solidFill>
                  <a:schemeClr val="tx1">
                    <a:lumMod val="95000"/>
                    <a:lumOff val="5000"/>
                  </a:schemeClr>
                </a:solidFill>
                <a:latin typeface="Times New Roman" pitchFamily="18" charset="0"/>
                <a:cs typeface="Times New Roman" pitchFamily="18" charset="0"/>
              </a:rPr>
              <a:t>-1</a:t>
            </a:r>
            <a:r>
              <a:rPr lang="en-US" sz="2400" dirty="0" smtClean="0">
                <a:solidFill>
                  <a:schemeClr val="tx1">
                    <a:lumMod val="95000"/>
                    <a:lumOff val="5000"/>
                  </a:schemeClr>
                </a:solidFill>
                <a:latin typeface="Times New Roman" pitchFamily="18" charset="0"/>
                <a:cs typeface="Times New Roman" pitchFamily="18" charset="0"/>
              </a:rPr>
              <a:t>cm</a:t>
            </a:r>
            <a:r>
              <a:rPr lang="en-US" sz="2400" baseline="30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mole</a:t>
            </a:r>
            <a:r>
              <a:rPr lang="en-US" sz="2400" baseline="30000" dirty="0" smtClean="0">
                <a:solidFill>
                  <a:schemeClr val="tx1">
                    <a:lumMod val="95000"/>
                    <a:lumOff val="5000"/>
                  </a:schemeClr>
                </a:solidFill>
                <a:latin typeface="Times New Roman" pitchFamily="18" charset="0"/>
                <a:cs typeface="Times New Roman" pitchFamily="18" charset="0"/>
              </a:rPr>
              <a:t>-1</a:t>
            </a:r>
          </a:p>
          <a:p>
            <a:pPr marL="566928" indent="-457200" fontAlgn="auto">
              <a:spcAft>
                <a:spcPts val="0"/>
              </a:spcAft>
              <a:defRPr/>
            </a:pPr>
            <a:r>
              <a:rPr lang="en-US" sz="2400" dirty="0" smtClean="0">
                <a:solidFill>
                  <a:schemeClr val="tx1">
                    <a:lumMod val="95000"/>
                    <a:lumOff val="5000"/>
                  </a:schemeClr>
                </a:solidFill>
                <a:latin typeface="Times New Roman" pitchFamily="18" charset="0"/>
                <a:cs typeface="Times New Roman" pitchFamily="18" charset="0"/>
              </a:rPr>
              <a:t>                                                                     </a:t>
            </a:r>
            <a:r>
              <a:rPr lang="en-US" sz="2400" dirty="0" smtClean="0">
                <a:solidFill>
                  <a:srgbClr val="800000"/>
                </a:solidFill>
                <a:latin typeface="Times New Roman" pitchFamily="18" charset="0"/>
                <a:cs typeface="Times New Roman" pitchFamily="18" charset="0"/>
              </a:rPr>
              <a:t>           </a:t>
            </a:r>
            <a:endParaRPr lang="en-US" sz="2400" baseline="30000" dirty="0" smtClean="0">
              <a:solidFill>
                <a:srgbClr val="800000"/>
              </a:solidFill>
              <a:latin typeface="Times New Roman" pitchFamily="18" charset="0"/>
              <a:cs typeface="Times New Roman" pitchFamily="18" charset="0"/>
            </a:endParaRPr>
          </a:p>
          <a:p>
            <a:pPr marL="566928" indent="-457200" fontAlgn="auto">
              <a:spcAft>
                <a:spcPts val="0"/>
              </a:spcAft>
              <a:buFont typeface="Wingdings" pitchFamily="2" charset="2"/>
              <a:buChar char="Ø"/>
              <a:defRPr/>
            </a:pPr>
            <a:endParaRPr lang="en-US" sz="2400" dirty="0" smtClean="0">
              <a:solidFill>
                <a:schemeClr val="tx1">
                  <a:lumMod val="95000"/>
                  <a:lumOff val="5000"/>
                </a:schemeClr>
              </a:solidFill>
              <a:latin typeface="Times New Roman" pitchFamily="18" charset="0"/>
              <a:cs typeface="Times New Roman" pitchFamily="18" charset="0"/>
            </a:endParaRPr>
          </a:p>
        </p:txBody>
      </p:sp>
      <p:sp>
        <p:nvSpPr>
          <p:cNvPr id="942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42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2133600"/>
            <a:ext cx="5476875" cy="742950"/>
          </a:xfrm>
          <a:prstGeom prst="rect">
            <a:avLst/>
          </a:prstGeom>
          <a:noFill/>
        </p:spPr>
      </p:pic>
      <p:sp>
        <p:nvSpPr>
          <p:cNvPr id="94211" name="Rectangle 3"/>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42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4216" name="Rectangle 8"/>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4218" name="Rectangle 10"/>
          <p:cNvSpPr>
            <a:spLocks noChangeArrowheads="1"/>
          </p:cNvSpPr>
          <p:nvPr/>
        </p:nvSpPr>
        <p:spPr bwMode="auto">
          <a:xfrm>
            <a:off x="0" y="152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4217"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1" y="3276600"/>
            <a:ext cx="1828800" cy="790575"/>
          </a:xfrm>
          <a:prstGeom prst="rect">
            <a:avLst/>
          </a:prstGeom>
          <a:noFill/>
        </p:spPr>
      </p:pic>
      <p:sp>
        <p:nvSpPr>
          <p:cNvPr id="94219" name="Rectangle 11"/>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12</a:t>
            </a:fld>
            <a:endParaRPr lang="en-US" dirty="0"/>
          </a:p>
        </p:txBody>
      </p:sp>
      <p:sp>
        <p:nvSpPr>
          <p:cNvPr id="3" name="Rectangle 2"/>
          <p:cNvSpPr/>
          <p:nvPr/>
        </p:nvSpPr>
        <p:spPr>
          <a:xfrm>
            <a:off x="609600" y="685800"/>
            <a:ext cx="7924800" cy="4893647"/>
          </a:xfrm>
          <a:prstGeom prst="rect">
            <a:avLst/>
          </a:prstGeom>
        </p:spPr>
        <p:txBody>
          <a:bodyPr wrap="square">
            <a:spAutoFit/>
          </a:bodyPr>
          <a:lstStyle/>
          <a:p>
            <a:pPr marL="365760" indent="-256032" fontAlgn="auto">
              <a:spcAft>
                <a:spcPts val="0"/>
              </a:spcAft>
              <a:buFont typeface="Wingdings" pitchFamily="2" charset="2"/>
              <a:buChar char="Ø"/>
              <a:defRPr/>
            </a:pPr>
            <a:r>
              <a:rPr lang="en-US" sz="2400" dirty="0" smtClean="0">
                <a:solidFill>
                  <a:srgbClr val="00B050"/>
                </a:solidFill>
                <a:latin typeface="Times New Roman" pitchFamily="18" charset="0"/>
                <a:cs typeface="Times New Roman" pitchFamily="18" charset="0"/>
              </a:rPr>
              <a:t>EFFECT OF DILUTION:                                               </a:t>
            </a:r>
          </a:p>
          <a:p>
            <a:pPr marL="365760" indent="-256032" fontAlgn="auto">
              <a:spcAft>
                <a:spcPts val="0"/>
              </a:spcAft>
              <a:buFont typeface="Wingdings" pitchFamily="2" charset="2"/>
              <a:buChar char="Ø"/>
              <a:defRPr/>
            </a:pPr>
            <a:endParaRPr lang="en-US" sz="2400" dirty="0" smtClean="0">
              <a:solidFill>
                <a:srgbClr val="00B050"/>
              </a:solidFill>
              <a:latin typeface="Times New Roman" pitchFamily="18" charset="0"/>
              <a:cs typeface="Times New Roman" pitchFamily="18" charset="0"/>
            </a:endParaRPr>
          </a:p>
          <a:p>
            <a:pPr marL="365760" indent="-256032" fontAlgn="auto">
              <a:spcAft>
                <a:spcPts val="0"/>
              </a:spcAft>
              <a:buFont typeface="Wingdings" pitchFamily="2" charset="2"/>
              <a:buChar char="Ø"/>
              <a:defRPr/>
            </a:pPr>
            <a:r>
              <a:rPr lang="en-US" sz="2400" dirty="0" smtClean="0">
                <a:solidFill>
                  <a:schemeClr val="tx1">
                    <a:lumMod val="95000"/>
                    <a:lumOff val="5000"/>
                  </a:schemeClr>
                </a:solidFill>
                <a:latin typeface="Times New Roman" pitchFamily="18" charset="0"/>
                <a:cs typeface="Times New Roman" pitchFamily="18" charset="0"/>
              </a:rPr>
              <a:t>Generally  conductance depends on three factors            1.number of ions                                                                       </a:t>
            </a:r>
          </a:p>
          <a:p>
            <a:pPr marL="365760" indent="-256032" fontAlgn="auto">
              <a:spcAft>
                <a:spcPts val="0"/>
              </a:spcAft>
              <a:buFont typeface="Wingdings" pitchFamily="2" charset="2"/>
              <a:buChar char="Ø"/>
              <a:defRPr/>
            </a:pPr>
            <a:endParaRPr lang="en-US" sz="2400" dirty="0" smtClean="0">
              <a:solidFill>
                <a:schemeClr val="tx1">
                  <a:lumMod val="95000"/>
                  <a:lumOff val="5000"/>
                </a:schemeClr>
              </a:solidFill>
              <a:latin typeface="Times New Roman" pitchFamily="18" charset="0"/>
              <a:cs typeface="Times New Roman" pitchFamily="18" charset="0"/>
            </a:endParaRPr>
          </a:p>
          <a:p>
            <a:pPr marL="365760" indent="-256032" fontAlgn="auto">
              <a:spcAft>
                <a:spcPts val="0"/>
              </a:spcAft>
              <a:defRPr/>
            </a:pPr>
            <a:r>
              <a:rPr lang="en-US" sz="2400" dirty="0" smtClean="0">
                <a:solidFill>
                  <a:schemeClr val="tx1">
                    <a:lumMod val="95000"/>
                    <a:lumOff val="5000"/>
                  </a:schemeClr>
                </a:solidFill>
                <a:latin typeface="Times New Roman" pitchFamily="18" charset="0"/>
                <a:cs typeface="Times New Roman" pitchFamily="18" charset="0"/>
              </a:rPr>
              <a:t>    2.charge of ions                                                                                          </a:t>
            </a:r>
          </a:p>
          <a:p>
            <a:pPr marL="365760" indent="-256032" fontAlgn="auto">
              <a:spcAft>
                <a:spcPts val="0"/>
              </a:spcAft>
              <a:buFont typeface="Wingdings" pitchFamily="2" charset="2"/>
              <a:buChar char="Ø"/>
              <a:defRPr/>
            </a:pPr>
            <a:endParaRPr lang="en-US" sz="2400" dirty="0" smtClean="0">
              <a:solidFill>
                <a:schemeClr val="tx1">
                  <a:lumMod val="95000"/>
                  <a:lumOff val="5000"/>
                </a:schemeClr>
              </a:solidFill>
              <a:latin typeface="Times New Roman" pitchFamily="18" charset="0"/>
              <a:cs typeface="Times New Roman" pitchFamily="18" charset="0"/>
            </a:endParaRPr>
          </a:p>
          <a:p>
            <a:pPr marL="365760" indent="-256032" fontAlgn="auto">
              <a:spcAft>
                <a:spcPts val="0"/>
              </a:spcAft>
              <a:defRPr/>
            </a:pPr>
            <a:r>
              <a:rPr lang="en-US" sz="2400" dirty="0" smtClean="0">
                <a:solidFill>
                  <a:schemeClr val="tx1">
                    <a:lumMod val="95000"/>
                    <a:lumOff val="5000"/>
                  </a:schemeClr>
                </a:solidFill>
                <a:latin typeface="Times New Roman" pitchFamily="18" charset="0"/>
                <a:cs typeface="Times New Roman" pitchFamily="18" charset="0"/>
              </a:rPr>
              <a:t>    3.mobilityof ions                                                                                      </a:t>
            </a:r>
          </a:p>
          <a:p>
            <a:pPr marL="365760" indent="-256032" fontAlgn="auto">
              <a:spcAft>
                <a:spcPts val="0"/>
              </a:spcAft>
              <a:buFont typeface="Wingdings" pitchFamily="2" charset="2"/>
              <a:buChar char="Ø"/>
              <a:defRPr/>
            </a:pPr>
            <a:endParaRPr lang="en-US" sz="2400" dirty="0" smtClean="0">
              <a:solidFill>
                <a:schemeClr val="tx1">
                  <a:lumMod val="95000"/>
                  <a:lumOff val="5000"/>
                </a:schemeClr>
              </a:solidFill>
              <a:latin typeface="Times New Roman" pitchFamily="18" charset="0"/>
              <a:cs typeface="Times New Roman" pitchFamily="18" charset="0"/>
            </a:endParaRPr>
          </a:p>
          <a:p>
            <a:pPr marL="365760" indent="-256032" fontAlgn="auto">
              <a:spcAft>
                <a:spcPts val="0"/>
              </a:spcAft>
              <a:buFont typeface="Wingdings" pitchFamily="2" charset="2"/>
              <a:buChar char="Ø"/>
              <a:defRPr/>
            </a:pPr>
            <a:r>
              <a:rPr lang="en-US" sz="2400" dirty="0" smtClean="0">
                <a:solidFill>
                  <a:schemeClr val="tx1">
                    <a:lumMod val="95000"/>
                    <a:lumOff val="5000"/>
                  </a:schemeClr>
                </a:solidFill>
                <a:latin typeface="Times New Roman" pitchFamily="18" charset="0"/>
                <a:cs typeface="Times New Roman" pitchFamily="18" charset="0"/>
              </a:rPr>
              <a:t>As the dilution increases more, the electrolyte </a:t>
            </a:r>
            <a:r>
              <a:rPr lang="en-US" sz="2400" dirty="0" err="1" smtClean="0">
                <a:solidFill>
                  <a:schemeClr val="tx1">
                    <a:lumMod val="95000"/>
                    <a:lumOff val="5000"/>
                  </a:schemeClr>
                </a:solidFill>
                <a:latin typeface="Times New Roman" pitchFamily="18" charset="0"/>
                <a:cs typeface="Times New Roman" pitchFamily="18" charset="0"/>
              </a:rPr>
              <a:t>ionises</a:t>
            </a:r>
            <a:r>
              <a:rPr lang="en-US" sz="2400" dirty="0" smtClean="0">
                <a:solidFill>
                  <a:schemeClr val="tx1">
                    <a:lumMod val="95000"/>
                    <a:lumOff val="5000"/>
                  </a:schemeClr>
                </a:solidFill>
                <a:latin typeface="Times New Roman" pitchFamily="18" charset="0"/>
                <a:cs typeface="Times New Roman" pitchFamily="18" charset="0"/>
              </a:rPr>
              <a:t> more &amp;specific conductance decreases.                                                                           </a:t>
            </a:r>
          </a:p>
          <a:p>
            <a:pPr marL="365760" indent="-256032" fontAlgn="auto">
              <a:spcAft>
                <a:spcPts val="0"/>
              </a:spcAft>
              <a:buFont typeface="Wingdings" pitchFamily="2" charset="2"/>
              <a:buChar char="Ø"/>
              <a:defRPr/>
            </a:pPr>
            <a:endParaRPr lang="en-US" sz="2400" dirty="0" smtClean="0">
              <a:solidFill>
                <a:schemeClr val="tx1">
                  <a:lumMod val="95000"/>
                  <a:lumOff val="5000"/>
                </a:schemeClr>
              </a:solidFill>
              <a:latin typeface="Times New Roman" pitchFamily="18" charset="0"/>
              <a:cs typeface="Times New Roman" pitchFamily="18" charset="0"/>
            </a:endParaRPr>
          </a:p>
          <a:p>
            <a:pPr marL="365760" indent="-256032" fontAlgn="auto">
              <a:spcAft>
                <a:spcPts val="0"/>
              </a:spcAft>
              <a:buFont typeface="Wingdings" pitchFamily="2" charset="2"/>
              <a:buChar char="Ø"/>
              <a:defRPr/>
            </a:pPr>
            <a:r>
              <a:rPr lang="en-US" sz="2400" dirty="0" smtClean="0">
                <a:solidFill>
                  <a:schemeClr val="tx1">
                    <a:lumMod val="95000"/>
                    <a:lumOff val="5000"/>
                  </a:schemeClr>
                </a:solidFill>
                <a:latin typeface="Times New Roman" pitchFamily="18" charset="0"/>
                <a:cs typeface="Times New Roman" pitchFamily="18" charset="0"/>
              </a:rPr>
              <a:t>Equivalent &amp;Molar conductance increases with dilution</a:t>
            </a:r>
            <a:endParaRPr lang="en-US" sz="24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EEEEB53-9463-4FE3-BF8B-A6B9710E6929}" type="slidenum">
              <a:rPr lang="en-US"/>
              <a:pPr>
                <a:defRPr/>
              </a:pPr>
              <a:t>13</a:t>
            </a:fld>
            <a:endParaRPr lang="en-US"/>
          </a:p>
        </p:txBody>
      </p:sp>
      <p:sp>
        <p:nvSpPr>
          <p:cNvPr id="29699" name="Rectangle 2"/>
          <p:cNvSpPr>
            <a:spLocks noChangeArrowheads="1"/>
          </p:cNvSpPr>
          <p:nvPr/>
        </p:nvSpPr>
        <p:spPr bwMode="auto">
          <a:xfrm>
            <a:off x="914400" y="1295400"/>
            <a:ext cx="7391400" cy="6001643"/>
          </a:xfrm>
          <a:prstGeom prst="rect">
            <a:avLst/>
          </a:prstGeom>
          <a:noFill/>
          <a:ln w="9525">
            <a:noFill/>
            <a:miter lim="800000"/>
            <a:headEnd/>
            <a:tailEnd/>
          </a:ln>
        </p:spPr>
        <p:txBody>
          <a:bodyPr wrap="square">
            <a:spAutoFit/>
          </a:bodyPr>
          <a:lstStyle/>
          <a:p>
            <a:pPr algn="just"/>
            <a:r>
              <a:rPr lang="en-US" sz="2400" dirty="0">
                <a:solidFill>
                  <a:schemeClr val="tx1">
                    <a:lumMod val="95000"/>
                    <a:lumOff val="5000"/>
                  </a:schemeClr>
                </a:solidFill>
                <a:latin typeface="Times New Roman" pitchFamily="18" charset="0"/>
                <a:cs typeface="Times New Roman" pitchFamily="18" charset="0"/>
              </a:rPr>
              <a:t> Electromotive Force is the difference of potential, which causes the current to flow from an electrode at higher potential to the one of lower potential</a:t>
            </a:r>
            <a:r>
              <a:rPr lang="en-US" sz="2400" dirty="0" smtClean="0">
                <a:solidFill>
                  <a:schemeClr val="tx1">
                    <a:lumMod val="95000"/>
                    <a:lumOff val="5000"/>
                  </a:schemeClr>
                </a:solidFill>
                <a:latin typeface="Times New Roman" pitchFamily="18" charset="0"/>
                <a:cs typeface="Times New Roman" pitchFamily="18" charset="0"/>
              </a:rPr>
              <a:t>.                                                                                          </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r>
              <a:rPr lang="en-US" sz="2400" dirty="0" err="1" smtClean="0">
                <a:latin typeface="Times New Roman" pitchFamily="18" charset="0"/>
                <a:cs typeface="Times New Roman" pitchFamily="18" charset="0"/>
              </a:rPr>
              <a:t>E</a:t>
            </a:r>
            <a:r>
              <a:rPr lang="en-US" sz="2400" baseline="-25000" dirty="0" err="1" smtClean="0">
                <a:latin typeface="Times New Roman" pitchFamily="18" charset="0"/>
                <a:cs typeface="Times New Roman" pitchFamily="18" charset="0"/>
              </a:rPr>
              <a:t>cell</a:t>
            </a:r>
            <a:r>
              <a:rPr lang="en-US" sz="2400" dirty="0" smtClean="0">
                <a:latin typeface="Times New Roman" pitchFamily="18" charset="0"/>
                <a:cs typeface="Times New Roman" pitchFamily="18" charset="0"/>
              </a:rPr>
              <a:t>  =    E</a:t>
            </a:r>
            <a:r>
              <a:rPr lang="en-US" sz="2400" baseline="-25000" dirty="0" smtClean="0">
                <a:latin typeface="Times New Roman" pitchFamily="18" charset="0"/>
                <a:cs typeface="Times New Roman" pitchFamily="18" charset="0"/>
              </a:rPr>
              <a:t>(right)  </a:t>
            </a:r>
            <a:r>
              <a:rPr lang="en-US" sz="2400" dirty="0" smtClean="0">
                <a:latin typeface="Times New Roman" pitchFamily="18" charset="0"/>
                <a:cs typeface="Times New Roman" pitchFamily="18" charset="0"/>
              </a:rPr>
              <a:t>- E</a:t>
            </a:r>
            <a:r>
              <a:rPr lang="en-US" sz="2400" baseline="-25000" dirty="0" smtClean="0">
                <a:latin typeface="Times New Roman" pitchFamily="18" charset="0"/>
                <a:cs typeface="Times New Roman" pitchFamily="18" charset="0"/>
              </a:rPr>
              <a:t>(left)</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a:t>
            </a:r>
            <a:r>
              <a:rPr lang="en-US" sz="2400" baseline="-25000" dirty="0" smtClean="0">
                <a:latin typeface="Times New Roman" pitchFamily="18" charset="0"/>
                <a:cs typeface="Times New Roman" pitchFamily="18" charset="0"/>
              </a:rPr>
              <a:t>cell </a:t>
            </a:r>
            <a:r>
              <a:rPr lang="en-US" sz="2400" dirty="0" smtClean="0">
                <a:latin typeface="Times New Roman" pitchFamily="18" charset="0"/>
                <a:cs typeface="Times New Roman" pitchFamily="18" charset="0"/>
              </a:rPr>
              <a:t> EMF of the cell.</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a:t>
            </a:r>
            <a:r>
              <a:rPr lang="en-US" sz="2400" baseline="-25000" dirty="0" smtClean="0">
                <a:latin typeface="Times New Roman" pitchFamily="18" charset="0"/>
                <a:cs typeface="Times New Roman" pitchFamily="18" charset="0"/>
              </a:rPr>
              <a:t>right </a:t>
            </a:r>
            <a:r>
              <a:rPr lang="en-US" sz="2400" dirty="0" smtClean="0">
                <a:latin typeface="Times New Roman" pitchFamily="18" charset="0"/>
                <a:cs typeface="Times New Roman" pitchFamily="18" charset="0"/>
              </a:rPr>
              <a:t>   reduction potential of right hand side electrode.</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a:t>
            </a:r>
            <a:r>
              <a:rPr lang="en-US" sz="2400" baseline="-25000" dirty="0" smtClean="0">
                <a:latin typeface="Times New Roman" pitchFamily="18" charset="0"/>
                <a:cs typeface="Times New Roman" pitchFamily="18" charset="0"/>
              </a:rPr>
              <a:t>left</a:t>
            </a:r>
            <a:r>
              <a:rPr lang="en-US" sz="2400" dirty="0" smtClean="0">
                <a:latin typeface="Times New Roman" pitchFamily="18" charset="0"/>
                <a:cs typeface="Times New Roman" pitchFamily="18" charset="0"/>
              </a:rPr>
              <a:t>    reduction  potential of left hand side electrode.</a:t>
            </a:r>
            <a:endParaRPr lang="en-US" sz="2400" dirty="0" smtClean="0">
              <a:solidFill>
                <a:srgbClr val="800000"/>
              </a:solidFill>
              <a:latin typeface="Times New Roman" pitchFamily="18" charset="0"/>
              <a:cs typeface="Times New Roman" pitchFamily="18" charset="0"/>
            </a:endParaRPr>
          </a:p>
          <a:p>
            <a:pPr algn="just"/>
            <a:endParaRPr lang="en-US" sz="2400" dirty="0" smtClean="0">
              <a:solidFill>
                <a:srgbClr val="800000"/>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    </a:t>
            </a:r>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 </a:t>
            </a:r>
            <a:r>
              <a:rPr lang="en-US" sz="2400" dirty="0" smtClean="0">
                <a:solidFill>
                  <a:schemeClr val="tx1">
                    <a:lumMod val="95000"/>
                    <a:lumOff val="5000"/>
                  </a:schemeClr>
                </a:solidFill>
                <a:latin typeface="Times New Roman" pitchFamily="18" charset="0"/>
                <a:cs typeface="Times New Roman" pitchFamily="18" charset="0"/>
              </a:rPr>
              <a:t>   </a:t>
            </a:r>
            <a:endParaRPr lang="en-US" sz="2400" dirty="0">
              <a:solidFill>
                <a:srgbClr val="800000"/>
              </a:solidFill>
              <a:latin typeface="Times New Roman" pitchFamily="18" charset="0"/>
              <a:cs typeface="Times New Roman" pitchFamily="18" charset="0"/>
            </a:endParaRPr>
          </a:p>
          <a:p>
            <a:pPr algn="just"/>
            <a:endParaRPr lang="en-US" sz="2400" dirty="0">
              <a:solidFill>
                <a:srgbClr val="800000"/>
              </a:solidFill>
              <a:latin typeface="Times New Roman" pitchFamily="18" charset="0"/>
              <a:cs typeface="Times New Roman" pitchFamily="18" charset="0"/>
            </a:endParaRPr>
          </a:p>
          <a:p>
            <a:pPr algn="just"/>
            <a:r>
              <a:rPr lang="en-US" sz="2400" dirty="0">
                <a:solidFill>
                  <a:srgbClr val="8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29700" name="Rectangle 3"/>
          <p:cNvSpPr>
            <a:spLocks noChangeArrowheads="1"/>
          </p:cNvSpPr>
          <p:nvPr/>
        </p:nvSpPr>
        <p:spPr bwMode="auto">
          <a:xfrm>
            <a:off x="762000" y="685800"/>
            <a:ext cx="5815013" cy="523220"/>
          </a:xfrm>
          <a:prstGeom prst="rect">
            <a:avLst/>
          </a:prstGeom>
          <a:noFill/>
          <a:ln w="9525">
            <a:noFill/>
            <a:miter lim="800000"/>
            <a:headEnd/>
            <a:tailEnd/>
          </a:ln>
        </p:spPr>
        <p:txBody>
          <a:bodyPr wrap="square">
            <a:spAutoFit/>
          </a:bodyPr>
          <a:lstStyle/>
          <a:p>
            <a:pPr algn="just"/>
            <a:r>
              <a:rPr lang="en-US" sz="2800" dirty="0">
                <a:solidFill>
                  <a:srgbClr val="009900"/>
                </a:solidFill>
              </a:rPr>
              <a:t> </a:t>
            </a:r>
            <a:r>
              <a:rPr lang="en-US" sz="2800" dirty="0" smtClean="0">
                <a:solidFill>
                  <a:srgbClr val="009900"/>
                </a:solidFill>
              </a:rPr>
              <a:t>    </a:t>
            </a:r>
            <a:r>
              <a:rPr lang="en-US" sz="2800" dirty="0" smtClean="0">
                <a:solidFill>
                  <a:srgbClr val="00B050"/>
                </a:solidFill>
              </a:rPr>
              <a:t>ELECTROMOTIVE </a:t>
            </a:r>
            <a:r>
              <a:rPr lang="en-US" sz="2800" dirty="0">
                <a:solidFill>
                  <a:srgbClr val="00B050"/>
                </a:solidFill>
              </a:rPr>
              <a:t>FORCE</a:t>
            </a:r>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600200"/>
            <a:ext cx="8458200" cy="4525963"/>
          </a:xfrm>
        </p:spPr>
        <p:txBody>
          <a:bodyPr>
            <a:normAutofit/>
          </a:bodyPr>
          <a:lstStyle/>
          <a:p>
            <a:pPr marL="0" lvl="0" indent="0" algn="just" eaLnBrk="0" fontAlgn="base" hangingPunct="0">
              <a:spcBef>
                <a:spcPct val="0"/>
              </a:spcBef>
              <a:spcAft>
                <a:spcPct val="0"/>
              </a:spcAft>
              <a:buNone/>
            </a:pPr>
            <a:r>
              <a:rPr lang="en-US" sz="2400" dirty="0" smtClean="0">
                <a:ea typeface="Times New Roman" pitchFamily="18" charset="0"/>
                <a:cs typeface="Times New Roman" pitchFamily="18" charset="0"/>
              </a:rPr>
              <a:t>  </a:t>
            </a:r>
            <a:r>
              <a:rPr lang="en-US" sz="2400" dirty="0" smtClean="0">
                <a:latin typeface="Times New Roman" pitchFamily="18" charset="0"/>
                <a:ea typeface="Times New Roman" pitchFamily="18" charset="0"/>
                <a:cs typeface="Times New Roman" pitchFamily="18" charset="0"/>
              </a:rPr>
              <a:t>1.Potentiometric titrations can be carried out.</a:t>
            </a:r>
            <a:endParaRPr lang="en-US" sz="2400" dirty="0" smtClean="0">
              <a:latin typeface="Times New Roman" pitchFamily="18" charset="0"/>
              <a:cs typeface="Times New Roman" pitchFamily="18" charset="0"/>
            </a:endParaRPr>
          </a:p>
          <a:p>
            <a:pPr marL="0" lvl="0" indent="0" algn="just" eaLnBrk="0" fontAlgn="base" hangingPunct="0">
              <a:spcBef>
                <a:spcPct val="0"/>
              </a:spcBef>
              <a:spcAft>
                <a:spcPct val="0"/>
              </a:spcAft>
              <a:buNone/>
            </a:pPr>
            <a:r>
              <a:rPr lang="en-US" sz="2400" dirty="0" smtClean="0">
                <a:latin typeface="Times New Roman" pitchFamily="18" charset="0"/>
                <a:ea typeface="Times New Roman" pitchFamily="18" charset="0"/>
                <a:cs typeface="Times New Roman" pitchFamily="18" charset="0"/>
              </a:rPr>
              <a:t>  </a:t>
            </a:r>
          </a:p>
          <a:p>
            <a:pPr marL="0" lvl="0" indent="0" algn="just" eaLnBrk="0" fontAlgn="base" hangingPunct="0">
              <a:spcBef>
                <a:spcPct val="0"/>
              </a:spcBef>
              <a:spcAft>
                <a:spcPct val="0"/>
              </a:spcAft>
              <a:buNone/>
            </a:pPr>
            <a:r>
              <a:rPr lang="en-US" sz="2400" dirty="0" smtClean="0">
                <a:latin typeface="Times New Roman" pitchFamily="18" charset="0"/>
                <a:ea typeface="Times New Roman" pitchFamily="18" charset="0"/>
                <a:cs typeface="Times New Roman" pitchFamily="18" charset="0"/>
              </a:rPr>
              <a:t>  2. Transport number of ions can be determined.</a:t>
            </a:r>
            <a:endParaRPr lang="en-US" sz="2400" dirty="0" smtClean="0">
              <a:latin typeface="Times New Roman" pitchFamily="18" charset="0"/>
              <a:cs typeface="Times New Roman" pitchFamily="18" charset="0"/>
            </a:endParaRPr>
          </a:p>
          <a:p>
            <a:pPr marL="0" lvl="0" indent="0" algn="just" eaLnBrk="0" fontAlgn="base" hangingPunct="0">
              <a:spcBef>
                <a:spcPct val="0"/>
              </a:spcBef>
              <a:spcAft>
                <a:spcPct val="0"/>
              </a:spcAft>
              <a:buNone/>
            </a:pPr>
            <a:r>
              <a:rPr lang="en-US" sz="2400" dirty="0" smtClean="0">
                <a:latin typeface="Times New Roman" pitchFamily="18" charset="0"/>
                <a:ea typeface="Times New Roman" pitchFamily="18" charset="0"/>
                <a:cs typeface="Times New Roman" pitchFamily="18" charset="0"/>
              </a:rPr>
              <a:t>  </a:t>
            </a:r>
          </a:p>
          <a:p>
            <a:pPr marL="0" lvl="0" indent="0" algn="just" eaLnBrk="0" fontAlgn="base" hangingPunct="0">
              <a:spcBef>
                <a:spcPct val="0"/>
              </a:spcBef>
              <a:spcAft>
                <a:spcPct val="0"/>
              </a:spcAft>
              <a:buNone/>
            </a:pPr>
            <a:r>
              <a:rPr lang="en-US" sz="2400" dirty="0" smtClean="0">
                <a:latin typeface="Times New Roman" pitchFamily="18" charset="0"/>
                <a:ea typeface="Times New Roman" pitchFamily="18" charset="0"/>
                <a:cs typeface="Times New Roman" pitchFamily="18" charset="0"/>
              </a:rPr>
              <a:t>  3. P</a:t>
            </a:r>
            <a:r>
              <a:rPr lang="en-US" sz="2400" baseline="30000" dirty="0" smtClean="0">
                <a:latin typeface="Times New Roman" pitchFamily="18" charset="0"/>
                <a:ea typeface="Times New Roman" pitchFamily="18" charset="0"/>
                <a:cs typeface="Times New Roman" pitchFamily="18" charset="0"/>
              </a:rPr>
              <a:t>H</a:t>
            </a:r>
            <a:r>
              <a:rPr lang="en-US" sz="2400" dirty="0" smtClean="0">
                <a:latin typeface="Times New Roman" pitchFamily="18" charset="0"/>
                <a:ea typeface="Times New Roman" pitchFamily="18" charset="0"/>
                <a:cs typeface="Times New Roman" pitchFamily="18" charset="0"/>
              </a:rPr>
              <a:t> can be measured.</a:t>
            </a:r>
            <a:endParaRPr lang="en-US" sz="2400" dirty="0" smtClean="0">
              <a:latin typeface="Times New Roman" pitchFamily="18" charset="0"/>
              <a:cs typeface="Times New Roman" pitchFamily="18" charset="0"/>
            </a:endParaRPr>
          </a:p>
          <a:p>
            <a:pPr marL="0" lvl="0" indent="0" algn="just" eaLnBrk="0" fontAlgn="base" hangingPunct="0">
              <a:spcBef>
                <a:spcPct val="0"/>
              </a:spcBef>
              <a:spcAft>
                <a:spcPct val="0"/>
              </a:spcAft>
              <a:buNone/>
            </a:pPr>
            <a:r>
              <a:rPr lang="en-US" sz="2400" dirty="0" smtClean="0">
                <a:latin typeface="Times New Roman" pitchFamily="18" charset="0"/>
                <a:ea typeface="Times New Roman" pitchFamily="18" charset="0"/>
                <a:cs typeface="Times New Roman" pitchFamily="18" charset="0"/>
              </a:rPr>
              <a:t>  </a:t>
            </a:r>
          </a:p>
          <a:p>
            <a:pPr marL="0" lvl="0" indent="0" algn="just" eaLnBrk="0" fontAlgn="base" hangingPunct="0">
              <a:spcBef>
                <a:spcPct val="0"/>
              </a:spcBef>
              <a:spcAft>
                <a:spcPct val="0"/>
              </a:spcAft>
              <a:buNone/>
            </a:pPr>
            <a:r>
              <a:rPr lang="en-US" sz="2400" dirty="0" smtClean="0">
                <a:latin typeface="Times New Roman" pitchFamily="18" charset="0"/>
                <a:ea typeface="Times New Roman" pitchFamily="18" charset="0"/>
                <a:cs typeface="Times New Roman" pitchFamily="18" charset="0"/>
              </a:rPr>
              <a:t>  4. Hydrolysis const.  can be determined.</a:t>
            </a:r>
            <a:endParaRPr lang="en-US" sz="2400" dirty="0" smtClean="0">
              <a:latin typeface="Times New Roman" pitchFamily="18" charset="0"/>
              <a:cs typeface="Times New Roman" pitchFamily="18" charset="0"/>
            </a:endParaRPr>
          </a:p>
          <a:p>
            <a:pPr marL="0" lvl="0" indent="0" algn="just" eaLnBrk="0" fontAlgn="base" hangingPunct="0">
              <a:spcBef>
                <a:spcPct val="0"/>
              </a:spcBef>
              <a:spcAft>
                <a:spcPct val="0"/>
              </a:spcAft>
              <a:buNone/>
            </a:pPr>
            <a:r>
              <a:rPr lang="en-US" sz="2400" dirty="0" smtClean="0">
                <a:latin typeface="Times New Roman" pitchFamily="18" charset="0"/>
                <a:ea typeface="Times New Roman" pitchFamily="18" charset="0"/>
                <a:cs typeface="Times New Roman" pitchFamily="18" charset="0"/>
              </a:rPr>
              <a:t> </a:t>
            </a:r>
          </a:p>
          <a:p>
            <a:pPr marL="0" lvl="0" indent="0" algn="just" eaLnBrk="0" fontAlgn="base" hangingPunct="0">
              <a:spcBef>
                <a:spcPct val="0"/>
              </a:spcBef>
              <a:spcAft>
                <a:spcPct val="0"/>
              </a:spcAft>
              <a:buNone/>
            </a:pPr>
            <a:r>
              <a:rPr lang="en-US" sz="2400" dirty="0" smtClean="0">
                <a:latin typeface="Times New Roman" pitchFamily="18" charset="0"/>
                <a:ea typeface="Times New Roman" pitchFamily="18" charset="0"/>
                <a:cs typeface="Times New Roman" pitchFamily="18" charset="0"/>
              </a:rPr>
              <a:t>  5. Solubility of sparingly soluble salts can be found.</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14</a:t>
            </a:fld>
            <a:endParaRPr lang="en-US"/>
          </a:p>
        </p:txBody>
      </p:sp>
      <p:sp>
        <p:nvSpPr>
          <p:cNvPr id="4" name="Title 3"/>
          <p:cNvSpPr>
            <a:spLocks noGrp="1"/>
          </p:cNvSpPr>
          <p:nvPr>
            <p:ph type="title"/>
          </p:nvPr>
        </p:nvSpPr>
        <p:spPr>
          <a:xfrm>
            <a:off x="457200" y="274638"/>
            <a:ext cx="8229600" cy="1173162"/>
          </a:xfrm>
        </p:spPr>
        <p:txBody>
          <a:bodyPr>
            <a:normAutofit/>
          </a:bodyPr>
          <a:lstStyle/>
          <a:p>
            <a:pPr lvl="0" algn="just" fontAlgn="base">
              <a:spcAft>
                <a:spcPct val="0"/>
              </a:spcAft>
            </a:pPr>
            <a:r>
              <a:rPr lang="en-US" sz="2800" b="1" dirty="0" smtClean="0">
                <a:solidFill>
                  <a:srgbClr val="00B050"/>
                </a:solidFill>
                <a:latin typeface="Times New Roman" pitchFamily="18" charset="0"/>
                <a:ea typeface="Times New Roman" pitchFamily="18" charset="0"/>
                <a:cs typeface="Times New Roman" pitchFamily="18" charset="0"/>
              </a:rPr>
              <a:t>Applications of EMF measurement</a:t>
            </a:r>
            <a:r>
              <a:rPr lang="en-US" dirty="0" smtClean="0">
                <a:solidFill>
                  <a:srgbClr val="00B050"/>
                </a:solidFill>
                <a:latin typeface="Times New Roman" pitchFamily="18" charset="0"/>
                <a:ea typeface="Times New Roman" pitchFamily="18" charset="0"/>
                <a:cs typeface="Times New Roman" pitchFamily="18" charset="0"/>
              </a:rPr>
              <a:t>:-</a:t>
            </a:r>
            <a:endParaRPr lang="en-US" dirty="0" smtClean="0">
              <a:solidFill>
                <a:srgbClr val="00B050"/>
              </a:solidFill>
              <a:latin typeface="Arial" pitchFamily="34" charset="0"/>
            </a:endParaRPr>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499582-BA31-428D-8C6E-DDE14450DC62}" type="slidenum">
              <a:rPr lang="en-US"/>
              <a:pPr>
                <a:defRPr/>
              </a:pPr>
              <a:t>15</a:t>
            </a:fld>
            <a:endParaRPr lang="en-US"/>
          </a:p>
        </p:txBody>
      </p:sp>
      <p:sp>
        <p:nvSpPr>
          <p:cNvPr id="30723" name="Rectangle 2"/>
          <p:cNvSpPr>
            <a:spLocks noChangeArrowheads="1"/>
          </p:cNvSpPr>
          <p:nvPr/>
        </p:nvSpPr>
        <p:spPr bwMode="auto">
          <a:xfrm>
            <a:off x="228600" y="1371600"/>
            <a:ext cx="8458200" cy="4413516"/>
          </a:xfrm>
          <a:prstGeom prst="rect">
            <a:avLst/>
          </a:prstGeom>
          <a:noFill/>
          <a:ln w="9525">
            <a:noFill/>
            <a:miter lim="800000"/>
            <a:headEnd/>
            <a:tailEnd/>
          </a:ln>
        </p:spPr>
        <p:txBody>
          <a:bodyPr wrap="square">
            <a:spAutoFit/>
          </a:bodyPr>
          <a:lstStyle/>
          <a:p>
            <a:pPr algn="just">
              <a:lnSpc>
                <a:spcPct val="90000"/>
              </a:lnSpc>
            </a:pPr>
            <a:r>
              <a:rPr lang="en-US" sz="2400" dirty="0">
                <a:solidFill>
                  <a:schemeClr val="tx1">
                    <a:lumMod val="95000"/>
                    <a:lumOff val="5000"/>
                  </a:schemeClr>
                </a:solidFill>
                <a:latin typeface="Times New Roman" pitchFamily="18" charset="0"/>
                <a:cs typeface="Times New Roman" pitchFamily="18" charset="0"/>
              </a:rPr>
              <a:t>It is a cell in which chemical energy is converted to electrical energy.</a:t>
            </a:r>
          </a:p>
          <a:p>
            <a:pPr algn="just">
              <a:lnSpc>
                <a:spcPct val="90000"/>
              </a:lnSpc>
            </a:pPr>
            <a:r>
              <a:rPr lang="en-US" sz="2400" dirty="0">
                <a:solidFill>
                  <a:schemeClr val="tx1">
                    <a:lumMod val="95000"/>
                    <a:lumOff val="5000"/>
                  </a:schemeClr>
                </a:solidFill>
                <a:latin typeface="Times New Roman" pitchFamily="18" charset="0"/>
                <a:cs typeface="Times New Roman" pitchFamily="18" charset="0"/>
              </a:rPr>
              <a:t>This cell consists of two half cells</a:t>
            </a:r>
          </a:p>
          <a:p>
            <a:pPr algn="just">
              <a:lnSpc>
                <a:spcPct val="90000"/>
              </a:lnSpc>
            </a:pPr>
            <a:endParaRPr lang="en-US" sz="2400" dirty="0">
              <a:solidFill>
                <a:schemeClr val="tx1">
                  <a:lumMod val="95000"/>
                  <a:lumOff val="5000"/>
                </a:schemeClr>
              </a:solidFill>
              <a:latin typeface="Times New Roman" pitchFamily="18" charset="0"/>
              <a:cs typeface="Times New Roman" pitchFamily="18" charset="0"/>
            </a:endParaRPr>
          </a:p>
          <a:p>
            <a:pPr algn="just">
              <a:lnSpc>
                <a:spcPct val="90000"/>
              </a:lnSpc>
            </a:pPr>
            <a:r>
              <a:rPr lang="en-US" sz="2400" dirty="0">
                <a:solidFill>
                  <a:schemeClr val="tx1">
                    <a:lumMod val="95000"/>
                    <a:lumOff val="5000"/>
                  </a:schemeClr>
                </a:solidFill>
                <a:latin typeface="Times New Roman" pitchFamily="18" charset="0"/>
                <a:cs typeface="Times New Roman" pitchFamily="18" charset="0"/>
              </a:rPr>
              <a:t>           1)Anodic half cell</a:t>
            </a:r>
          </a:p>
          <a:p>
            <a:pPr algn="just">
              <a:lnSpc>
                <a:spcPct val="90000"/>
              </a:lnSpc>
            </a:pPr>
            <a:endParaRPr lang="en-US" sz="2400" dirty="0">
              <a:solidFill>
                <a:schemeClr val="tx1">
                  <a:lumMod val="95000"/>
                  <a:lumOff val="5000"/>
                </a:schemeClr>
              </a:solidFill>
              <a:latin typeface="Times New Roman" pitchFamily="18" charset="0"/>
              <a:cs typeface="Times New Roman" pitchFamily="18" charset="0"/>
            </a:endParaRPr>
          </a:p>
          <a:p>
            <a:pPr algn="just">
              <a:lnSpc>
                <a:spcPct val="90000"/>
              </a:lnSpc>
            </a:pPr>
            <a:r>
              <a:rPr lang="en-US" sz="2400" dirty="0">
                <a:solidFill>
                  <a:schemeClr val="tx1">
                    <a:lumMod val="95000"/>
                    <a:lumOff val="5000"/>
                  </a:schemeClr>
                </a:solidFill>
                <a:latin typeface="Times New Roman" pitchFamily="18" charset="0"/>
                <a:cs typeface="Times New Roman" pitchFamily="18" charset="0"/>
              </a:rPr>
              <a:t>          2)</a:t>
            </a:r>
            <a:r>
              <a:rPr lang="en-US" sz="2400" dirty="0" err="1">
                <a:solidFill>
                  <a:schemeClr val="tx1">
                    <a:lumMod val="95000"/>
                    <a:lumOff val="5000"/>
                  </a:schemeClr>
                </a:solidFill>
                <a:latin typeface="Times New Roman" pitchFamily="18" charset="0"/>
                <a:cs typeface="Times New Roman" pitchFamily="18" charset="0"/>
              </a:rPr>
              <a:t>Cathodic</a:t>
            </a:r>
            <a:r>
              <a:rPr lang="en-US" sz="2400" dirty="0">
                <a:solidFill>
                  <a:schemeClr val="tx1">
                    <a:lumMod val="95000"/>
                    <a:lumOff val="5000"/>
                  </a:schemeClr>
                </a:solidFill>
                <a:latin typeface="Times New Roman" pitchFamily="18" charset="0"/>
                <a:cs typeface="Times New Roman" pitchFamily="18" charset="0"/>
              </a:rPr>
              <a:t> half cell       </a:t>
            </a:r>
          </a:p>
          <a:p>
            <a:pPr algn="just">
              <a:lnSpc>
                <a:spcPct val="90000"/>
              </a:lnSpc>
            </a:pPr>
            <a:endParaRPr lang="en-US" sz="2400" dirty="0">
              <a:solidFill>
                <a:schemeClr val="tx1">
                  <a:lumMod val="95000"/>
                  <a:lumOff val="5000"/>
                </a:schemeClr>
              </a:solidFill>
              <a:latin typeface="Times New Roman" pitchFamily="18" charset="0"/>
              <a:cs typeface="Times New Roman" pitchFamily="18" charset="0"/>
            </a:endParaRPr>
          </a:p>
          <a:p>
            <a:pPr algn="just">
              <a:lnSpc>
                <a:spcPct val="90000"/>
              </a:lnSpc>
            </a:pPr>
            <a:endParaRPr lang="en-US" sz="2400" dirty="0">
              <a:solidFill>
                <a:schemeClr val="tx1">
                  <a:lumMod val="95000"/>
                  <a:lumOff val="5000"/>
                </a:schemeClr>
              </a:solidFill>
              <a:latin typeface="Times New Roman" pitchFamily="18" charset="0"/>
              <a:cs typeface="Times New Roman" pitchFamily="18" charset="0"/>
            </a:endParaRPr>
          </a:p>
          <a:p>
            <a:pPr algn="just">
              <a:lnSpc>
                <a:spcPct val="90000"/>
              </a:lnSpc>
            </a:pPr>
            <a:endParaRPr lang="en-US" sz="2400" dirty="0">
              <a:solidFill>
                <a:schemeClr val="tx1">
                  <a:lumMod val="95000"/>
                  <a:lumOff val="5000"/>
                </a:schemeClr>
              </a:solidFill>
              <a:latin typeface="Times New Roman" pitchFamily="18" charset="0"/>
              <a:cs typeface="Times New Roman" pitchFamily="18" charset="0"/>
            </a:endParaRPr>
          </a:p>
          <a:p>
            <a:pPr algn="just">
              <a:lnSpc>
                <a:spcPct val="90000"/>
              </a:lnSpc>
            </a:pPr>
            <a:endParaRPr lang="en-US" sz="2400" dirty="0">
              <a:solidFill>
                <a:schemeClr val="tx1">
                  <a:lumMod val="95000"/>
                  <a:lumOff val="5000"/>
                </a:schemeClr>
              </a:solidFill>
              <a:latin typeface="Times New Roman" pitchFamily="18" charset="0"/>
              <a:cs typeface="Times New Roman" pitchFamily="18" charset="0"/>
            </a:endParaRPr>
          </a:p>
          <a:p>
            <a:pPr algn="just">
              <a:lnSpc>
                <a:spcPct val="90000"/>
              </a:lnSpc>
            </a:pPr>
            <a:r>
              <a:rPr lang="en-US" sz="2400" dirty="0">
                <a:solidFill>
                  <a:schemeClr val="tx1">
                    <a:lumMod val="95000"/>
                    <a:lumOff val="5000"/>
                  </a:schemeClr>
                </a:solidFill>
                <a:latin typeface="Times New Roman" pitchFamily="18" charset="0"/>
                <a:cs typeface="Times New Roman" pitchFamily="18" charset="0"/>
              </a:rPr>
              <a:t>  At anodic half </a:t>
            </a:r>
            <a:r>
              <a:rPr lang="en-US" sz="2400" dirty="0" smtClean="0">
                <a:solidFill>
                  <a:schemeClr val="tx1">
                    <a:lumMod val="95000"/>
                    <a:lumOff val="5000"/>
                  </a:schemeClr>
                </a:solidFill>
                <a:latin typeface="Times New Roman" pitchFamily="18" charset="0"/>
                <a:cs typeface="Times New Roman" pitchFamily="18" charset="0"/>
              </a:rPr>
              <a:t>cell, </a:t>
            </a:r>
            <a:r>
              <a:rPr lang="en-US" sz="2400" dirty="0">
                <a:solidFill>
                  <a:schemeClr val="tx1">
                    <a:lumMod val="95000"/>
                    <a:lumOff val="5000"/>
                  </a:schemeClr>
                </a:solidFill>
                <a:latin typeface="Times New Roman" pitchFamily="18" charset="0"/>
                <a:cs typeface="Times New Roman" pitchFamily="18" charset="0"/>
              </a:rPr>
              <a:t>oxidation takes place</a:t>
            </a:r>
          </a:p>
          <a:p>
            <a:pPr algn="just">
              <a:lnSpc>
                <a:spcPct val="90000"/>
              </a:lnSpc>
            </a:pPr>
            <a:r>
              <a:rPr lang="en-US" sz="2400" dirty="0">
                <a:solidFill>
                  <a:schemeClr val="tx1">
                    <a:lumMod val="95000"/>
                    <a:lumOff val="5000"/>
                  </a:schemeClr>
                </a:solidFill>
                <a:latin typeface="Times New Roman" pitchFamily="18" charset="0"/>
                <a:cs typeface="Times New Roman" pitchFamily="18" charset="0"/>
              </a:rPr>
              <a:t> At cathodic half </a:t>
            </a:r>
            <a:r>
              <a:rPr lang="en-US" sz="2400" dirty="0" smtClean="0">
                <a:solidFill>
                  <a:schemeClr val="tx1">
                    <a:lumMod val="95000"/>
                    <a:lumOff val="5000"/>
                  </a:schemeClr>
                </a:solidFill>
                <a:latin typeface="Times New Roman" pitchFamily="18" charset="0"/>
                <a:cs typeface="Times New Roman" pitchFamily="18" charset="0"/>
              </a:rPr>
              <a:t>cell, </a:t>
            </a:r>
            <a:r>
              <a:rPr lang="en-US" sz="2400" dirty="0">
                <a:solidFill>
                  <a:schemeClr val="tx1">
                    <a:lumMod val="95000"/>
                    <a:lumOff val="5000"/>
                  </a:schemeClr>
                </a:solidFill>
                <a:latin typeface="Times New Roman" pitchFamily="18" charset="0"/>
                <a:cs typeface="Times New Roman" pitchFamily="18" charset="0"/>
              </a:rPr>
              <a:t>reduction takes place</a:t>
            </a:r>
          </a:p>
        </p:txBody>
      </p:sp>
      <p:pic>
        <p:nvPicPr>
          <p:cNvPr id="30724" name="Picture 5" descr="zncu"/>
          <p:cNvPicPr>
            <a:picLocks noChangeAspect="1" noChangeArrowheads="1"/>
          </p:cNvPicPr>
          <p:nvPr/>
        </p:nvPicPr>
        <p:blipFill>
          <a:blip r:embed="rId2" cstate="print"/>
          <a:srcRect/>
          <a:stretch>
            <a:fillRect/>
          </a:stretch>
        </p:blipFill>
        <p:spPr bwMode="auto">
          <a:xfrm>
            <a:off x="5105400" y="1981200"/>
            <a:ext cx="3429000" cy="2743200"/>
          </a:xfrm>
          <a:prstGeom prst="rect">
            <a:avLst/>
          </a:prstGeom>
          <a:solidFill>
            <a:srgbClr val="00B0F0"/>
          </a:solid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0725" name="Rectangle 4"/>
          <p:cNvSpPr>
            <a:spLocks noChangeArrowheads="1"/>
          </p:cNvSpPr>
          <p:nvPr/>
        </p:nvSpPr>
        <p:spPr bwMode="auto">
          <a:xfrm>
            <a:off x="533401" y="685800"/>
            <a:ext cx="5049838" cy="523220"/>
          </a:xfrm>
          <a:prstGeom prst="rect">
            <a:avLst/>
          </a:prstGeom>
          <a:noFill/>
          <a:ln w="9525">
            <a:noFill/>
            <a:miter lim="800000"/>
            <a:headEnd/>
            <a:tailEnd/>
          </a:ln>
        </p:spPr>
        <p:txBody>
          <a:bodyPr wrap="square">
            <a:spAutoFit/>
          </a:bodyPr>
          <a:lstStyle/>
          <a:p>
            <a:r>
              <a:rPr lang="en-US" dirty="0" smtClean="0">
                <a:solidFill>
                  <a:srgbClr val="009900"/>
                </a:solidFill>
              </a:rPr>
              <a:t>      </a:t>
            </a:r>
            <a:r>
              <a:rPr lang="en-US" sz="2800" dirty="0">
                <a:solidFill>
                  <a:srgbClr val="00B050"/>
                </a:solidFill>
                <a:latin typeface="Times New Roman" pitchFamily="18" charset="0"/>
                <a:cs typeface="Times New Roman" pitchFamily="18" charset="0"/>
              </a:rPr>
              <a:t>GALVANIC CELL</a:t>
            </a: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16</a:t>
            </a:fld>
            <a:endParaRPr lang="en-US"/>
          </a:p>
        </p:txBody>
      </p:sp>
      <p:sp>
        <p:nvSpPr>
          <p:cNvPr id="90118" name="Rectangle 6"/>
          <p:cNvSpPr>
            <a:spLocks noChangeArrowheads="1"/>
          </p:cNvSpPr>
          <p:nvPr/>
        </p:nvSpPr>
        <p:spPr bwMode="auto">
          <a:xfrm>
            <a:off x="457200" y="990600"/>
            <a:ext cx="8229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following reactions take place in the cell.</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Anode: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Zn       →    Zn</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+ 2e</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(oxidation or de-</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elecronation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cathode: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Cu</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2e</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Cu        ( Reduction or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electronatioin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movement of electrons from Zn to cu produces a current in the     circuit.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0119" name="Rectangle 7"/>
          <p:cNvSpPr>
            <a:spLocks noChangeArrowheads="1"/>
          </p:cNvSpPr>
          <p:nvPr/>
        </p:nvSpPr>
        <p:spPr bwMode="auto">
          <a:xfrm>
            <a:off x="0" y="457200"/>
            <a:ext cx="3770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90126" name="Rectangle 1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0127" name="Rectangle 15"/>
          <p:cNvSpPr>
            <a:spLocks noChangeArrowheads="1"/>
          </p:cNvSpPr>
          <p:nvPr/>
        </p:nvSpPr>
        <p:spPr bwMode="auto">
          <a:xfrm>
            <a:off x="457200" y="3533001"/>
            <a:ext cx="8153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en-US" sz="1200" dirty="0" smtClean="0">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overall cell reaction is:   Zn +Cu</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Zn</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+Cu</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n-US" sz="2400" dirty="0" smtClean="0">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galvanic cell can be represented by Zn/znso</a:t>
            </a:r>
            <a:r>
              <a:rPr kumimoji="0" lang="en-US" sz="2400" b="0" i="0" u="none" strike="noStrike" cap="none" normalizeH="0" baseline="-25000" dirty="0" smtClean="0">
                <a:ln>
                  <a:noFill/>
                </a:ln>
                <a:solidFill>
                  <a:schemeClr val="tx1"/>
                </a:solidFill>
                <a:effectLst/>
                <a:latin typeface="Times New Roman" pitchFamily="18" charset="0"/>
                <a:ea typeface="Times New Roman" pitchFamily="18" charset="0"/>
                <a:cs typeface="Times New Roman" pitchFamily="18" charset="0"/>
              </a:rPr>
              <a:t>4</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//cuso</a:t>
            </a:r>
            <a:r>
              <a:rPr kumimoji="0" lang="en-US" sz="2400" b="0" i="0" u="none" strike="noStrike" cap="none" normalizeH="0" baseline="-25000" dirty="0" smtClean="0">
                <a:ln>
                  <a:noFill/>
                </a:ln>
                <a:solidFill>
                  <a:schemeClr val="tx1"/>
                </a:solidFill>
                <a:effectLst/>
                <a:latin typeface="Times New Roman" pitchFamily="18" charset="0"/>
                <a:ea typeface="Times New Roman" pitchFamily="18" charset="0"/>
                <a:cs typeface="Times New Roman" pitchFamily="18" charset="0"/>
              </a:rPr>
              <a:t>4</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/cu                                                                                                     </a:t>
            </a:r>
            <a:endParaRPr kumimoji="0" lang="en-US" sz="2400" b="0" i="0" u="none" strike="noStrike" cap="none" normalizeH="0" baseline="0" dirty="0" smtClean="0">
              <a:ln>
                <a:noFill/>
              </a:ln>
              <a:solidFill>
                <a:schemeClr val="tx1"/>
              </a:solidFill>
              <a:effectLst/>
              <a:latin typeface="Arial" pitchFamily="34" charset="0"/>
            </a:endParaRPr>
          </a:p>
        </p:txBody>
      </p:sp>
      <p:sp>
        <p:nvSpPr>
          <p:cNvPr id="90128" name="Rectangle 16"/>
          <p:cNvSpPr>
            <a:spLocks noChangeArrowheads="1"/>
          </p:cNvSpPr>
          <p:nvPr/>
        </p:nvSpPr>
        <p:spPr bwMode="auto">
          <a:xfrm>
            <a:off x="228600" y="381000"/>
            <a:ext cx="237757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065780-7F26-4281-90DC-BF4340508829}" type="slidenum">
              <a:rPr lang="en-US"/>
              <a:pPr>
                <a:defRPr/>
              </a:pPr>
              <a:t>17</a:t>
            </a:fld>
            <a:endParaRPr lang="en-US"/>
          </a:p>
        </p:txBody>
      </p:sp>
      <p:sp>
        <p:nvSpPr>
          <p:cNvPr id="32771" name="Rectangle 2"/>
          <p:cNvSpPr>
            <a:spLocks noChangeArrowheads="1"/>
          </p:cNvSpPr>
          <p:nvPr/>
        </p:nvSpPr>
        <p:spPr bwMode="auto">
          <a:xfrm>
            <a:off x="533400" y="914400"/>
            <a:ext cx="8001000" cy="3785652"/>
          </a:xfrm>
          <a:prstGeom prst="rect">
            <a:avLst/>
          </a:prstGeom>
          <a:noFill/>
          <a:ln w="9525">
            <a:noFill/>
            <a:miter lim="800000"/>
            <a:headEnd/>
            <a:tailEnd/>
          </a:ln>
        </p:spPr>
        <p:txBody>
          <a:bodyPr wrap="square">
            <a:spAutoFit/>
          </a:bodyPr>
          <a:lstStyle/>
          <a:p>
            <a:pPr algn="just"/>
            <a:r>
              <a:rPr lang="en-US" sz="2400" dirty="0">
                <a:solidFill>
                  <a:schemeClr val="tx1">
                    <a:lumMod val="95000"/>
                    <a:lumOff val="5000"/>
                  </a:schemeClr>
                </a:solidFill>
                <a:latin typeface="Times New Roman" pitchFamily="18" charset="0"/>
                <a:cs typeface="Times New Roman" pitchFamily="18" charset="0"/>
              </a:rPr>
              <a:t>An electrode of known potential is called reference electrode.</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Hydrogen electrode is the </a:t>
            </a:r>
            <a:r>
              <a:rPr lang="en-US" sz="2400" dirty="0" smtClean="0">
                <a:solidFill>
                  <a:schemeClr val="tx1">
                    <a:lumMod val="95000"/>
                    <a:lumOff val="5000"/>
                  </a:schemeClr>
                </a:solidFill>
                <a:latin typeface="Times New Roman" pitchFamily="18" charset="0"/>
                <a:cs typeface="Times New Roman" pitchFamily="18" charset="0"/>
              </a:rPr>
              <a:t>earliest primary </a:t>
            </a:r>
            <a:r>
              <a:rPr lang="en-US" sz="2400" dirty="0">
                <a:solidFill>
                  <a:schemeClr val="tx1">
                    <a:lumMod val="95000"/>
                    <a:lumOff val="5000"/>
                  </a:schemeClr>
                </a:solidFill>
                <a:latin typeface="Times New Roman" pitchFamily="18" charset="0"/>
                <a:cs typeface="Times New Roman" pitchFamily="18" charset="0"/>
              </a:rPr>
              <a:t>reference electrode.</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The secondary </a:t>
            </a:r>
            <a:r>
              <a:rPr lang="en-US" sz="2400" dirty="0">
                <a:solidFill>
                  <a:schemeClr val="tx1">
                    <a:lumMod val="95000"/>
                    <a:lumOff val="5000"/>
                  </a:schemeClr>
                </a:solidFill>
                <a:latin typeface="Times New Roman" pitchFamily="18" charset="0"/>
                <a:cs typeface="Times New Roman" pitchFamily="18" charset="0"/>
              </a:rPr>
              <a:t>reference electrodes discussed here are </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    1)Calomel electrode</a:t>
            </a:r>
          </a:p>
          <a:p>
            <a:pPr algn="just"/>
            <a:endParaRPr lang="en-US" sz="2400" dirty="0">
              <a:solidFill>
                <a:schemeClr val="tx1">
                  <a:lumMod val="95000"/>
                  <a:lumOff val="5000"/>
                </a:schemeClr>
              </a:solidFill>
              <a:latin typeface="Times New Roman" pitchFamily="18" charset="0"/>
              <a:cs typeface="Times New Roman" pitchFamily="18" charset="0"/>
            </a:endParaRPr>
          </a:p>
          <a:p>
            <a:pPr algn="just"/>
            <a:r>
              <a:rPr lang="en-US" sz="2400" dirty="0">
                <a:solidFill>
                  <a:schemeClr val="tx1">
                    <a:lumMod val="95000"/>
                    <a:lumOff val="5000"/>
                  </a:schemeClr>
                </a:solidFill>
                <a:latin typeface="Times New Roman" pitchFamily="18" charset="0"/>
                <a:cs typeface="Times New Roman" pitchFamily="18" charset="0"/>
              </a:rPr>
              <a:t>    2)Quinhydrone electrode</a:t>
            </a:r>
          </a:p>
          <a:p>
            <a:pPr algn="just"/>
            <a:endParaRPr lang="en-US" sz="2400" dirty="0">
              <a:solidFill>
                <a:schemeClr val="tx1">
                  <a:lumMod val="95000"/>
                  <a:lumOff val="5000"/>
                </a:schemeClr>
              </a:solidFill>
              <a:latin typeface="Times New Roman" pitchFamily="18" charset="0"/>
              <a:cs typeface="Times New Roman" pitchFamily="18" charset="0"/>
            </a:endParaRPr>
          </a:p>
        </p:txBody>
      </p:sp>
      <p:sp>
        <p:nvSpPr>
          <p:cNvPr id="32772" name="Rectangle 3"/>
          <p:cNvSpPr>
            <a:spLocks noChangeArrowheads="1"/>
          </p:cNvSpPr>
          <p:nvPr/>
        </p:nvSpPr>
        <p:spPr bwMode="auto">
          <a:xfrm>
            <a:off x="1295400" y="304800"/>
            <a:ext cx="5732463" cy="523220"/>
          </a:xfrm>
          <a:prstGeom prst="rect">
            <a:avLst/>
          </a:prstGeom>
          <a:noFill/>
          <a:ln w="9525">
            <a:noFill/>
            <a:miter lim="800000"/>
            <a:headEnd/>
            <a:tailEnd/>
          </a:ln>
        </p:spPr>
        <p:txBody>
          <a:bodyPr wrap="square">
            <a:spAutoFit/>
          </a:bodyPr>
          <a:lstStyle/>
          <a:p>
            <a:pPr algn="just"/>
            <a:r>
              <a:rPr lang="en-US" sz="2800" dirty="0" smtClean="0">
                <a:solidFill>
                  <a:srgbClr val="00B050"/>
                </a:solidFill>
                <a:latin typeface="Times New Roman" pitchFamily="18" charset="0"/>
                <a:cs typeface="Times New Roman" pitchFamily="18" charset="0"/>
              </a:rPr>
              <a:t>       REFERENCE </a:t>
            </a:r>
            <a:r>
              <a:rPr lang="en-US" sz="2800" dirty="0">
                <a:solidFill>
                  <a:srgbClr val="00B050"/>
                </a:solidFill>
                <a:latin typeface="Times New Roman" pitchFamily="18" charset="0"/>
                <a:cs typeface="Times New Roman" pitchFamily="18" charset="0"/>
              </a:rPr>
              <a:t>ELECTRODES</a:t>
            </a:r>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18</a:t>
            </a:fld>
            <a:endParaRPr lang="en-US"/>
          </a:p>
        </p:txBody>
      </p:sp>
      <p:sp>
        <p:nvSpPr>
          <p:cNvPr id="4" name="Title 3"/>
          <p:cNvSpPr>
            <a:spLocks noGrp="1"/>
          </p:cNvSpPr>
          <p:nvPr>
            <p:ph type="title" idx="4294967295"/>
          </p:nvPr>
        </p:nvSpPr>
        <p:spPr>
          <a:xfrm>
            <a:off x="0" y="152400"/>
            <a:ext cx="7924800" cy="792163"/>
          </a:xfrm>
        </p:spPr>
        <p:txBody>
          <a:bodyPr>
            <a:normAutofit/>
          </a:bodyPr>
          <a:lstStyle/>
          <a:p>
            <a:pPr algn="just"/>
            <a:r>
              <a:rPr lang="en-US" sz="3600" dirty="0" smtClean="0">
                <a:solidFill>
                  <a:srgbClr val="00B050"/>
                </a:solidFill>
                <a:latin typeface="Times New Roman" pitchFamily="18" charset="0"/>
                <a:cs typeface="Times New Roman" pitchFamily="18" charset="0"/>
              </a:rPr>
              <a:t>     </a:t>
            </a:r>
            <a:r>
              <a:rPr lang="en-US" sz="3200" dirty="0" smtClean="0">
                <a:solidFill>
                  <a:srgbClr val="00B050"/>
                </a:solidFill>
                <a:latin typeface="Times New Roman" pitchFamily="18" charset="0"/>
                <a:cs typeface="Times New Roman" pitchFamily="18" charset="0"/>
              </a:rPr>
              <a:t>Types of electrodes</a:t>
            </a:r>
            <a:endParaRPr lang="en-US" sz="3200" dirty="0">
              <a:solidFill>
                <a:srgbClr val="00B050"/>
              </a:solidFill>
              <a:latin typeface="Times New Roman" pitchFamily="18" charset="0"/>
              <a:cs typeface="Times New Roman" pitchFamily="18" charset="0"/>
            </a:endParaRPr>
          </a:p>
        </p:txBody>
      </p:sp>
      <p:sp>
        <p:nvSpPr>
          <p:cNvPr id="3" name="Rectangle 2"/>
          <p:cNvSpPr/>
          <p:nvPr/>
        </p:nvSpPr>
        <p:spPr>
          <a:xfrm>
            <a:off x="457200" y="762000"/>
            <a:ext cx="8153400" cy="5262979"/>
          </a:xfrm>
          <a:prstGeom prst="rect">
            <a:avLst/>
          </a:prstGeom>
        </p:spPr>
        <p:txBody>
          <a:bodyPr wrap="square">
            <a:spAutoFit/>
          </a:bodyPr>
          <a:lstStyle/>
          <a:p>
            <a:pPr algn="just"/>
            <a:r>
              <a:rPr lang="en-US" sz="2400" dirty="0" smtClean="0">
                <a:solidFill>
                  <a:schemeClr val="tx1">
                    <a:lumMod val="95000"/>
                    <a:lumOff val="5000"/>
                  </a:schemeClr>
                </a:solidFill>
                <a:latin typeface="Times New Roman" pitchFamily="18" charset="0"/>
                <a:cs typeface="Times New Roman" pitchFamily="18" charset="0"/>
              </a:rPr>
              <a:t>Primary &amp; secondary reference electrodes :                              </a:t>
            </a:r>
          </a:p>
          <a:p>
            <a:pPr algn="just">
              <a:buFont typeface="Wingdings" pitchFamily="2" charset="2"/>
              <a:buChar char="Ø"/>
            </a:pPr>
            <a:endParaRPr lang="en-US" sz="2400" dirty="0" smtClean="0">
              <a:solidFill>
                <a:schemeClr val="tx1">
                  <a:lumMod val="95000"/>
                  <a:lumOff val="5000"/>
                </a:schemeClr>
              </a:solidFill>
              <a:latin typeface="Times New Roman" pitchFamily="18" charset="0"/>
              <a:cs typeface="Times New Roman" pitchFamily="18" charset="0"/>
            </a:endParaRPr>
          </a:p>
          <a:p>
            <a:pPr algn="just">
              <a:buFont typeface="Wingdings" pitchFamily="2" charset="2"/>
              <a:buChar char="Ø"/>
            </a:pPr>
            <a:r>
              <a:rPr lang="en-US" sz="2400" dirty="0" smtClean="0">
                <a:solidFill>
                  <a:srgbClr val="00B050"/>
                </a:solidFill>
                <a:latin typeface="Times New Roman" pitchFamily="18" charset="0"/>
                <a:cs typeface="Times New Roman" pitchFamily="18" charset="0"/>
              </a:rPr>
              <a:t>Standard hydrogen  electrode(SHE):</a:t>
            </a:r>
            <a:r>
              <a:rPr lang="en-US" sz="2400" dirty="0" smtClean="0">
                <a:solidFill>
                  <a:schemeClr val="tx1">
                    <a:lumMod val="95000"/>
                    <a:lumOff val="5000"/>
                  </a:schemeClr>
                </a:solidFill>
                <a:latin typeface="Times New Roman" pitchFamily="18" charset="0"/>
                <a:cs typeface="Times New Roman" pitchFamily="18" charset="0"/>
              </a:rPr>
              <a:t>It is a primary reference electrode. The emf of such a cell is arbitrarily been fixed as zero.                                                                                      </a:t>
            </a:r>
          </a:p>
          <a:p>
            <a:pPr algn="just">
              <a:buFont typeface="Wingdings" pitchFamily="2" charset="2"/>
              <a:buChar char="Ø"/>
            </a:pPr>
            <a:r>
              <a:rPr lang="en-US" sz="2400" dirty="0" smtClean="0">
                <a:solidFill>
                  <a:srgbClr val="00B050"/>
                </a:solidFill>
                <a:latin typeface="Times New Roman" pitchFamily="18" charset="0"/>
                <a:cs typeface="Times New Roman" pitchFamily="18" charset="0"/>
              </a:rPr>
              <a:t>construction:                                                                                        </a:t>
            </a:r>
          </a:p>
          <a:p>
            <a:pPr algn="just">
              <a:buFont typeface="Wingdings" pitchFamily="2" charset="2"/>
              <a:buChar char="Ø"/>
            </a:pPr>
            <a:endParaRPr lang="en-US" sz="2400" dirty="0" smtClean="0">
              <a:solidFill>
                <a:schemeClr val="tx1">
                  <a:lumMod val="95000"/>
                  <a:lumOff val="5000"/>
                </a:schemeClr>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lumMod val="95000"/>
                    <a:lumOff val="5000"/>
                  </a:schemeClr>
                </a:solidFill>
                <a:latin typeface="Times New Roman" pitchFamily="18" charset="0"/>
                <a:cs typeface="Times New Roman" pitchFamily="18" charset="0"/>
              </a:rPr>
              <a:t>It consists of a small platinum electrode coated with platinum black immersed in a 1M solution of H</a:t>
            </a:r>
            <a:r>
              <a:rPr lang="en-US" sz="2400" baseline="30000" dirty="0" smtClean="0">
                <a:solidFill>
                  <a:schemeClr val="tx1">
                    <a:lumMod val="95000"/>
                    <a:lumOff val="5000"/>
                  </a:schemeClr>
                </a:solidFill>
                <a:latin typeface="Times New Roman" pitchFamily="18" charset="0"/>
                <a:cs typeface="Times New Roman" pitchFamily="18" charset="0"/>
              </a:rPr>
              <a:t>+</a:t>
            </a:r>
            <a:r>
              <a:rPr lang="en-US" sz="2400" dirty="0" smtClean="0">
                <a:solidFill>
                  <a:schemeClr val="tx1">
                    <a:lumMod val="95000"/>
                    <a:lumOff val="5000"/>
                  </a:schemeClr>
                </a:solidFill>
                <a:latin typeface="Times New Roman" pitchFamily="18" charset="0"/>
                <a:cs typeface="Times New Roman" pitchFamily="18" charset="0"/>
              </a:rPr>
              <a:t> ions maintained at 25</a:t>
            </a:r>
            <a:r>
              <a:rPr lang="en-US" sz="2400" baseline="30000" dirty="0" smtClean="0">
                <a:solidFill>
                  <a:schemeClr val="tx1">
                    <a:lumMod val="95000"/>
                    <a:lumOff val="5000"/>
                  </a:schemeClr>
                </a:solidFill>
                <a:latin typeface="Times New Roman" pitchFamily="18" charset="0"/>
                <a:cs typeface="Times New Roman" pitchFamily="18" charset="0"/>
              </a:rPr>
              <a:t>0</a:t>
            </a:r>
            <a:r>
              <a:rPr lang="en-US" sz="2400" dirty="0" smtClean="0">
                <a:solidFill>
                  <a:schemeClr val="tx1">
                    <a:lumMod val="95000"/>
                    <a:lumOff val="5000"/>
                  </a:schemeClr>
                </a:solidFill>
                <a:latin typeface="Times New Roman" pitchFamily="18" charset="0"/>
                <a:cs typeface="Times New Roman" pitchFamily="18" charset="0"/>
              </a:rPr>
              <a:t>c.</a:t>
            </a:r>
          </a:p>
          <a:p>
            <a:pPr algn="just">
              <a:buFont typeface="Wingdings" pitchFamily="2" charset="2"/>
              <a:buChar char="Ø"/>
            </a:pPr>
            <a:endParaRPr lang="en-US" sz="2400" dirty="0" smtClean="0">
              <a:solidFill>
                <a:schemeClr val="tx1">
                  <a:lumMod val="95000"/>
                  <a:lumOff val="5000"/>
                </a:schemeClr>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lumMod val="95000"/>
                    <a:lumOff val="5000"/>
                  </a:schemeClr>
                </a:solidFill>
                <a:latin typeface="Times New Roman" pitchFamily="18" charset="0"/>
                <a:cs typeface="Times New Roman" pitchFamily="18" charset="0"/>
              </a:rPr>
              <a:t>Hydrogen gas at one atmosphere pressure enters the glass hood and bubbles over the platinum electrode.</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lumMod val="95000"/>
                    <a:lumOff val="5000"/>
                  </a:schemeClr>
                </a:solidFill>
                <a:latin typeface="Times New Roman" pitchFamily="18" charset="0"/>
                <a:cs typeface="Times New Roman" pitchFamily="18" charset="0"/>
              </a:rPr>
              <a:t>The H</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 gas at the platinum electrode passes into the solution forming  H</a:t>
            </a:r>
            <a:r>
              <a:rPr lang="en-US" sz="2400" baseline="30000" dirty="0" smtClean="0">
                <a:solidFill>
                  <a:schemeClr val="tx1">
                    <a:lumMod val="95000"/>
                    <a:lumOff val="5000"/>
                  </a:schemeClr>
                </a:solidFill>
                <a:latin typeface="Times New Roman" pitchFamily="18" charset="0"/>
                <a:cs typeface="Times New Roman" pitchFamily="18" charset="0"/>
              </a:rPr>
              <a:t>+</a:t>
            </a:r>
            <a:r>
              <a:rPr lang="en-US" sz="2400" dirty="0" smtClean="0">
                <a:solidFill>
                  <a:schemeClr val="tx1">
                    <a:lumMod val="95000"/>
                    <a:lumOff val="5000"/>
                  </a:schemeClr>
                </a:solidFill>
                <a:latin typeface="Times New Roman" pitchFamily="18" charset="0"/>
                <a:cs typeface="Times New Roman" pitchFamily="18" charset="0"/>
              </a:rPr>
              <a:t> ions &amp; electrons.           H</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sym typeface="Wingdings" pitchFamily="2" charset="2"/>
              </a:rPr>
              <a:t>2H</a:t>
            </a:r>
            <a:r>
              <a:rPr lang="en-US" sz="2400" baseline="30000" dirty="0" smtClean="0">
                <a:solidFill>
                  <a:schemeClr val="tx1">
                    <a:lumMod val="95000"/>
                    <a:lumOff val="5000"/>
                  </a:schemeClr>
                </a:solidFill>
                <a:latin typeface="Times New Roman" pitchFamily="18" charset="0"/>
                <a:cs typeface="Times New Roman" pitchFamily="18" charset="0"/>
                <a:sym typeface="Wingdings" pitchFamily="2" charset="2"/>
              </a:rPr>
              <a:t>+</a:t>
            </a:r>
            <a:r>
              <a:rPr lang="en-US" sz="2400" dirty="0" smtClean="0">
                <a:solidFill>
                  <a:schemeClr val="tx1">
                    <a:lumMod val="95000"/>
                    <a:lumOff val="5000"/>
                  </a:schemeClr>
                </a:solidFill>
                <a:latin typeface="Times New Roman" pitchFamily="18" charset="0"/>
                <a:cs typeface="Times New Roman" pitchFamily="18" charset="0"/>
                <a:sym typeface="Wingdings" pitchFamily="2" charset="2"/>
              </a:rPr>
              <a:t> +2e</a:t>
            </a:r>
            <a:r>
              <a:rPr lang="en-US" sz="2400" baseline="30000" dirty="0" smtClean="0">
                <a:solidFill>
                  <a:schemeClr val="tx1">
                    <a:lumMod val="95000"/>
                    <a:lumOff val="5000"/>
                  </a:schemeClr>
                </a:solidFill>
                <a:latin typeface="Times New Roman" pitchFamily="18" charset="0"/>
                <a:cs typeface="Times New Roman" pitchFamily="18" charset="0"/>
                <a:sym typeface="Wingdings" pitchFamily="2" charset="2"/>
              </a:rPr>
              <a:t>-</a:t>
            </a:r>
            <a:endParaRPr lang="en-US" sz="2400" baseline="30000" dirty="0">
              <a:solidFill>
                <a:srgbClr val="800000"/>
              </a:solidFill>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DFEE4F-4A7B-4118-A47E-F9A94867F57B}" type="slidenum">
              <a:rPr lang="en-US" smtClean="0"/>
              <a:pPr>
                <a:defRPr/>
              </a:pPr>
              <a:t>19</a:t>
            </a:fld>
            <a:endParaRPr lang="en-US"/>
          </a:p>
        </p:txBody>
      </p:sp>
      <p:pic>
        <p:nvPicPr>
          <p:cNvPr id="6" name="Picture 2" descr="C:\Users\Administrator\Desktop\she.jpg"/>
          <p:cNvPicPr>
            <a:picLocks noChangeAspect="1" noChangeArrowheads="1"/>
          </p:cNvPicPr>
          <p:nvPr/>
        </p:nvPicPr>
        <p:blipFill>
          <a:blip r:embed="rId2" cstate="print"/>
          <a:srcRect/>
          <a:stretch>
            <a:fillRect/>
          </a:stretch>
        </p:blipFill>
        <p:spPr bwMode="auto">
          <a:xfrm>
            <a:off x="1600200" y="304800"/>
            <a:ext cx="55626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33400" y="2819400"/>
            <a:ext cx="8229600" cy="1569660"/>
          </a:xfrm>
          <a:prstGeom prst="rect">
            <a:avLst/>
          </a:prstGeom>
        </p:spPr>
        <p:txBody>
          <a:bodyPr wrap="square">
            <a:spAutoFit/>
          </a:bodyPr>
          <a:lstStyle/>
          <a:p>
            <a:pPr algn="just">
              <a:buFont typeface="Wingdings" pitchFamily="2" charset="2"/>
              <a:buChar char="Ø"/>
            </a:pPr>
            <a:r>
              <a:rPr lang="en-US" sz="2400" dirty="0" smtClean="0">
                <a:solidFill>
                  <a:schemeClr val="tx1">
                    <a:lumMod val="95000"/>
                    <a:lumOff val="5000"/>
                  </a:schemeClr>
                </a:solidFill>
                <a:latin typeface="Times New Roman" pitchFamily="18" charset="0"/>
                <a:cs typeface="Times New Roman" pitchFamily="18" charset="0"/>
              </a:rPr>
              <a:t> By convention the standard electrode potential of hydrogen electrode when the hydrogen gas passed at one atmosphere pressure is bubbled through a solution of hydrogen ions of unit concentration is orbitarily fixed as zero. </a:t>
            </a:r>
            <a:endParaRPr lang="en-US" sz="2400" dirty="0">
              <a:solidFill>
                <a:srgbClr val="800000"/>
              </a:solidFill>
              <a:latin typeface="Times New Roman" pitchFamily="18" charset="0"/>
              <a:cs typeface="Times New Roman" pitchFamily="18" charset="0"/>
            </a:endParaRPr>
          </a:p>
        </p:txBody>
      </p:sp>
      <p:sp>
        <p:nvSpPr>
          <p:cNvPr id="8" name="Rectangle 7"/>
          <p:cNvSpPr/>
          <p:nvPr/>
        </p:nvSpPr>
        <p:spPr>
          <a:xfrm>
            <a:off x="533400" y="4419600"/>
            <a:ext cx="7620000" cy="461665"/>
          </a:xfrm>
          <a:prstGeom prst="rect">
            <a:avLst/>
          </a:prstGeom>
        </p:spPr>
        <p:txBody>
          <a:bodyPr wrap="square">
            <a:spAutoFit/>
          </a:bodyPr>
          <a:lstStyle/>
          <a:p>
            <a:pPr algn="just">
              <a:buFont typeface="Wingdings" pitchFamily="2" charset="2"/>
              <a:buChar char="Ø"/>
            </a:pPr>
            <a:r>
              <a:rPr lang="en-US" sz="2400" dirty="0" smtClean="0">
                <a:solidFill>
                  <a:schemeClr val="tx1">
                    <a:lumMod val="95000"/>
                    <a:lumOff val="5000"/>
                  </a:schemeClr>
                </a:solidFill>
                <a:latin typeface="Times New Roman" pitchFamily="18" charset="0"/>
                <a:cs typeface="Times New Roman" pitchFamily="18" charset="0"/>
              </a:rPr>
              <a:t>Nernst equation:</a:t>
            </a:r>
          </a:p>
        </p:txBody>
      </p:sp>
      <p:sp>
        <p:nvSpPr>
          <p:cNvPr id="9" name="Rectangle 8"/>
          <p:cNvSpPr/>
          <p:nvPr/>
        </p:nvSpPr>
        <p:spPr>
          <a:xfrm>
            <a:off x="2057400" y="4876800"/>
            <a:ext cx="1268296" cy="461665"/>
          </a:xfrm>
          <a:prstGeom prst="rect">
            <a:avLst/>
          </a:prstGeom>
        </p:spPr>
        <p:txBody>
          <a:bodyPr wrap="none">
            <a:spAutoFit/>
          </a:bodyPr>
          <a:lstStyle/>
          <a:p>
            <a:pPr algn="just"/>
            <a:r>
              <a:rPr lang="en-US" sz="2400" dirty="0" smtClean="0">
                <a:solidFill>
                  <a:prstClr val="black"/>
                </a:solidFill>
                <a:latin typeface="Times New Roman" pitchFamily="18" charset="0"/>
                <a:ea typeface="Times New Roman" pitchFamily="18" charset="0"/>
                <a:cs typeface="Times New Roman" pitchFamily="18" charset="0"/>
              </a:rPr>
              <a:t>At  </a:t>
            </a:r>
            <a:r>
              <a:rPr lang="en-US" sz="2400" dirty="0" err="1" smtClean="0">
                <a:solidFill>
                  <a:prstClr val="black"/>
                </a:solidFill>
                <a:latin typeface="Times New Roman" pitchFamily="18" charset="0"/>
                <a:ea typeface="Times New Roman" pitchFamily="18" charset="0"/>
                <a:cs typeface="Times New Roman" pitchFamily="18" charset="0"/>
              </a:rPr>
              <a:t>latm</a:t>
            </a:r>
            <a:r>
              <a:rPr lang="en-US" sz="2400" dirty="0" smtClean="0">
                <a:solidFill>
                  <a:prstClr val="black"/>
                </a:solidFill>
                <a:latin typeface="Times New Roman" pitchFamily="18" charset="0"/>
                <a:ea typeface="Times New Roman" pitchFamily="18" charset="0"/>
                <a:cs typeface="Times New Roman" pitchFamily="18" charset="0"/>
              </a:rPr>
              <a:t> </a:t>
            </a:r>
            <a:endParaRPr lang="en-US" sz="2400" dirty="0"/>
          </a:p>
        </p:txBody>
      </p:sp>
      <p:sp>
        <p:nvSpPr>
          <p:cNvPr id="10" name="Rectangle 9"/>
          <p:cNvSpPr/>
          <p:nvPr/>
        </p:nvSpPr>
        <p:spPr>
          <a:xfrm>
            <a:off x="2971800" y="5334000"/>
            <a:ext cx="6172200" cy="2308324"/>
          </a:xfrm>
          <a:prstGeom prst="rect">
            <a:avLst/>
          </a:prstGeom>
        </p:spPr>
        <p:txBody>
          <a:bodyPr wrap="square">
            <a:spAutoFit/>
          </a:bodyPr>
          <a:lstStyle/>
          <a:p>
            <a:pPr algn="just"/>
            <a:r>
              <a:rPr lang="en-US" sz="2400" dirty="0" smtClean="0">
                <a:latin typeface="Times New Roman" pitchFamily="18" charset="0"/>
                <a:ea typeface="Times New Roman" pitchFamily="18" charset="0"/>
                <a:cs typeface="Times New Roman" pitchFamily="18" charset="0"/>
              </a:rPr>
              <a:t>E</a:t>
            </a:r>
            <a:r>
              <a:rPr lang="en-US" sz="2400" baseline="-30000" dirty="0" smtClean="0">
                <a:latin typeface="Times New Roman" pitchFamily="18" charset="0"/>
                <a:ea typeface="Times New Roman" pitchFamily="18" charset="0"/>
                <a:cs typeface="Times New Roman" pitchFamily="18" charset="0"/>
              </a:rPr>
              <a:t>pt,</a:t>
            </a:r>
            <a:r>
              <a:rPr lang="en-US" sz="2400" dirty="0" smtClean="0">
                <a:latin typeface="Times New Roman" pitchFamily="18" charset="0"/>
                <a:ea typeface="Times New Roman" pitchFamily="18" charset="0"/>
                <a:cs typeface="Times New Roman" pitchFamily="18" charset="0"/>
              </a:rPr>
              <a:t>H</a:t>
            </a:r>
            <a:r>
              <a:rPr lang="en-US" sz="2400" baseline="-25000" dirty="0" smtClean="0">
                <a:latin typeface="Times New Roman" pitchFamily="18" charset="0"/>
                <a:ea typeface="Times New Roman" pitchFamily="18" charset="0"/>
                <a:cs typeface="Times New Roman" pitchFamily="18" charset="0"/>
              </a:rPr>
              <a:t>2</a:t>
            </a:r>
            <a:r>
              <a:rPr lang="en-US" sz="2400" baseline="-30000" dirty="0" smtClean="0">
                <a:latin typeface="Times New Roman" pitchFamily="18" charset="0"/>
                <a:ea typeface="Times New Roman" pitchFamily="18" charset="0"/>
                <a:cs typeface="Times New Roman" pitchFamily="18" charset="0"/>
              </a:rPr>
              <a:t>/</a:t>
            </a:r>
            <a:r>
              <a:rPr lang="en-US" sz="2400" dirty="0" smtClean="0">
                <a:latin typeface="Times New Roman" pitchFamily="18" charset="0"/>
                <a:ea typeface="Times New Roman" pitchFamily="18" charset="0"/>
                <a:cs typeface="Times New Roman" pitchFamily="18" charset="0"/>
              </a:rPr>
              <a:t>H</a:t>
            </a:r>
            <a:r>
              <a:rPr lang="en-US" sz="2400" baseline="30000" dirty="0" smtClean="0">
                <a:latin typeface="Times New Roman" pitchFamily="18" charset="0"/>
                <a:ea typeface="Times New Roman" pitchFamily="18" charset="0"/>
                <a:cs typeface="Times New Roman" pitchFamily="18" charset="0"/>
              </a:rPr>
              <a:t>+</a:t>
            </a:r>
            <a:r>
              <a:rPr lang="en-US" sz="2400" dirty="0" smtClean="0">
                <a:latin typeface="Times New Roman" pitchFamily="18" charset="0"/>
                <a:ea typeface="Times New Roman" pitchFamily="18" charset="0"/>
                <a:cs typeface="Times New Roman" pitchFamily="18" charset="0"/>
              </a:rPr>
              <a:t> = E</a:t>
            </a:r>
            <a:r>
              <a:rPr lang="en-US" sz="2400" baseline="30000" dirty="0" smtClean="0">
                <a:latin typeface="Times New Roman" pitchFamily="18" charset="0"/>
                <a:ea typeface="Times New Roman" pitchFamily="18" charset="0"/>
                <a:cs typeface="Times New Roman" pitchFamily="18" charset="0"/>
              </a:rPr>
              <a:t>0</a:t>
            </a:r>
            <a:r>
              <a:rPr lang="en-US" sz="2400" baseline="-30000" dirty="0" smtClean="0">
                <a:latin typeface="Times New Roman" pitchFamily="18" charset="0"/>
                <a:ea typeface="Times New Roman" pitchFamily="18" charset="0"/>
                <a:cs typeface="Times New Roman" pitchFamily="18" charset="0"/>
              </a:rPr>
              <a:t>pt,</a:t>
            </a:r>
            <a:r>
              <a:rPr lang="en-US" sz="2400" dirty="0" smtClean="0">
                <a:latin typeface="Times New Roman" pitchFamily="18" charset="0"/>
                <a:ea typeface="Times New Roman" pitchFamily="18" charset="0"/>
                <a:cs typeface="Times New Roman" pitchFamily="18" charset="0"/>
              </a:rPr>
              <a:t>H</a:t>
            </a:r>
            <a:r>
              <a:rPr lang="en-US" sz="2400" baseline="-30000" dirty="0" smtClean="0">
                <a:latin typeface="Times New Roman" pitchFamily="18" charset="0"/>
                <a:ea typeface="Times New Roman" pitchFamily="18" charset="0"/>
                <a:cs typeface="Times New Roman" pitchFamily="18" charset="0"/>
              </a:rPr>
              <a:t>2/H+</a:t>
            </a:r>
            <a:r>
              <a:rPr lang="en-US" sz="2400" dirty="0" smtClean="0">
                <a:latin typeface="Times New Roman" pitchFamily="18" charset="0"/>
                <a:ea typeface="Times New Roman" pitchFamily="18" charset="0"/>
                <a:cs typeface="Times New Roman" pitchFamily="18" charset="0"/>
              </a:rPr>
              <a:t>-</a:t>
            </a:r>
            <a:r>
              <a:rPr lang="en-US" sz="2400" baseline="-30000" dirty="0" smtClean="0">
                <a:latin typeface="Times New Roman" pitchFamily="18" charset="0"/>
                <a:ea typeface="Times New Roman" pitchFamily="18" charset="0"/>
                <a:cs typeface="Times New Roman" pitchFamily="18" charset="0"/>
              </a:rPr>
              <a:t>     </a:t>
            </a:r>
            <a:r>
              <a:rPr lang="en-US" sz="2400" dirty="0" smtClean="0">
                <a:solidFill>
                  <a:prstClr val="black"/>
                </a:solidFill>
                <a:latin typeface="Times New Roman" pitchFamily="18" charset="0"/>
                <a:ea typeface="Times New Roman" pitchFamily="18" charset="0"/>
                <a:cs typeface="Times New Roman" pitchFamily="18" charset="0"/>
              </a:rPr>
              <a:t>0.059</a:t>
            </a:r>
            <a:endParaRPr lang="en-US" sz="2400" dirty="0" smtClean="0"/>
          </a:p>
          <a:p>
            <a:pPr lvl="0" algn="just"/>
            <a:r>
              <a:rPr lang="en-US" sz="2400" dirty="0" smtClean="0">
                <a:latin typeface="Times New Roman" pitchFamily="18" charset="0"/>
                <a:ea typeface="Times New Roman" pitchFamily="18" charset="0"/>
                <a:cs typeface="Times New Roman" pitchFamily="18" charset="0"/>
              </a:rPr>
              <a:t>        </a:t>
            </a:r>
            <a:r>
              <a:rPr lang="en-US" sz="2400" baseline="-30000" dirty="0" smtClean="0">
                <a:latin typeface="Times New Roman" pitchFamily="18" charset="0"/>
                <a:ea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eaLnBrk="0" hangingPunct="0"/>
            <a:r>
              <a:rPr lang="en-US" sz="2400" dirty="0" smtClean="0">
                <a:latin typeface="Times New Roman" pitchFamily="18" charset="0"/>
                <a:ea typeface="Times New Roman" pitchFamily="18" charset="0"/>
                <a:cs typeface="Times New Roman" pitchFamily="18" charset="0"/>
              </a:rPr>
              <a:t>                   =E</a:t>
            </a:r>
            <a:r>
              <a:rPr lang="en-US" sz="2400" baseline="30000" dirty="0" smtClean="0">
                <a:latin typeface="Times New Roman" pitchFamily="18" charset="0"/>
                <a:ea typeface="Times New Roman" pitchFamily="18" charset="0"/>
                <a:cs typeface="Times New Roman" pitchFamily="18" charset="0"/>
              </a:rPr>
              <a:t>0</a:t>
            </a:r>
            <a:r>
              <a:rPr lang="en-US" sz="2400" baseline="-30000" dirty="0" smtClean="0">
                <a:latin typeface="Times New Roman" pitchFamily="18" charset="0"/>
                <a:ea typeface="Times New Roman" pitchFamily="18" charset="0"/>
                <a:cs typeface="Times New Roman" pitchFamily="18" charset="0"/>
              </a:rPr>
              <a:t>pt, </a:t>
            </a:r>
            <a:r>
              <a:rPr lang="en-US" sz="2400" dirty="0" smtClean="0">
                <a:latin typeface="Times New Roman" pitchFamily="18" charset="0"/>
                <a:ea typeface="Times New Roman" pitchFamily="18" charset="0"/>
                <a:cs typeface="Times New Roman" pitchFamily="18" charset="0"/>
              </a:rPr>
              <a:t>H</a:t>
            </a:r>
            <a:r>
              <a:rPr lang="en-US" sz="2400" baseline="-30000" dirty="0" smtClean="0">
                <a:latin typeface="Times New Roman" pitchFamily="18" charset="0"/>
                <a:ea typeface="Times New Roman" pitchFamily="18" charset="0"/>
                <a:cs typeface="Times New Roman" pitchFamily="18" charset="0"/>
              </a:rPr>
              <a:t>2</a:t>
            </a:r>
            <a:r>
              <a:rPr lang="en-US" sz="2400" dirty="0" smtClean="0">
                <a:latin typeface="Times New Roman" pitchFamily="18" charset="0"/>
                <a:ea typeface="Times New Roman" pitchFamily="18" charset="0"/>
                <a:cs typeface="Times New Roman" pitchFamily="18" charset="0"/>
              </a:rPr>
              <a:t>/H</a:t>
            </a:r>
            <a:r>
              <a:rPr lang="en-US" sz="2400" baseline="30000" dirty="0" smtClean="0">
                <a:latin typeface="Times New Roman" pitchFamily="18" charset="0"/>
                <a:ea typeface="Times New Roman" pitchFamily="18" charset="0"/>
                <a:cs typeface="Times New Roman" pitchFamily="18" charset="0"/>
              </a:rPr>
              <a:t>+</a:t>
            </a:r>
            <a:r>
              <a:rPr lang="en-US" sz="2400" dirty="0" smtClean="0">
                <a:latin typeface="Times New Roman" pitchFamily="18" charset="0"/>
                <a:ea typeface="Times New Roman" pitchFamily="18" charset="0"/>
                <a:cs typeface="Times New Roman" pitchFamily="18" charset="0"/>
              </a:rPr>
              <a:t>   + 0.059 p</a:t>
            </a:r>
            <a:r>
              <a:rPr lang="en-US" sz="2400" baseline="30000" dirty="0" smtClean="0">
                <a:latin typeface="Times New Roman" pitchFamily="18" charset="0"/>
                <a:ea typeface="Times New Roman" pitchFamily="18" charset="0"/>
                <a:cs typeface="Times New Roman" pitchFamily="18" charset="0"/>
              </a:rPr>
              <a:t>H</a:t>
            </a:r>
            <a:endParaRPr lang="en-US" sz="2400" dirty="0" smtClean="0"/>
          </a:p>
          <a:p>
            <a:pPr lvl="0" eaLnBrk="0" hangingPunct="0"/>
            <a:endParaRPr lang="en-US" sz="2400" dirty="0" smtClean="0">
              <a:latin typeface="Times New Roman" pitchFamily="18" charset="0"/>
              <a:cs typeface="Times New Roman" pitchFamily="18" charset="0"/>
            </a:endParaRPr>
          </a:p>
          <a:p>
            <a:pPr eaLnBrk="0" hangingPunct="0"/>
            <a:r>
              <a:rPr lang="en-US" sz="2400" dirty="0" smtClean="0">
                <a:latin typeface="Times New Roman" pitchFamily="18" charset="0"/>
                <a:ea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lvl="0" eaLnBrk="0" hangingPunct="0"/>
            <a:r>
              <a:rPr lang="en-US" sz="2400" dirty="0" smtClean="0">
                <a:latin typeface="Times New Roman" pitchFamily="18" charset="0"/>
                <a:ea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
        <p:nvSpPr>
          <p:cNvPr id="11" name="Rectangle 10"/>
          <p:cNvSpPr/>
          <p:nvPr/>
        </p:nvSpPr>
        <p:spPr>
          <a:xfrm>
            <a:off x="6705600" y="5334000"/>
            <a:ext cx="2432050" cy="830997"/>
          </a:xfrm>
          <a:prstGeom prst="rect">
            <a:avLst/>
          </a:prstGeom>
        </p:spPr>
        <p:txBody>
          <a:bodyPr wrap="square">
            <a:spAutoFit/>
          </a:bodyPr>
          <a:lstStyle/>
          <a:p>
            <a:pPr lvl="0" algn="just"/>
            <a:r>
              <a:rPr lang="en-US" sz="2400" dirty="0" smtClean="0">
                <a:solidFill>
                  <a:prstClr val="black"/>
                </a:solidFill>
                <a:latin typeface="Times New Roman" pitchFamily="18" charset="0"/>
                <a:ea typeface="Times New Roman" pitchFamily="18" charset="0"/>
                <a:cs typeface="Times New Roman" pitchFamily="18" charset="0"/>
              </a:rPr>
              <a:t>log  </a:t>
            </a:r>
            <a:r>
              <a:rPr lang="en-US" sz="2400" dirty="0" err="1" smtClean="0">
                <a:solidFill>
                  <a:prstClr val="black"/>
                </a:solidFill>
                <a:latin typeface="Times New Roman" pitchFamily="18" charset="0"/>
                <a:ea typeface="Times New Roman" pitchFamily="18" charset="0"/>
                <a:cs typeface="Times New Roman" pitchFamily="18" charset="0"/>
              </a:rPr>
              <a:t>a</a:t>
            </a:r>
            <a:r>
              <a:rPr lang="en-US" sz="2400" baseline="-30000" dirty="0" err="1" smtClean="0">
                <a:solidFill>
                  <a:prstClr val="black"/>
                </a:solidFill>
                <a:latin typeface="Times New Roman" pitchFamily="18" charset="0"/>
                <a:ea typeface="Times New Roman" pitchFamily="18" charset="0"/>
                <a:cs typeface="Times New Roman" pitchFamily="18" charset="0"/>
              </a:rPr>
              <a:t>H</a:t>
            </a:r>
            <a:r>
              <a:rPr lang="en-US" sz="2400" baseline="-30000" dirty="0" smtClean="0">
                <a:solidFill>
                  <a:prstClr val="black"/>
                </a:solidFill>
                <a:latin typeface="Times New Roman" pitchFamily="18" charset="0"/>
                <a:ea typeface="Times New Roman" pitchFamily="18" charset="0"/>
                <a:cs typeface="Times New Roman" pitchFamily="18" charset="0"/>
              </a:rPr>
              <a:t>+ </a:t>
            </a:r>
            <a:endParaRPr lang="en-US" sz="2400" dirty="0" smtClean="0">
              <a:solidFill>
                <a:prstClr val="black"/>
              </a:solidFill>
              <a:latin typeface="Times New Roman" pitchFamily="18" charset="0"/>
              <a:cs typeface="Times New Roman" pitchFamily="18" charset="0"/>
            </a:endParaRPr>
          </a:p>
          <a:p>
            <a:pPr lvl="0" eaLnBrk="0" hangingPunct="0"/>
            <a:r>
              <a:rPr lang="en-US" sz="2400" dirty="0" smtClean="0">
                <a:solidFill>
                  <a:prstClr val="black"/>
                </a:solidFill>
                <a:latin typeface="Times New Roman" pitchFamily="18" charset="0"/>
                <a:ea typeface="Times New Roman" pitchFamily="18" charset="0"/>
                <a:cs typeface="Times New Roman" pitchFamily="18" charset="0"/>
              </a:rPr>
              <a:t> </a:t>
            </a:r>
            <a:endParaRPr lang="en-US" dirty="0"/>
          </a:p>
        </p:txBody>
      </p:sp>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rgbClr val="FF0000"/>
                </a:solidFill>
              </a:rPr>
              <a:t>ELECTRO CHEMSITRY</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D82F1BD4-41EA-4D74-BE6C-5B054B1C4363}" type="slidenum">
              <a:rPr lang="en-US" smtClean="0"/>
              <a:pPr>
                <a:defRPr/>
              </a:pPr>
              <a:t>2</a:t>
            </a:fld>
            <a:endParaRPr lang="en-US"/>
          </a:p>
        </p:txBody>
      </p:sp>
    </p:spTree>
  </p:cSld>
  <p:clrMapOvr>
    <a:masterClrMapping/>
  </p:clrMapOvr>
  <p:transitio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20</a:t>
            </a:fld>
            <a:endParaRPr lang="en-US"/>
          </a:p>
        </p:txBody>
      </p:sp>
      <p:pic>
        <p:nvPicPr>
          <p:cNvPr id="3" name="Content Placeholder 4" descr="C:\Users\Administrator\Desktop\she2.jpg"/>
          <p:cNvPicPr>
            <a:picLocks noChangeAspect="1" noChangeArrowheads="1"/>
          </p:cNvPicPr>
          <p:nvPr/>
        </p:nvPicPr>
        <p:blipFill>
          <a:blip r:embed="rId2" cstate="print"/>
          <a:srcRect/>
          <a:stretch>
            <a:fillRect/>
          </a:stretch>
        </p:blipFill>
        <p:spPr bwMode="auto">
          <a:xfrm>
            <a:off x="3962400" y="3581400"/>
            <a:ext cx="48006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8" name="Rectangle 4"/>
          <p:cNvSpPr>
            <a:spLocks noChangeArrowheads="1"/>
          </p:cNvSpPr>
          <p:nvPr/>
        </p:nvSpPr>
        <p:spPr bwMode="auto">
          <a:xfrm>
            <a:off x="0" y="585401"/>
            <a:ext cx="26161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a:xfrm>
            <a:off x="304800" y="609600"/>
            <a:ext cx="8534400" cy="3046988"/>
          </a:xfrm>
          <a:prstGeom prst="rect">
            <a:avLst/>
          </a:prstGeom>
        </p:spPr>
        <p:txBody>
          <a:bodyPr wrap="square">
            <a:spAutoFit/>
          </a:bodyPr>
          <a:lstStyle/>
          <a:p>
            <a:pPr algn="just">
              <a:buFont typeface="Wingdings" pitchFamily="2" charset="2"/>
              <a:buChar char="Ø"/>
            </a:pPr>
            <a:r>
              <a:rPr lang="en-US" sz="2400" dirty="0" smtClean="0">
                <a:solidFill>
                  <a:schemeClr val="tx1">
                    <a:lumMod val="95000"/>
                    <a:lumOff val="5000"/>
                  </a:schemeClr>
                </a:solidFill>
                <a:latin typeface="Times New Roman" pitchFamily="18" charset="0"/>
                <a:cs typeface="Times New Roman" pitchFamily="18" charset="0"/>
              </a:rPr>
              <a:t> Depending on a half cell to which it is attached hydrogen electrode can act as a cathode or an anode.                                                                </a:t>
            </a:r>
          </a:p>
          <a:p>
            <a:pPr algn="just">
              <a:buFont typeface="Wingdings" pitchFamily="2" charset="2"/>
              <a:buChar char="Ø"/>
            </a:pPr>
            <a:endParaRPr lang="en-US" sz="2400" dirty="0" smtClean="0">
              <a:solidFill>
                <a:schemeClr val="tx1">
                  <a:lumMod val="95000"/>
                  <a:lumOff val="5000"/>
                </a:schemeClr>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lumMod val="95000"/>
                    <a:lumOff val="5000"/>
                  </a:schemeClr>
                </a:solidFill>
                <a:latin typeface="Times New Roman" pitchFamily="18" charset="0"/>
                <a:cs typeface="Times New Roman" pitchFamily="18" charset="0"/>
              </a:rPr>
              <a:t>But in the given figure  hydrogen electrode is connected to copper electrode &amp; it act as anode ,when it is acting as anode ,oxidation takes place.                                                                              </a:t>
            </a:r>
          </a:p>
          <a:p>
            <a:pPr algn="just">
              <a:buFont typeface="Wingdings" pitchFamily="2" charset="2"/>
              <a:buChar char="Ø"/>
            </a:pPr>
            <a:endParaRPr lang="en-US" sz="2400" dirty="0" smtClean="0">
              <a:solidFill>
                <a:schemeClr val="tx1">
                  <a:lumMod val="95000"/>
                  <a:lumOff val="5000"/>
                </a:schemeClr>
              </a:solidFill>
              <a:latin typeface="Times New Roman" pitchFamily="18" charset="0"/>
              <a:cs typeface="Times New Roman" pitchFamily="18" charset="0"/>
            </a:endParaRPr>
          </a:p>
          <a:p>
            <a:pPr algn="just">
              <a:buFont typeface="Wingdings" pitchFamily="2" charset="2"/>
              <a:buChar char="Ø"/>
            </a:pPr>
            <a:r>
              <a:rPr lang="en-US" sz="2400" dirty="0" smtClean="0">
                <a:solidFill>
                  <a:schemeClr val="tx1">
                    <a:lumMod val="95000"/>
                    <a:lumOff val="5000"/>
                  </a:schemeClr>
                </a:solidFill>
                <a:latin typeface="Times New Roman" pitchFamily="18" charset="0"/>
                <a:cs typeface="Times New Roman" pitchFamily="18" charset="0"/>
              </a:rPr>
              <a:t>1/2H</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(g)(1atm)</a:t>
            </a:r>
            <a:r>
              <a:rPr lang="en-US" sz="2400" dirty="0" smtClean="0">
                <a:solidFill>
                  <a:schemeClr val="tx1">
                    <a:lumMod val="95000"/>
                    <a:lumOff val="5000"/>
                  </a:schemeClr>
                </a:solidFill>
                <a:latin typeface="Times New Roman" pitchFamily="18" charset="0"/>
                <a:cs typeface="Times New Roman" pitchFamily="18" charset="0"/>
                <a:sym typeface="Wingdings" pitchFamily="2" charset="2"/>
              </a:rPr>
              <a:t> H</a:t>
            </a:r>
            <a:r>
              <a:rPr lang="en-US" sz="2400" baseline="30000" dirty="0" smtClean="0">
                <a:solidFill>
                  <a:schemeClr val="tx1">
                    <a:lumMod val="95000"/>
                    <a:lumOff val="5000"/>
                  </a:schemeClr>
                </a:solidFill>
                <a:latin typeface="Times New Roman" pitchFamily="18" charset="0"/>
                <a:cs typeface="Times New Roman" pitchFamily="18" charset="0"/>
                <a:sym typeface="Wingdings" pitchFamily="2" charset="2"/>
              </a:rPr>
              <a:t>+</a:t>
            </a:r>
            <a:r>
              <a:rPr lang="en-US" sz="2400" dirty="0" smtClean="0">
                <a:solidFill>
                  <a:schemeClr val="tx1">
                    <a:lumMod val="95000"/>
                    <a:lumOff val="5000"/>
                  </a:schemeClr>
                </a:solidFill>
                <a:latin typeface="Times New Roman" pitchFamily="18" charset="0"/>
                <a:cs typeface="Times New Roman" pitchFamily="18" charset="0"/>
                <a:sym typeface="Wingdings" pitchFamily="2" charset="2"/>
              </a:rPr>
              <a:t> (1M)+e</a:t>
            </a:r>
            <a:endParaRPr lang="en-US" sz="2400" dirty="0">
              <a:solidFill>
                <a:srgbClr val="800000"/>
              </a:solidFill>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21</a:t>
            </a:fld>
            <a:endParaRPr lang="en-US"/>
          </a:p>
        </p:txBody>
      </p:sp>
      <p:sp>
        <p:nvSpPr>
          <p:cNvPr id="94209" name="Rectangle 1"/>
          <p:cNvSpPr>
            <a:spLocks noChangeArrowheads="1"/>
          </p:cNvSpPr>
          <p:nvPr/>
        </p:nvSpPr>
        <p:spPr bwMode="auto">
          <a:xfrm>
            <a:off x="533400" y="533400"/>
            <a:ext cx="8077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calomel electrode consists of a glass tube having two side tubes. A small quantity of pure mercury is placed at the bottom of the vessel and is covered with a paste of Hg and Hg</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Cl</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endParaRPr lang="en-US" sz="2400" baseline="-300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KCl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solution of known concentration is filled through side tube,  Shown on the right side of the vessel.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endParaRPr lang="en-US" sz="24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KCl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sol. is filled in the left side tube which helps to make a connection through a salt bridge with the other electrode, which potential has to be determined.</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‘pt’ wire is sealed into a glass tube as shown in the fig which is in contact with Hg.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When the cell is set up it is immersed in the given solution.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1981200" y="0"/>
            <a:ext cx="3810000" cy="646331"/>
          </a:xfrm>
          <a:prstGeom prst="rect">
            <a:avLst/>
          </a:prstGeom>
        </p:spPr>
        <p:txBody>
          <a:bodyPr wrap="square">
            <a:spAutoFit/>
          </a:bodyPr>
          <a:lstStyle/>
          <a:p>
            <a:pPr algn="just"/>
            <a:r>
              <a:rPr lang="en-US" sz="2400" dirty="0" smtClean="0">
                <a:latin typeface="Times New Roman" pitchFamily="18" charset="0"/>
                <a:ea typeface="Times New Roman" pitchFamily="18" charset="0"/>
                <a:cs typeface="Times New Roman" pitchFamily="18" charset="0"/>
              </a:rPr>
              <a:t> </a:t>
            </a:r>
            <a:r>
              <a:rPr lang="en-US" sz="3600" dirty="0" smtClean="0">
                <a:solidFill>
                  <a:srgbClr val="00B050"/>
                </a:solidFill>
                <a:latin typeface="Times New Roman" pitchFamily="18" charset="0"/>
                <a:ea typeface="Times New Roman" pitchFamily="18" charset="0"/>
                <a:cs typeface="Times New Roman" pitchFamily="18" charset="0"/>
              </a:rPr>
              <a:t>Calomel electrode </a:t>
            </a:r>
            <a:endParaRPr lang="en-US" sz="3600" dirty="0">
              <a:solidFill>
                <a:srgbClr val="00B050"/>
              </a:solidFill>
            </a:endParaRPr>
          </a:p>
        </p:txBody>
      </p:sp>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22</a:t>
            </a:fld>
            <a:endParaRPr lang="en-US"/>
          </a:p>
        </p:txBody>
      </p:sp>
      <p:sp>
        <p:nvSpPr>
          <p:cNvPr id="95237" name="Rectangle 5"/>
          <p:cNvSpPr>
            <a:spLocks noChangeArrowheads="1"/>
          </p:cNvSpPr>
          <p:nvPr/>
        </p:nvSpPr>
        <p:spPr bwMode="auto">
          <a:xfrm>
            <a:off x="457200" y="381000"/>
            <a:ext cx="8077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electrode potentials of calomel electrode of different concentrations at 25</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0</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 are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eaLnBrk="0" hangingPunct="0"/>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0.1   M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KCl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Hg</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cl</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Hg,pt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dirty="0" smtClean="0">
                <a:latin typeface="Times New Roman" pitchFamily="18" charset="0"/>
                <a:ea typeface="Times New Roman" pitchFamily="18" charset="0"/>
                <a:cs typeface="Times New Roman" pitchFamily="18" charset="0"/>
              </a:rPr>
              <a:t>0.33v</a:t>
            </a:r>
            <a:endParaRPr lang="en-US" sz="2400" dirty="0" smtClean="0">
              <a:latin typeface="Times New Roman" pitchFamily="18" charset="0"/>
              <a:cs typeface="Times New Roman" pitchFamily="18" charset="0"/>
            </a:endParaRPr>
          </a:p>
        </p:txBody>
      </p:sp>
      <p:sp>
        <p:nvSpPr>
          <p:cNvPr id="95238" name="Rectangle 6"/>
          <p:cNvSpPr>
            <a:spLocks noChangeArrowheads="1"/>
          </p:cNvSpPr>
          <p:nvPr/>
        </p:nvSpPr>
        <p:spPr bwMode="auto">
          <a:xfrm>
            <a:off x="609600" y="1905000"/>
            <a:ext cx="396294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1M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KCl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H g</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cl</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 /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Hg,pt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39" name="Rectangle 7"/>
          <p:cNvSpPr>
            <a:spLocks noChangeArrowheads="1"/>
          </p:cNvSpPr>
          <p:nvPr/>
        </p:nvSpPr>
        <p:spPr bwMode="auto">
          <a:xfrm>
            <a:off x="228600" y="2362200"/>
            <a:ext cx="498085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Saturated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kcl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/Hg</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cl</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 /Hg, pt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40" name="Rectangle 8"/>
          <p:cNvSpPr>
            <a:spLocks noChangeArrowheads="1"/>
          </p:cNvSpPr>
          <p:nvPr/>
        </p:nvSpPr>
        <p:spPr bwMode="auto">
          <a:xfrm>
            <a:off x="609600" y="3200400"/>
            <a:ext cx="649832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corresponding electrode reaction is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Hg</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Cl</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+ 2e</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5241" name="Rectangle 9"/>
          <p:cNvSpPr>
            <a:spLocks noChangeArrowheads="1"/>
          </p:cNvSpPr>
          <p:nvPr/>
        </p:nvSpPr>
        <p:spPr bwMode="auto">
          <a:xfrm>
            <a:off x="3124200" y="4343400"/>
            <a:ext cx="292900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2Hg + 2cl</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5257800" y="1905000"/>
            <a:ext cx="954107" cy="461665"/>
          </a:xfrm>
          <a:prstGeom prst="rect">
            <a:avLst/>
          </a:prstGeom>
        </p:spPr>
        <p:txBody>
          <a:bodyPr wrap="none">
            <a:spAutoFit/>
          </a:bodyPr>
          <a:lstStyle/>
          <a:p>
            <a:pPr algn="just"/>
            <a:r>
              <a:rPr lang="en-US" sz="2400" dirty="0" smtClean="0">
                <a:solidFill>
                  <a:prstClr val="black"/>
                </a:solidFill>
                <a:latin typeface="Times New Roman" pitchFamily="18" charset="0"/>
                <a:ea typeface="Times New Roman" pitchFamily="18" charset="0"/>
                <a:cs typeface="Times New Roman" pitchFamily="18" charset="0"/>
              </a:rPr>
              <a:t>0.28v </a:t>
            </a:r>
            <a:endParaRPr lang="en-US" dirty="0"/>
          </a:p>
        </p:txBody>
      </p:sp>
      <p:sp>
        <p:nvSpPr>
          <p:cNvPr id="13" name="Rectangle 12"/>
          <p:cNvSpPr/>
          <p:nvPr/>
        </p:nvSpPr>
        <p:spPr>
          <a:xfrm>
            <a:off x="4572000" y="1905000"/>
            <a:ext cx="533400" cy="461665"/>
          </a:xfrm>
          <a:prstGeom prst="rect">
            <a:avLst/>
          </a:prstGeom>
        </p:spPr>
        <p:txBody>
          <a:bodyPr wrap="square">
            <a:spAutoFit/>
          </a:bodyPr>
          <a:lstStyle/>
          <a:p>
            <a:r>
              <a:rPr lang="en-US" sz="2400" dirty="0" smtClean="0">
                <a:solidFill>
                  <a:prstClr val="black"/>
                </a:solidFill>
                <a:latin typeface="Times New Roman" pitchFamily="18" charset="0"/>
                <a:ea typeface="Times New Roman" pitchFamily="18" charset="0"/>
                <a:cs typeface="Times New Roman" pitchFamily="18" charset="0"/>
                <a:sym typeface="Wingdings" pitchFamily="2" charset="2"/>
              </a:rPr>
              <a:t></a:t>
            </a:r>
            <a:endParaRPr lang="en-US" dirty="0"/>
          </a:p>
        </p:txBody>
      </p:sp>
      <p:sp>
        <p:nvSpPr>
          <p:cNvPr id="14" name="Rectangle 13"/>
          <p:cNvSpPr/>
          <p:nvPr/>
        </p:nvSpPr>
        <p:spPr>
          <a:xfrm>
            <a:off x="5410200" y="2743200"/>
            <a:ext cx="877163" cy="461665"/>
          </a:xfrm>
          <a:prstGeom prst="rect">
            <a:avLst/>
          </a:prstGeom>
        </p:spPr>
        <p:txBody>
          <a:bodyPr wrap="none">
            <a:spAutoFit/>
          </a:bodyPr>
          <a:lstStyle/>
          <a:p>
            <a:pPr lvl="0" algn="just"/>
            <a:r>
              <a:rPr lang="en-US" sz="2400" dirty="0" smtClean="0">
                <a:solidFill>
                  <a:prstClr val="black"/>
                </a:solidFill>
                <a:latin typeface="Times New Roman" pitchFamily="18" charset="0"/>
                <a:ea typeface="Times New Roman" pitchFamily="18" charset="0"/>
                <a:cs typeface="Times New Roman" pitchFamily="18" charset="0"/>
              </a:rPr>
              <a:t>0.24v</a:t>
            </a:r>
            <a:endParaRPr lang="en-US" sz="2400" dirty="0" smtClean="0">
              <a:solidFill>
                <a:prstClr val="black"/>
              </a:solidFill>
              <a:latin typeface="Times New Roman" pitchFamily="18" charset="0"/>
              <a:cs typeface="Times New Roman" pitchFamily="18" charset="0"/>
            </a:endParaRPr>
          </a:p>
        </p:txBody>
      </p:sp>
      <p:sp>
        <p:nvSpPr>
          <p:cNvPr id="15" name="Rectangle 14"/>
          <p:cNvSpPr/>
          <p:nvPr/>
        </p:nvSpPr>
        <p:spPr>
          <a:xfrm>
            <a:off x="4800600" y="2362200"/>
            <a:ext cx="533400" cy="830997"/>
          </a:xfrm>
          <a:prstGeom prst="rect">
            <a:avLst/>
          </a:prstGeom>
        </p:spPr>
        <p:txBody>
          <a:bodyPr wrap="square">
            <a:spAutoFit/>
          </a:bodyPr>
          <a:lstStyle/>
          <a:p>
            <a:r>
              <a:rPr lang="en-US" sz="2400" dirty="0" smtClean="0">
                <a:solidFill>
                  <a:prstClr val="black"/>
                </a:solidFill>
                <a:latin typeface="Times New Roman" pitchFamily="18" charset="0"/>
                <a:ea typeface="Times New Roman" pitchFamily="18" charset="0"/>
                <a:cs typeface="Times New Roman" pitchFamily="18" charset="0"/>
                <a:sym typeface="Wingdings" pitchFamily="2" charset="2"/>
              </a:rPr>
              <a:t>   </a:t>
            </a:r>
            <a:r>
              <a:rPr lang="en-US" sz="2400" dirty="0" smtClean="0">
                <a:solidFill>
                  <a:prstClr val="black"/>
                </a:solidFill>
                <a:latin typeface="Times New Roman" pitchFamily="18" charset="0"/>
                <a:ea typeface="Times New Roman" pitchFamily="18" charset="0"/>
                <a:cs typeface="Times New Roman" pitchFamily="18" charset="0"/>
              </a:rPr>
              <a:t> </a:t>
            </a:r>
            <a:endParaRPr lang="en-US" dirty="0"/>
          </a:p>
        </p:txBody>
      </p:sp>
      <p:pic>
        <p:nvPicPr>
          <p:cNvPr id="16" name="Picture 7" descr="calomel electrode"/>
          <p:cNvPicPr>
            <a:picLocks noChangeAspect="1" noChangeArrowheads="1"/>
          </p:cNvPicPr>
          <p:nvPr/>
        </p:nvPicPr>
        <p:blipFill>
          <a:blip r:embed="rId2" cstate="print"/>
          <a:srcRect/>
          <a:stretch>
            <a:fillRect/>
          </a:stretch>
        </p:blipFill>
        <p:spPr bwMode="auto">
          <a:xfrm>
            <a:off x="5638800" y="3581400"/>
            <a:ext cx="30480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23</a:t>
            </a:fld>
            <a:endParaRPr lang="en-US"/>
          </a:p>
        </p:txBody>
      </p:sp>
      <p:sp>
        <p:nvSpPr>
          <p:cNvPr id="95233" name="Rectangle 1"/>
          <p:cNvSpPr>
            <a:spLocks noChangeArrowheads="1"/>
          </p:cNvSpPr>
          <p:nvPr/>
        </p:nvSpPr>
        <p:spPr bwMode="auto">
          <a:xfrm>
            <a:off x="609600" y="762000"/>
            <a:ext cx="7848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Glass electrode is one of the type of  ion selective electrode.  (ISE).  It is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made up of glass tube ended with small glass bulb sensitive to protons. </a:t>
            </a:r>
          </a:p>
          <a:p>
            <a:pPr lvl="0" algn="just"/>
            <a:r>
              <a:rPr lang="en-US" sz="2400" dirty="0" smtClean="0">
                <a:latin typeface="Times New Roman" pitchFamily="18" charset="0"/>
                <a:ea typeface="Times New Roman" pitchFamily="18" charset="0"/>
                <a:cs typeface="Times New Roman" pitchFamily="18" charset="0"/>
              </a:rPr>
              <a:t>Glass electrode</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tube has strong and thick walls and the bulb is made as thin as possible.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Inside of the electrode is usually filled with buffered solution  of chlorides in which silver wire is covered with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AgCl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immersed.  The pH of internal solution can be varies.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this electrode, active part of electrode is the glass bulb.  The surface of the glass is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protonated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by both internal and external solution till equilibrium is achieved.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dirty="0" smtClean="0">
              <a:latin typeface="Times New Roman" pitchFamily="18" charset="0"/>
              <a:ea typeface="Times New Roman" pitchFamily="18" charset="0"/>
              <a:cs typeface="Times New Roman" pitchFamily="18" charset="0"/>
            </a:endParaRPr>
          </a:p>
        </p:txBody>
      </p:sp>
      <p:sp>
        <p:nvSpPr>
          <p:cNvPr id="5" name="Rectangle 4"/>
          <p:cNvSpPr/>
          <p:nvPr/>
        </p:nvSpPr>
        <p:spPr>
          <a:xfrm>
            <a:off x="2133600" y="228600"/>
            <a:ext cx="4343400" cy="584775"/>
          </a:xfrm>
          <a:prstGeom prst="rect">
            <a:avLst/>
          </a:prstGeom>
        </p:spPr>
        <p:txBody>
          <a:bodyPr wrap="square">
            <a:spAutoFit/>
          </a:bodyPr>
          <a:lstStyle/>
          <a:p>
            <a:pPr lvl="0"/>
            <a:r>
              <a:rPr lang="en-US" sz="3200" dirty="0" smtClean="0">
                <a:solidFill>
                  <a:srgbClr val="00B050"/>
                </a:solidFill>
                <a:latin typeface="Times New Roman" pitchFamily="18" charset="0"/>
                <a:ea typeface="Times New Roman" pitchFamily="18" charset="0"/>
                <a:cs typeface="Times New Roman" pitchFamily="18" charset="0"/>
              </a:rPr>
              <a:t>   Glass electrode </a:t>
            </a:r>
          </a:p>
        </p:txBody>
      </p:sp>
    </p:spTree>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24</a:t>
            </a:fld>
            <a:endParaRPr lang="en-US"/>
          </a:p>
        </p:txBody>
      </p:sp>
      <p:sp>
        <p:nvSpPr>
          <p:cNvPr id="3" name="Rectangle 2"/>
          <p:cNvSpPr/>
          <p:nvPr/>
        </p:nvSpPr>
        <p:spPr>
          <a:xfrm>
            <a:off x="609600" y="609600"/>
            <a:ext cx="7924800" cy="3046988"/>
          </a:xfrm>
          <a:prstGeom prst="rect">
            <a:avLst/>
          </a:prstGeom>
        </p:spPr>
        <p:txBody>
          <a:bodyPr wrap="square">
            <a:spAutoFit/>
          </a:bodyPr>
          <a:lstStyle/>
          <a:p>
            <a:pPr lvl="0" algn="just">
              <a:buFont typeface="Wingdings" pitchFamily="2" charset="2"/>
              <a:buChar char="Ø"/>
            </a:pPr>
            <a:r>
              <a:rPr lang="en-US" sz="2400" dirty="0" smtClean="0">
                <a:latin typeface="Times New Roman" pitchFamily="18" charset="0"/>
                <a:ea typeface="Times New Roman" pitchFamily="18" charset="0"/>
                <a:cs typeface="Times New Roman" pitchFamily="18" charset="0"/>
              </a:rPr>
              <a:t>Both sides of the glass are changed by the absorbed protons.  And this charge is responsible for potential difference. </a:t>
            </a:r>
          </a:p>
          <a:p>
            <a:pPr lvl="0" algn="just"/>
            <a:endParaRPr lang="en-US" sz="2400" dirty="0" smtClean="0">
              <a:latin typeface="Times New Roman" pitchFamily="18" charset="0"/>
              <a:ea typeface="Times New Roman" pitchFamily="18" charset="0"/>
              <a:cs typeface="Times New Roman" pitchFamily="18" charset="0"/>
            </a:endParaRPr>
          </a:p>
          <a:p>
            <a:pPr lvl="0" algn="just">
              <a:buFont typeface="Wingdings" pitchFamily="2" charset="2"/>
              <a:buChar char="Ø"/>
            </a:pPr>
            <a:r>
              <a:rPr lang="en-US" sz="2400" dirty="0" smtClean="0">
                <a:latin typeface="Times New Roman" pitchFamily="18" charset="0"/>
                <a:ea typeface="Times New Roman" pitchFamily="18" charset="0"/>
                <a:cs typeface="Times New Roman" pitchFamily="18" charset="0"/>
              </a:rPr>
              <a:t> This potential is directly proportional to the pH difference between the solutions on both sides of the glass.  </a:t>
            </a:r>
          </a:p>
          <a:p>
            <a:pPr lvl="0" algn="just"/>
            <a:endParaRPr lang="en-US" sz="2400" dirty="0" smtClean="0">
              <a:latin typeface="Times New Roman" pitchFamily="18" charset="0"/>
              <a:ea typeface="Times New Roman" pitchFamily="18" charset="0"/>
              <a:cs typeface="Times New Roman" pitchFamily="18" charset="0"/>
            </a:endParaRPr>
          </a:p>
          <a:p>
            <a:pPr lvl="0" algn="just">
              <a:buFont typeface="Wingdings" pitchFamily="2" charset="2"/>
              <a:buChar char="Ø"/>
            </a:pPr>
            <a:r>
              <a:rPr lang="en-US" sz="2400" dirty="0" smtClean="0">
                <a:latin typeface="Times New Roman" pitchFamily="18" charset="0"/>
                <a:ea typeface="Times New Roman" pitchFamily="18" charset="0"/>
                <a:cs typeface="Times New Roman" pitchFamily="18" charset="0"/>
              </a:rPr>
              <a:t>Glass electrode work in the pH range of 1-12 the glass electrode may be represented as </a:t>
            </a:r>
            <a:endParaRPr lang="en-US" sz="2400" dirty="0" smtClean="0">
              <a:latin typeface="Arial" pitchFamily="34" charset="0"/>
              <a:cs typeface="Arial" pitchFamily="34" charset="0"/>
            </a:endParaRPr>
          </a:p>
        </p:txBody>
      </p:sp>
      <p:sp>
        <p:nvSpPr>
          <p:cNvPr id="96257" name="Rectangle 1"/>
          <p:cNvSpPr>
            <a:spLocks noChangeArrowheads="1"/>
          </p:cNvSpPr>
          <p:nvPr/>
        </p:nvSpPr>
        <p:spPr bwMode="auto">
          <a:xfrm>
            <a:off x="762000" y="3886200"/>
            <a:ext cx="572047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AgCl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Hcl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(0.1N) / glass / H</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(unknown)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838200" y="4648200"/>
            <a:ext cx="7239000" cy="461665"/>
          </a:xfrm>
          <a:prstGeom prst="rect">
            <a:avLst/>
          </a:prstGeom>
        </p:spPr>
        <p:txBody>
          <a:bodyPr wrap="square">
            <a:spAutoFit/>
          </a:bodyPr>
          <a:lstStyle/>
          <a:p>
            <a:pPr algn="just"/>
            <a:r>
              <a:rPr lang="en-US" sz="2400" dirty="0" smtClean="0">
                <a:solidFill>
                  <a:schemeClr val="tx1">
                    <a:lumMod val="95000"/>
                    <a:lumOff val="5000"/>
                  </a:schemeClr>
                </a:solidFill>
                <a:latin typeface="Times New Roman" pitchFamily="18" charset="0"/>
                <a:cs typeface="Times New Roman" pitchFamily="18" charset="0"/>
              </a:rPr>
              <a:t>Here Ag/</a:t>
            </a:r>
            <a:r>
              <a:rPr lang="en-US" sz="2400" dirty="0" err="1" smtClean="0">
                <a:solidFill>
                  <a:schemeClr val="tx1">
                    <a:lumMod val="95000"/>
                    <a:lumOff val="5000"/>
                  </a:schemeClr>
                </a:solidFill>
                <a:latin typeface="Times New Roman" pitchFamily="18" charset="0"/>
                <a:cs typeface="Times New Roman" pitchFamily="18" charset="0"/>
              </a:rPr>
              <a:t>AgCl</a:t>
            </a:r>
            <a:r>
              <a:rPr lang="en-US" sz="2400" dirty="0" smtClean="0">
                <a:solidFill>
                  <a:schemeClr val="tx1">
                    <a:lumMod val="95000"/>
                    <a:lumOff val="5000"/>
                  </a:schemeClr>
                </a:solidFill>
                <a:latin typeface="Times New Roman" pitchFamily="18" charset="0"/>
                <a:cs typeface="Times New Roman" pitchFamily="18" charset="0"/>
              </a:rPr>
              <a:t> acts as internal  reference electrode.</a:t>
            </a:r>
          </a:p>
        </p:txBody>
      </p:sp>
    </p:spTree>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2" cstate="print"/>
          <a:srcRect l="23334" t="3334" r="15834"/>
          <a:stretch>
            <a:fillRect/>
          </a:stretch>
        </p:blipFill>
        <p:spPr bwMode="auto">
          <a:xfrm>
            <a:off x="2590800" y="1447800"/>
            <a:ext cx="3797589" cy="4525962"/>
          </a:xfrm>
          <a:prstGeom prst="rect">
            <a:avLst/>
          </a:prstGeom>
          <a:ln w="88900" cap="sq" cmpd="thickThin">
            <a:solidFill>
              <a:srgbClr val="000000"/>
            </a:solidFill>
            <a:prstDash val="solid"/>
            <a:miter lim="800000"/>
          </a:ln>
          <a:effectLst>
            <a:innerShdw blurRad="76200">
              <a:srgbClr val="000000"/>
            </a:innerShdw>
          </a:effectLst>
        </p:spPr>
      </p:pic>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25</a:t>
            </a:fld>
            <a:endParaRPr lang="en-US"/>
          </a:p>
        </p:txBody>
      </p:sp>
      <p:sp>
        <p:nvSpPr>
          <p:cNvPr id="3" name="Title 2"/>
          <p:cNvSpPr>
            <a:spLocks noGrp="1"/>
          </p:cNvSpPr>
          <p:nvPr>
            <p:ph type="title"/>
          </p:nvPr>
        </p:nvSpPr>
        <p:spPr>
          <a:xfrm>
            <a:off x="457200" y="609600"/>
            <a:ext cx="8229600" cy="808038"/>
          </a:xfrm>
        </p:spPr>
        <p:txBody>
          <a:bodyPr>
            <a:normAutofit/>
          </a:bodyPr>
          <a:lstStyle/>
          <a:p>
            <a:r>
              <a:rPr lang="en-US" sz="3200" dirty="0" smtClean="0">
                <a:latin typeface="Times New Roman" pitchFamily="18" charset="0"/>
                <a:cs typeface="Times New Roman" pitchFamily="18" charset="0"/>
              </a:rPr>
              <a:t>                   Glass electrode diagram</a:t>
            </a:r>
            <a:endParaRPr lang="en-US" sz="3200" dirty="0">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Nernst studied the theoretical relationship between electrode reaction and the corresponding cell </a:t>
            </a:r>
            <a:r>
              <a:rPr lang="en-US" sz="2400" dirty="0" err="1" smtClean="0">
                <a:latin typeface="Times New Roman" pitchFamily="18" charset="0"/>
                <a:cs typeface="Times New Roman" pitchFamily="18" charset="0"/>
              </a:rPr>
              <a:t>e.m.f</a:t>
            </a:r>
            <a:r>
              <a:rPr lang="en-US" sz="2400" dirty="0" smtClean="0">
                <a:latin typeface="Times New Roman" pitchFamily="18" charset="0"/>
                <a:cs typeface="Times New Roman" pitchFamily="18" charset="0"/>
              </a:rPr>
              <a:t>. This relationship generally Known as Nernst equation.</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Consider a galvanic cell </a:t>
            </a:r>
            <a:r>
              <a:rPr lang="en-US" sz="2400" dirty="0" err="1" smtClean="0">
                <a:latin typeface="Times New Roman" pitchFamily="18" charset="0"/>
                <a:cs typeface="Times New Roman" pitchFamily="18" charset="0"/>
              </a:rPr>
              <a:t>aA</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bB</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cC</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dD.</a:t>
            </a: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Where </a:t>
            </a:r>
            <a:r>
              <a:rPr lang="en-US" sz="2400" dirty="0" err="1" smtClean="0">
                <a:latin typeface="Times New Roman" pitchFamily="18" charset="0"/>
                <a:cs typeface="Times New Roman" pitchFamily="18" charset="0"/>
              </a:rPr>
              <a:t>a,b,c,d</a:t>
            </a:r>
            <a:r>
              <a:rPr lang="en-US" sz="2400" dirty="0" smtClean="0">
                <a:latin typeface="Times New Roman" pitchFamily="18" charset="0"/>
                <a:cs typeface="Times New Roman" pitchFamily="18" charset="0"/>
              </a:rPr>
              <a:t> represents no. of moles respectively at equilibrium.</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Nernst </a:t>
            </a:r>
            <a:r>
              <a:rPr lang="en-US" sz="2400" dirty="0" err="1" smtClean="0">
                <a:latin typeface="Times New Roman" pitchFamily="18" charset="0"/>
                <a:cs typeface="Times New Roman" pitchFamily="18" charset="0"/>
              </a:rPr>
              <a:t>eq</a:t>
            </a:r>
            <a:r>
              <a:rPr lang="en-US" sz="2400" dirty="0" smtClean="0">
                <a:latin typeface="Times New Roman" pitchFamily="18" charset="0"/>
                <a:cs typeface="Times New Roman" pitchFamily="18" charset="0"/>
              </a:rPr>
              <a:t>’ for the cell is written as</a:t>
            </a:r>
          </a:p>
          <a:p>
            <a:pPr algn="just"/>
            <a:endParaRPr lang="en-US" dirty="0"/>
          </a:p>
        </p:txBody>
      </p:sp>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26</a:t>
            </a:fld>
            <a:endParaRPr lang="en-US"/>
          </a:p>
        </p:txBody>
      </p:sp>
      <p:sp>
        <p:nvSpPr>
          <p:cNvPr id="3" name="Title 2"/>
          <p:cNvSpPr>
            <a:spLocks noGrp="1"/>
          </p:cNvSpPr>
          <p:nvPr>
            <p:ph type="title"/>
          </p:nvPr>
        </p:nvSpPr>
        <p:spPr/>
        <p:txBody>
          <a:bodyPr>
            <a:normAutofit/>
          </a:bodyPr>
          <a:lstStyle/>
          <a:p>
            <a:pPr algn="just"/>
            <a:r>
              <a:rPr lang="en-US" sz="4000" dirty="0" smtClean="0">
                <a:latin typeface="Times New Roman" pitchFamily="18" charset="0"/>
                <a:cs typeface="Times New Roman" pitchFamily="18" charset="0"/>
              </a:rPr>
              <a:t>   Nernst equation</a:t>
            </a:r>
            <a:endParaRPr lang="en-US" sz="4000"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95600" y="5791200"/>
            <a:ext cx="1323975" cy="419100"/>
          </a:xfrm>
          <a:prstGeom prst="rect">
            <a:avLst/>
          </a:prstGeom>
          <a:noFill/>
        </p:spPr>
      </p:pic>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24400" y="5638800"/>
            <a:ext cx="1600200" cy="638175"/>
          </a:xfrm>
          <a:prstGeom prst="rect">
            <a:avLst/>
          </a:prstGeom>
          <a:noFill/>
        </p:spPr>
      </p:pic>
      <p:sp>
        <p:nvSpPr>
          <p:cNvPr id="7" name="Rectangle 6"/>
          <p:cNvSpPr>
            <a:spLocks noChangeArrowheads="1"/>
          </p:cNvSpPr>
          <p:nvPr/>
        </p:nvSpPr>
        <p:spPr bwMode="auto">
          <a:xfrm>
            <a:off x="4343400" y="5334000"/>
            <a:ext cx="228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27</a:t>
            </a:fld>
            <a:endParaRPr lang="en-US"/>
          </a:p>
        </p:txBody>
      </p:sp>
      <p:sp>
        <p:nvSpPr>
          <p:cNvPr id="1026" name="Rectangle 2"/>
          <p:cNvSpPr>
            <a:spLocks noChangeArrowheads="1"/>
          </p:cNvSpPr>
          <p:nvPr/>
        </p:nvSpPr>
        <p:spPr bwMode="auto">
          <a:xfrm>
            <a:off x="228600" y="1295400"/>
            <a:ext cx="8610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the above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eq</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 8.314 J/K.  T=298K, F=96, 500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columbs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By substituting the values in 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eq</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1514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3"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 y="609600"/>
            <a:ext cx="1323975" cy="419100"/>
          </a:xfrm>
          <a:prstGeom prst="rect">
            <a:avLst/>
          </a:prstGeom>
          <a:noFill/>
        </p:spPr>
      </p:pic>
      <p:pic>
        <p:nvPicPr>
          <p:cNvPr id="1032"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0" y="457200"/>
            <a:ext cx="1609725" cy="638175"/>
          </a:xfrm>
          <a:prstGeom prst="rect">
            <a:avLst/>
          </a:prstGeom>
          <a:noFill/>
        </p:spPr>
      </p:pic>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6" name="Rectangle 12"/>
          <p:cNvSpPr>
            <a:spLocks noChangeArrowheads="1"/>
          </p:cNvSpPr>
          <p:nvPr/>
        </p:nvSpPr>
        <p:spPr bwMode="auto">
          <a:xfrm>
            <a:off x="0" y="1514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a:xfrm>
            <a:off x="1981200" y="609600"/>
            <a:ext cx="1447800" cy="369332"/>
          </a:xfrm>
          <a:prstGeom prst="rect">
            <a:avLst/>
          </a:prstGeom>
        </p:spPr>
        <p:txBody>
          <a:bodyPr wrap="square">
            <a:spAutoFit/>
          </a:bodyPr>
          <a:lstStyle/>
          <a:p>
            <a:pPr algn="just"/>
            <a:r>
              <a:rPr lang="en-US" dirty="0" smtClean="0"/>
              <a:t>-     2.303 </a:t>
            </a:r>
            <a:endParaRPr lang="en-US" dirty="0"/>
          </a:p>
        </p:txBody>
      </p:sp>
      <p:pic>
        <p:nvPicPr>
          <p:cNvPr id="1043" name="Picture 1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 y="2514600"/>
            <a:ext cx="1323975" cy="419100"/>
          </a:xfrm>
          <a:prstGeom prst="rect">
            <a:avLst/>
          </a:prstGeom>
          <a:noFill/>
        </p:spPr>
      </p:pic>
      <p:pic>
        <p:nvPicPr>
          <p:cNvPr id="1042" name="Picture 1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0400" y="2362200"/>
            <a:ext cx="1066800" cy="638175"/>
          </a:xfrm>
          <a:prstGeom prst="rect">
            <a:avLst/>
          </a:prstGeom>
          <a:noFill/>
        </p:spPr>
      </p:pic>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6" name="Rectangle 22"/>
          <p:cNvSpPr>
            <a:spLocks noChangeArrowheads="1"/>
          </p:cNvSpPr>
          <p:nvPr/>
        </p:nvSpPr>
        <p:spPr bwMode="auto">
          <a:xfrm>
            <a:off x="0" y="1514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8"/>
          <p:cNvSpPr/>
          <p:nvPr/>
        </p:nvSpPr>
        <p:spPr>
          <a:xfrm>
            <a:off x="1828800" y="2438400"/>
            <a:ext cx="1447800" cy="461665"/>
          </a:xfrm>
          <a:prstGeom prst="rect">
            <a:avLst/>
          </a:prstGeom>
        </p:spPr>
        <p:txBody>
          <a:bodyPr wrap="square">
            <a:spAutoFit/>
          </a:bodyPr>
          <a:lstStyle/>
          <a:p>
            <a:pPr lvl="0"/>
            <a:r>
              <a:rPr lang="en-US" sz="2400" dirty="0" smtClean="0">
                <a:solidFill>
                  <a:prstClr val="black"/>
                </a:solidFill>
                <a:latin typeface="Calibri" pitchFamily="34" charset="0"/>
                <a:ea typeface="Times New Roman" pitchFamily="18" charset="0"/>
                <a:cs typeface="Times New Roman" pitchFamily="18" charset="0"/>
              </a:rPr>
              <a:t>-   0.0591</a:t>
            </a:r>
            <a:endParaRPr lang="en-US" dirty="0" smtClean="0">
              <a:solidFill>
                <a:prstClr val="black"/>
              </a:solidFill>
              <a:latin typeface="Arial" pitchFamily="34" charset="0"/>
              <a:cs typeface="Arial" pitchFamily="34" charset="0"/>
            </a:endParaRPr>
          </a:p>
        </p:txBody>
      </p:sp>
      <p:sp>
        <p:nvSpPr>
          <p:cNvPr id="30" name="Rectangle 29"/>
          <p:cNvSpPr/>
          <p:nvPr/>
        </p:nvSpPr>
        <p:spPr>
          <a:xfrm>
            <a:off x="533400" y="3276600"/>
            <a:ext cx="8001000" cy="3046988"/>
          </a:xfrm>
          <a:prstGeom prst="rect">
            <a:avLst/>
          </a:prstGeom>
        </p:spPr>
        <p:txBody>
          <a:bodyPr wrap="square">
            <a:spAutoFit/>
          </a:bodyPr>
          <a:lstStyle/>
          <a:p>
            <a:r>
              <a:rPr lang="en-US" sz="2400" dirty="0" smtClean="0">
                <a:latin typeface="Times New Roman" pitchFamily="18" charset="0"/>
                <a:cs typeface="Times New Roman" pitchFamily="18" charset="0"/>
              </a:rPr>
              <a:t>Applications:                                                                                                  1.It  can be used to study the effect of electrolyte concentration on electrode potential.                                                                                       2.the ph of the solution can be calculated from the measurement of emf and Nernst equation.                                                                               3.Nernst equation can also be used for finding the valency of an ions or the number of electrons involved in the electrode reaction</a:t>
            </a:r>
          </a:p>
        </p:txBody>
      </p:sp>
    </p:spTree>
  </p:cSld>
  <p:clrMapOvr>
    <a:masterClrMapping/>
  </p:clrMapOvr>
  <p:transition>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524000"/>
            <a:ext cx="7924800" cy="4635691"/>
          </a:xfrm>
        </p:spPr>
        <p:txBody>
          <a:bodyPr>
            <a:normAutofit lnSpcReduction="10000"/>
          </a:bodyPr>
          <a:lstStyle/>
          <a:p>
            <a:pPr algn="just"/>
            <a:r>
              <a:rPr lang="en-US" sz="2400" dirty="0" smtClean="0">
                <a:latin typeface="Times New Roman" pitchFamily="18" charset="0"/>
                <a:cs typeface="Times New Roman" pitchFamily="18" charset="0"/>
              </a:rPr>
              <a:t>When the metals are arranged in the order of increasing reduction potentials or decreasing oxidation potentials which are determined with respect to one molar solutions of their ions and measured on the hydrogen scale, along series or list, resulted is called electrochemical or galvanic series.                          </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higher a metal is in the series, the greater is its tendency to be oxidized.                                                                               </a:t>
            </a:r>
          </a:p>
          <a:p>
            <a:pPr algn="just"/>
            <a:r>
              <a:rPr lang="en-US" sz="2400" dirty="0" smtClean="0">
                <a:latin typeface="Times New Roman" pitchFamily="18" charset="0"/>
                <a:cs typeface="Times New Roman" pitchFamily="18" charset="0"/>
              </a:rPr>
              <a:t>Applications :                                                                                        1. relative corrosion tendencies of the metals&amp; alloys.                                                                                       </a:t>
            </a:r>
          </a:p>
          <a:p>
            <a:pPr algn="just">
              <a:buNone/>
            </a:pPr>
            <a:r>
              <a:rPr lang="en-US" sz="2400" dirty="0" smtClean="0">
                <a:latin typeface="Times New Roman" pitchFamily="18" charset="0"/>
                <a:cs typeface="Times New Roman" pitchFamily="18" charset="0"/>
              </a:rPr>
              <a:t>    2.relative ease of oxidation or reduction of metals.                              3.replacement tendency of metals. </a:t>
            </a: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0BDFEE4F-4A7B-4118-A47E-F9A94867F57B}" type="slidenum">
              <a:rPr lang="en-US" smtClean="0"/>
              <a:pPr>
                <a:defRPr/>
              </a:pPr>
              <a:t>28</a:t>
            </a:fld>
            <a:endParaRPr lang="en-US"/>
          </a:p>
        </p:txBody>
      </p:sp>
      <p:sp>
        <p:nvSpPr>
          <p:cNvPr id="5" name="Title 4"/>
          <p:cNvSpPr>
            <a:spLocks noGrp="1"/>
          </p:cNvSpPr>
          <p:nvPr>
            <p:ph type="title"/>
          </p:nvPr>
        </p:nvSpPr>
        <p:spPr>
          <a:xfrm>
            <a:off x="609600" y="381000"/>
            <a:ext cx="8077200" cy="1143000"/>
          </a:xfrm>
        </p:spPr>
        <p:txBody>
          <a:bodyPr>
            <a:normAutofit/>
          </a:bodyPr>
          <a:lstStyle/>
          <a:p>
            <a:pPr algn="just"/>
            <a:r>
              <a:rPr lang="en-US" sz="4000" dirty="0" smtClean="0">
                <a:solidFill>
                  <a:srgbClr val="00B050"/>
                </a:solidFill>
                <a:latin typeface="Times New Roman" pitchFamily="18" charset="0"/>
                <a:cs typeface="Times New Roman" pitchFamily="18" charset="0"/>
              </a:rPr>
              <a:t>     Electrochemical series</a:t>
            </a:r>
            <a:endParaRPr lang="en-US" sz="4000" dirty="0">
              <a:solidFill>
                <a:srgbClr val="00B050"/>
              </a:solidFill>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29</a:t>
            </a:fld>
            <a:endParaRPr lang="en-US"/>
          </a:p>
        </p:txBody>
      </p:sp>
      <p:pic>
        <p:nvPicPr>
          <p:cNvPr id="3" name="Picture 6" descr="Image37"/>
          <p:cNvPicPr>
            <a:picLocks noChangeAspect="1" noChangeArrowheads="1"/>
          </p:cNvPicPr>
          <p:nvPr/>
        </p:nvPicPr>
        <p:blipFill>
          <a:blip r:embed="rId2" cstate="print"/>
          <a:srcRect/>
          <a:stretch>
            <a:fillRect/>
          </a:stretch>
        </p:blipFill>
        <p:spPr bwMode="auto">
          <a:xfrm>
            <a:off x="0" y="609600"/>
            <a:ext cx="9144000" cy="5715000"/>
          </a:xfrm>
          <a:prstGeom prst="rect">
            <a:avLst/>
          </a:prstGeom>
          <a:noFill/>
          <a:ln w="9525">
            <a:noFill/>
            <a:miter lim="800000"/>
            <a:headEnd/>
            <a:tailEnd/>
          </a:ln>
        </p:spPr>
      </p:pic>
      <p:sp>
        <p:nvSpPr>
          <p:cNvPr id="4" name="Rectangle 3"/>
          <p:cNvSpPr/>
          <p:nvPr/>
        </p:nvSpPr>
        <p:spPr>
          <a:xfrm>
            <a:off x="533400" y="152400"/>
            <a:ext cx="6629400" cy="523220"/>
          </a:xfrm>
          <a:prstGeom prst="rect">
            <a:avLst/>
          </a:prstGeom>
        </p:spPr>
        <p:txBody>
          <a:bodyPr wrap="square">
            <a:spAutoFit/>
          </a:bodyPr>
          <a:lstStyle/>
          <a:p>
            <a:r>
              <a:rPr lang="en-US" sz="2800" dirty="0" smtClean="0">
                <a:solidFill>
                  <a:srgbClr val="00B050"/>
                </a:solidFill>
              </a:rPr>
              <a:t>STANDARD REDUCTION POTENTIAL</a:t>
            </a:r>
            <a:endParaRPr lang="en-US" sz="2800" dirty="0">
              <a:solidFill>
                <a:srgbClr val="00B050"/>
              </a:solidFill>
            </a:endParaRPr>
          </a:p>
        </p:txBody>
      </p:sp>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AEC218-2BAC-4BF7-B924-CDF495C22A28}" type="slidenum">
              <a:rPr lang="en-US"/>
              <a:pPr>
                <a:defRPr/>
              </a:pPr>
              <a:t>3</a:t>
            </a:fld>
            <a:endParaRPr lang="en-US" dirty="0"/>
          </a:p>
        </p:txBody>
      </p:sp>
      <p:sp>
        <p:nvSpPr>
          <p:cNvPr id="22531" name="Rectangle 2"/>
          <p:cNvSpPr>
            <a:spLocks noChangeArrowheads="1"/>
          </p:cNvSpPr>
          <p:nvPr/>
        </p:nvSpPr>
        <p:spPr bwMode="auto">
          <a:xfrm>
            <a:off x="762000" y="609600"/>
            <a:ext cx="7848600" cy="523220"/>
          </a:xfrm>
          <a:prstGeom prst="rect">
            <a:avLst/>
          </a:prstGeom>
          <a:noFill/>
          <a:ln w="9525">
            <a:noFill/>
            <a:miter lim="800000"/>
            <a:headEnd/>
            <a:tailEnd/>
          </a:ln>
        </p:spPr>
        <p:txBody>
          <a:bodyPr wrap="square">
            <a:spAutoFit/>
          </a:bodyPr>
          <a:lstStyle/>
          <a:p>
            <a:r>
              <a:rPr lang="en-US" sz="2800" dirty="0" smtClean="0">
                <a:solidFill>
                  <a:srgbClr val="006600"/>
                </a:solidFill>
                <a:latin typeface="Times New Roman" pitchFamily="18" charset="0"/>
                <a:cs typeface="Times New Roman" pitchFamily="18" charset="0"/>
              </a:rPr>
              <a:t>   CONCEPT </a:t>
            </a:r>
            <a:r>
              <a:rPr lang="en-US" sz="2800" dirty="0">
                <a:solidFill>
                  <a:srgbClr val="006600"/>
                </a:solidFill>
                <a:latin typeface="Times New Roman" pitchFamily="18" charset="0"/>
                <a:cs typeface="Times New Roman" pitchFamily="18" charset="0"/>
              </a:rPr>
              <a:t>OF ELECTROCHEMISTRY</a:t>
            </a:r>
            <a:endParaRPr lang="en-US" sz="2800" dirty="0">
              <a:latin typeface="Times New Roman" pitchFamily="18" charset="0"/>
              <a:cs typeface="Times New Roman" pitchFamily="18" charset="0"/>
            </a:endParaRPr>
          </a:p>
        </p:txBody>
      </p:sp>
      <p:sp>
        <p:nvSpPr>
          <p:cNvPr id="22532" name="Rectangle 3"/>
          <p:cNvSpPr>
            <a:spLocks noChangeArrowheads="1"/>
          </p:cNvSpPr>
          <p:nvPr/>
        </p:nvSpPr>
        <p:spPr bwMode="auto">
          <a:xfrm>
            <a:off x="838200" y="1524000"/>
            <a:ext cx="7467600" cy="3785652"/>
          </a:xfrm>
          <a:prstGeom prst="rect">
            <a:avLst/>
          </a:prstGeom>
          <a:noFill/>
          <a:ln w="9525">
            <a:noFill/>
            <a:miter lim="800000"/>
            <a:headEnd/>
            <a:tailEnd/>
          </a:ln>
        </p:spPr>
        <p:txBody>
          <a:bodyPr wrap="square">
            <a:spAutoFit/>
          </a:bodyPr>
          <a:lstStyle/>
          <a:p>
            <a:pPr marL="660400" indent="-660400" algn="just"/>
            <a:r>
              <a:rPr lang="en-US" sz="2400" dirty="0" smtClean="0">
                <a:solidFill>
                  <a:schemeClr val="tx1">
                    <a:lumMod val="95000"/>
                    <a:lumOff val="5000"/>
                  </a:schemeClr>
                </a:solidFill>
                <a:latin typeface="Times New Roman" pitchFamily="18" charset="0"/>
                <a:cs typeface="Times New Roman" pitchFamily="18" charset="0"/>
              </a:rPr>
              <a:t> Electrochemistry is the study of chemical application.  </a:t>
            </a:r>
          </a:p>
          <a:p>
            <a:pPr marL="660400" indent="-660400" algn="just"/>
            <a:endParaRPr lang="en-US" sz="2400" dirty="0" smtClean="0">
              <a:solidFill>
                <a:schemeClr val="tx1">
                  <a:lumMod val="95000"/>
                  <a:lumOff val="5000"/>
                </a:schemeClr>
              </a:solidFill>
              <a:latin typeface="Times New Roman" pitchFamily="18" charset="0"/>
              <a:cs typeface="Times New Roman" pitchFamily="18" charset="0"/>
            </a:endParaRPr>
          </a:p>
          <a:p>
            <a:pPr marL="660400" indent="-660400" algn="just"/>
            <a:r>
              <a:rPr lang="en-US" sz="2400" dirty="0" smtClean="0">
                <a:solidFill>
                  <a:schemeClr val="tx1">
                    <a:lumMod val="95000"/>
                    <a:lumOff val="5000"/>
                  </a:schemeClr>
                </a:solidFill>
                <a:latin typeface="Times New Roman" pitchFamily="18" charset="0"/>
                <a:cs typeface="Times New Roman" pitchFamily="18" charset="0"/>
              </a:rPr>
              <a:t>Electrochemistry </a:t>
            </a:r>
            <a:r>
              <a:rPr lang="en-US" sz="2400" dirty="0">
                <a:solidFill>
                  <a:schemeClr val="tx1">
                    <a:lumMod val="95000"/>
                    <a:lumOff val="5000"/>
                  </a:schemeClr>
                </a:solidFill>
                <a:latin typeface="Times New Roman" pitchFamily="18" charset="0"/>
                <a:cs typeface="Times New Roman" pitchFamily="18" charset="0"/>
              </a:rPr>
              <a:t>deals with the interactions between electrical energy and chemical energy.</a:t>
            </a:r>
          </a:p>
          <a:p>
            <a:pPr marL="660400" indent="-660400" algn="just"/>
            <a:endParaRPr lang="en-US" sz="2400" dirty="0">
              <a:solidFill>
                <a:schemeClr val="tx1">
                  <a:lumMod val="95000"/>
                  <a:lumOff val="5000"/>
                </a:schemeClr>
              </a:solidFill>
              <a:latin typeface="Times New Roman" pitchFamily="18" charset="0"/>
              <a:cs typeface="Times New Roman" pitchFamily="18" charset="0"/>
            </a:endParaRPr>
          </a:p>
          <a:p>
            <a:pPr marL="660400" indent="-660400" algn="just"/>
            <a:r>
              <a:rPr lang="en-US" sz="2400" dirty="0">
                <a:solidFill>
                  <a:schemeClr val="tx1">
                    <a:lumMod val="95000"/>
                    <a:lumOff val="5000"/>
                  </a:schemeClr>
                </a:solidFill>
                <a:latin typeface="Times New Roman" pitchFamily="18" charset="0"/>
                <a:cs typeface="Times New Roman" pitchFamily="18" charset="0"/>
              </a:rPr>
              <a:t>These interactions are of two types</a:t>
            </a:r>
          </a:p>
          <a:p>
            <a:pPr marL="660400" indent="-660400" algn="just"/>
            <a:endParaRPr lang="en-US" sz="2400" dirty="0">
              <a:solidFill>
                <a:schemeClr val="tx1">
                  <a:lumMod val="95000"/>
                  <a:lumOff val="5000"/>
                </a:schemeClr>
              </a:solidFill>
              <a:latin typeface="Times New Roman" pitchFamily="18" charset="0"/>
              <a:cs typeface="Times New Roman" pitchFamily="18" charset="0"/>
            </a:endParaRPr>
          </a:p>
          <a:p>
            <a:pPr marL="660400" indent="-660400" algn="just">
              <a:buFontTx/>
              <a:buAutoNum type="romanLcParenR"/>
            </a:pPr>
            <a:r>
              <a:rPr lang="en-US" sz="2400" dirty="0">
                <a:solidFill>
                  <a:schemeClr val="tx1">
                    <a:lumMod val="95000"/>
                    <a:lumOff val="5000"/>
                  </a:schemeClr>
                </a:solidFill>
                <a:latin typeface="Times New Roman" pitchFamily="18" charset="0"/>
                <a:cs typeface="Times New Roman" pitchFamily="18" charset="0"/>
              </a:rPr>
              <a:t>Conversion of electrical energy into chemical energy</a:t>
            </a:r>
          </a:p>
          <a:p>
            <a:pPr marL="660400" indent="-660400" algn="just">
              <a:buFontTx/>
              <a:buAutoNum type="romanLcParenR"/>
            </a:pPr>
            <a:endParaRPr lang="en-US" sz="2400" dirty="0" smtClean="0">
              <a:solidFill>
                <a:schemeClr val="tx1">
                  <a:lumMod val="95000"/>
                  <a:lumOff val="5000"/>
                </a:schemeClr>
              </a:solidFill>
              <a:latin typeface="Times New Roman" pitchFamily="18" charset="0"/>
              <a:cs typeface="Times New Roman" pitchFamily="18" charset="0"/>
            </a:endParaRPr>
          </a:p>
          <a:p>
            <a:pPr marL="660400" indent="-660400" algn="just">
              <a:buFontTx/>
              <a:buAutoNum type="romanLcParenR"/>
            </a:pPr>
            <a:r>
              <a:rPr lang="en-US" sz="2400" dirty="0" smtClean="0">
                <a:solidFill>
                  <a:schemeClr val="tx1">
                    <a:lumMod val="95000"/>
                    <a:lumOff val="5000"/>
                  </a:schemeClr>
                </a:solidFill>
                <a:latin typeface="Times New Roman" pitchFamily="18" charset="0"/>
                <a:cs typeface="Times New Roman" pitchFamily="18" charset="0"/>
              </a:rPr>
              <a:t>Conversion </a:t>
            </a:r>
            <a:r>
              <a:rPr lang="en-US" sz="2400" dirty="0">
                <a:solidFill>
                  <a:schemeClr val="tx1">
                    <a:lumMod val="95000"/>
                    <a:lumOff val="5000"/>
                  </a:schemeClr>
                </a:solidFill>
                <a:latin typeface="Times New Roman" pitchFamily="18" charset="0"/>
                <a:cs typeface="Times New Roman" pitchFamily="18" charset="0"/>
              </a:rPr>
              <a:t>of chemical energy into electrical energy</a:t>
            </a:r>
          </a:p>
        </p:txBody>
      </p:sp>
    </p:spTree>
  </p:cSld>
  <p:clrMapOvr>
    <a:masterClrMapping/>
  </p:clrMapOvr>
  <p:transition>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30</a:t>
            </a:fld>
            <a:endParaRPr lang="en-US"/>
          </a:p>
        </p:txBody>
      </p:sp>
      <p:sp>
        <p:nvSpPr>
          <p:cNvPr id="4" name="Rectangle 3"/>
          <p:cNvSpPr/>
          <p:nvPr/>
        </p:nvSpPr>
        <p:spPr>
          <a:xfrm>
            <a:off x="1676400" y="2057400"/>
            <a:ext cx="533400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4000" dirty="0" smtClean="0">
                <a:solidFill>
                  <a:srgbClr val="00B050"/>
                </a:solidFill>
                <a:latin typeface="Times New Roman" pitchFamily="18" charset="0"/>
                <a:ea typeface="BatangChe" pitchFamily="49" charset="-127"/>
              </a:rPr>
              <a:t>Batteries &amp; Fuel Cells</a:t>
            </a:r>
            <a:endParaRPr lang="en-US" sz="4000" dirty="0">
              <a:solidFill>
                <a:srgbClr val="00B050"/>
              </a:solidFill>
            </a:endParaRPr>
          </a:p>
        </p:txBody>
      </p:sp>
      <p:sp>
        <p:nvSpPr>
          <p:cNvPr id="5" name="Rectangle 4"/>
          <p:cNvSpPr/>
          <p:nvPr/>
        </p:nvSpPr>
        <p:spPr>
          <a:xfrm rot="10800000" flipV="1">
            <a:off x="2209800" y="3048000"/>
            <a:ext cx="5378042" cy="523220"/>
          </a:xfrm>
          <a:prstGeom prst="rect">
            <a:avLst/>
          </a:prstGeom>
        </p:spPr>
        <p:txBody>
          <a:bodyPr wrap="square">
            <a:spAutoFit/>
          </a:bodyPr>
          <a:lstStyle/>
          <a:p>
            <a:r>
              <a:rPr lang="en-US" sz="2800" dirty="0" smtClean="0">
                <a:latin typeface="Times New Roman" pitchFamily="18" charset="0"/>
                <a:cs typeface="Times New Roman" pitchFamily="18" charset="0"/>
              </a:rPr>
              <a:t>     A history in pictures</a:t>
            </a:r>
            <a:endParaRPr lang="en-US" sz="2800" dirty="0">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31</a:t>
            </a:fld>
            <a:endParaRPr lang="en-US"/>
          </a:p>
        </p:txBody>
      </p:sp>
      <p:pic>
        <p:nvPicPr>
          <p:cNvPr id="3" name="Picture 4"/>
          <p:cNvPicPr>
            <a:picLocks noChangeAspect="1" noChangeArrowheads="1"/>
          </p:cNvPicPr>
          <p:nvPr/>
        </p:nvPicPr>
        <p:blipFill>
          <a:blip r:embed="rId2" cstate="print"/>
          <a:srcRect/>
          <a:stretch>
            <a:fillRect/>
          </a:stretch>
        </p:blipFill>
        <p:spPr>
          <a:xfrm>
            <a:off x="533400" y="1219200"/>
            <a:ext cx="1898650" cy="2185988"/>
          </a:xfrm>
          <a:prstGeom prst="rect">
            <a:avLst/>
          </a:prstGeom>
          <a:noFill/>
          <a:ln/>
        </p:spPr>
      </p:pic>
      <p:pic>
        <p:nvPicPr>
          <p:cNvPr id="4" name="Picture 6"/>
          <p:cNvPicPr>
            <a:picLocks noChangeAspect="1" noChangeArrowheads="1"/>
          </p:cNvPicPr>
          <p:nvPr/>
        </p:nvPicPr>
        <p:blipFill>
          <a:blip r:embed="rId3" cstate="print"/>
          <a:srcRect/>
          <a:stretch>
            <a:fillRect/>
          </a:stretch>
        </p:blipFill>
        <p:spPr>
          <a:xfrm>
            <a:off x="3429000" y="1447800"/>
            <a:ext cx="2676525" cy="1876425"/>
          </a:xfrm>
          <a:prstGeom prst="rect">
            <a:avLst/>
          </a:prstGeom>
          <a:noFill/>
          <a:ln/>
        </p:spPr>
      </p:pic>
      <p:pic>
        <p:nvPicPr>
          <p:cNvPr id="5" name="Picture 17"/>
          <p:cNvPicPr>
            <a:picLocks noChangeAspect="1" noChangeArrowheads="1"/>
          </p:cNvPicPr>
          <p:nvPr/>
        </p:nvPicPr>
        <p:blipFill>
          <a:blip r:embed="rId4" cstate="print"/>
          <a:srcRect/>
          <a:stretch>
            <a:fillRect/>
          </a:stretch>
        </p:blipFill>
        <p:spPr>
          <a:xfrm>
            <a:off x="1371600" y="4419601"/>
            <a:ext cx="2995613" cy="1676400"/>
          </a:xfrm>
          <a:prstGeom prst="rect">
            <a:avLst/>
          </a:prstGeom>
          <a:noFill/>
          <a:ln/>
        </p:spPr>
      </p:pic>
      <p:pic>
        <p:nvPicPr>
          <p:cNvPr id="6" name="Picture 15"/>
          <p:cNvPicPr>
            <a:picLocks noChangeAspect="1" noChangeArrowheads="1"/>
          </p:cNvPicPr>
          <p:nvPr/>
        </p:nvPicPr>
        <p:blipFill>
          <a:blip r:embed="rId5" cstate="print"/>
          <a:srcRect/>
          <a:stretch>
            <a:fillRect/>
          </a:stretch>
        </p:blipFill>
        <p:spPr>
          <a:xfrm>
            <a:off x="6172200" y="3962400"/>
            <a:ext cx="2001838" cy="2187575"/>
          </a:xfrm>
          <a:prstGeom prst="rect">
            <a:avLst/>
          </a:prstGeom>
          <a:noFill/>
          <a:ln/>
        </p:spPr>
      </p:pic>
      <p:sp>
        <p:nvSpPr>
          <p:cNvPr id="7" name="Rectangle 6"/>
          <p:cNvSpPr/>
          <p:nvPr/>
        </p:nvSpPr>
        <p:spPr>
          <a:xfrm>
            <a:off x="304800" y="3505200"/>
            <a:ext cx="6400800" cy="369332"/>
          </a:xfrm>
          <a:prstGeom prst="rect">
            <a:avLst/>
          </a:prstGeom>
        </p:spPr>
        <p:txBody>
          <a:bodyPr wrap="square">
            <a:spAutoFit/>
          </a:bodyPr>
          <a:lstStyle/>
          <a:p>
            <a:r>
              <a:rPr lang="en-US" dirty="0" smtClean="0">
                <a:latin typeface="Times New Roman" pitchFamily="18" charset="0"/>
                <a:cs typeface="Times New Roman" pitchFamily="18" charset="0"/>
              </a:rPr>
              <a:t> Luigi Galvani                                “Animal Electricity</a:t>
            </a:r>
            <a:endParaRPr lang="en-US" dirty="0">
              <a:latin typeface="Times New Roman" pitchFamily="18" charset="0"/>
              <a:cs typeface="Times New Roman" pitchFamily="18" charset="0"/>
            </a:endParaRPr>
          </a:p>
        </p:txBody>
      </p:sp>
      <p:sp>
        <p:nvSpPr>
          <p:cNvPr id="8" name="Rectangle 7"/>
          <p:cNvSpPr/>
          <p:nvPr/>
        </p:nvSpPr>
        <p:spPr>
          <a:xfrm>
            <a:off x="6172200" y="6324600"/>
            <a:ext cx="2736267" cy="369332"/>
          </a:xfrm>
          <a:prstGeom prst="rect">
            <a:avLst/>
          </a:prstGeom>
        </p:spPr>
        <p:txBody>
          <a:bodyPr wrap="square">
            <a:spAutoFit/>
          </a:bodyPr>
          <a:lstStyle/>
          <a:p>
            <a:r>
              <a:rPr lang="en-US" dirty="0" smtClean="0">
                <a:latin typeface="Times New Roman" pitchFamily="18" charset="0"/>
                <a:cs typeface="Times New Roman" pitchFamily="18" charset="0"/>
              </a:rPr>
              <a:t> Alessandro Volta</a:t>
            </a:r>
            <a:endParaRPr lang="en-US" dirty="0">
              <a:latin typeface="Times New Roman" pitchFamily="18" charset="0"/>
              <a:cs typeface="Times New Roman" pitchFamily="18" charset="0"/>
            </a:endParaRPr>
          </a:p>
        </p:txBody>
      </p:sp>
      <p:sp>
        <p:nvSpPr>
          <p:cNvPr id="9" name="Rectangle 8"/>
          <p:cNvSpPr/>
          <p:nvPr/>
        </p:nvSpPr>
        <p:spPr>
          <a:xfrm>
            <a:off x="381000" y="533400"/>
            <a:ext cx="7924800" cy="523220"/>
          </a:xfrm>
          <a:prstGeom prst="rect">
            <a:avLst/>
          </a:prstGeom>
        </p:spPr>
        <p:txBody>
          <a:bodyPr wrap="square">
            <a:spAutoFit/>
          </a:bodyPr>
          <a:lstStyle/>
          <a:p>
            <a:r>
              <a:rPr lang="en-US" sz="2800" dirty="0" smtClean="0">
                <a:latin typeface="Times New Roman" pitchFamily="18" charset="0"/>
                <a:cs typeface="Times New Roman" pitchFamily="18" charset="0"/>
              </a:rPr>
              <a:t>1771-1800: The Galvani-Volta Controversy</a:t>
            </a:r>
            <a:endParaRPr lang="en-US" sz="2800" dirty="0">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32</a:t>
            </a:fld>
            <a:endParaRPr lang="en-US"/>
          </a:p>
        </p:txBody>
      </p:sp>
      <p:pic>
        <p:nvPicPr>
          <p:cNvPr id="3" name="Picture 4"/>
          <p:cNvPicPr>
            <a:picLocks noChangeAspect="1" noChangeArrowheads="1"/>
          </p:cNvPicPr>
          <p:nvPr/>
        </p:nvPicPr>
        <p:blipFill>
          <a:blip r:embed="rId2" cstate="print"/>
          <a:srcRect/>
          <a:stretch>
            <a:fillRect/>
          </a:stretch>
        </p:blipFill>
        <p:spPr>
          <a:xfrm>
            <a:off x="685800" y="1981200"/>
            <a:ext cx="3657600" cy="3657600"/>
          </a:xfrm>
          <a:prstGeom prst="rect">
            <a:avLst/>
          </a:prstGeom>
          <a:noFill/>
          <a:ln/>
        </p:spPr>
      </p:pic>
      <p:pic>
        <p:nvPicPr>
          <p:cNvPr id="4" name="Picture 3"/>
          <p:cNvPicPr>
            <a:picLocks noChangeAspect="1" noChangeArrowheads="1"/>
          </p:cNvPicPr>
          <p:nvPr/>
        </p:nvPicPr>
        <p:blipFill>
          <a:blip r:embed="rId3" cstate="print"/>
          <a:srcRect/>
          <a:stretch>
            <a:fillRect/>
          </a:stretch>
        </p:blipFill>
        <p:spPr>
          <a:xfrm>
            <a:off x="4648200" y="1752600"/>
            <a:ext cx="3635375" cy="3886200"/>
          </a:xfrm>
          <a:prstGeom prst="rect">
            <a:avLst/>
          </a:prstGeom>
        </p:spPr>
      </p:pic>
      <p:sp>
        <p:nvSpPr>
          <p:cNvPr id="5" name="Rectangle 4"/>
          <p:cNvSpPr/>
          <p:nvPr/>
        </p:nvSpPr>
        <p:spPr>
          <a:xfrm>
            <a:off x="228600" y="685800"/>
            <a:ext cx="6236081" cy="523220"/>
          </a:xfrm>
          <a:prstGeom prst="rect">
            <a:avLst/>
          </a:prstGeom>
        </p:spPr>
        <p:txBody>
          <a:bodyPr wrap="square">
            <a:spAutoFit/>
          </a:bodyPr>
          <a:lstStyle/>
          <a:p>
            <a:r>
              <a:rPr lang="en-US" sz="2800" dirty="0" smtClean="0">
                <a:latin typeface="Times New Roman" pitchFamily="18" charset="0"/>
                <a:cs typeface="Times New Roman" pitchFamily="18" charset="0"/>
              </a:rPr>
              <a:t>1800: The First Battery (Voltaic Pile)</a:t>
            </a:r>
            <a:endParaRPr lang="en-US" sz="2800" dirty="0">
              <a:latin typeface="Times New Roman" pitchFamily="18" charset="0"/>
              <a:cs typeface="Times New Roman" pitchFamily="18" charset="0"/>
            </a:endParaRPr>
          </a:p>
        </p:txBody>
      </p:sp>
      <p:sp>
        <p:nvSpPr>
          <p:cNvPr id="6" name="Rectangle 5"/>
          <p:cNvSpPr/>
          <p:nvPr/>
        </p:nvSpPr>
        <p:spPr>
          <a:xfrm>
            <a:off x="4038600" y="5791200"/>
            <a:ext cx="4876800" cy="369332"/>
          </a:xfrm>
          <a:prstGeom prst="rect">
            <a:avLst/>
          </a:prstGeom>
        </p:spPr>
        <p:txBody>
          <a:bodyPr wrap="square">
            <a:spAutoFit/>
          </a:bodyPr>
          <a:lstStyle/>
          <a:p>
            <a:r>
              <a:rPr lang="en-US" dirty="0" smtClean="0">
                <a:latin typeface="Times New Roman" pitchFamily="18" charset="0"/>
                <a:cs typeface="Times New Roman" pitchFamily="18" charset="0"/>
              </a:rPr>
              <a:t>1801: Volta presenting his battery to Napoleon</a:t>
            </a:r>
            <a:endParaRPr lang="en-US" dirty="0">
              <a:latin typeface="Times New Roman" pitchFamily="18" charset="0"/>
              <a:cs typeface="Times New Roman" pitchFamily="18" charset="0"/>
            </a:endParaRPr>
          </a:p>
        </p:txBody>
      </p:sp>
    </p:spTree>
  </p:cSld>
  <p:clrMapOvr>
    <a:masterClrMapping/>
  </p:clrMapOvr>
  <p:transition>
    <p:check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33</a:t>
            </a:fld>
            <a:endParaRPr lang="en-US"/>
          </a:p>
        </p:txBody>
      </p:sp>
      <p:pic>
        <p:nvPicPr>
          <p:cNvPr id="3" name="Picture 6"/>
          <p:cNvPicPr>
            <a:picLocks noChangeAspect="1" noChangeArrowheads="1"/>
          </p:cNvPicPr>
          <p:nvPr/>
        </p:nvPicPr>
        <p:blipFill>
          <a:blip r:embed="rId2" cstate="print"/>
          <a:srcRect/>
          <a:stretch>
            <a:fillRect/>
          </a:stretch>
        </p:blipFill>
        <p:spPr>
          <a:xfrm>
            <a:off x="457200" y="1752600"/>
            <a:ext cx="1562100" cy="2286000"/>
          </a:xfrm>
          <a:prstGeom prst="rect">
            <a:avLst/>
          </a:prstGeom>
          <a:noFill/>
          <a:ln/>
        </p:spPr>
      </p:pic>
      <p:pic>
        <p:nvPicPr>
          <p:cNvPr id="4" name="Picture 3"/>
          <p:cNvPicPr>
            <a:picLocks noChangeAspect="1" noChangeArrowheads="1"/>
          </p:cNvPicPr>
          <p:nvPr/>
        </p:nvPicPr>
        <p:blipFill>
          <a:blip r:embed="rId3" cstate="print"/>
          <a:srcRect/>
          <a:stretch>
            <a:fillRect/>
          </a:stretch>
        </p:blipFill>
        <p:spPr>
          <a:xfrm>
            <a:off x="2895600" y="2133600"/>
            <a:ext cx="2906713" cy="4038600"/>
          </a:xfrm>
          <a:prstGeom prst="rect">
            <a:avLst/>
          </a:prstGeom>
        </p:spPr>
      </p:pic>
      <p:pic>
        <p:nvPicPr>
          <p:cNvPr id="5" name="Picture 4"/>
          <p:cNvPicPr>
            <a:picLocks noChangeAspect="1" noChangeArrowheads="1"/>
          </p:cNvPicPr>
          <p:nvPr/>
        </p:nvPicPr>
        <p:blipFill>
          <a:blip r:embed="rId4" cstate="print"/>
          <a:srcRect/>
          <a:stretch>
            <a:fillRect/>
          </a:stretch>
        </p:blipFill>
        <p:spPr>
          <a:xfrm>
            <a:off x="6629400" y="1600200"/>
            <a:ext cx="1911350" cy="2590800"/>
          </a:xfrm>
          <a:prstGeom prst="rect">
            <a:avLst/>
          </a:prstGeom>
          <a:noFill/>
          <a:ln/>
        </p:spPr>
      </p:pic>
      <p:sp>
        <p:nvSpPr>
          <p:cNvPr id="6" name="Rectangle 5"/>
          <p:cNvSpPr/>
          <p:nvPr/>
        </p:nvSpPr>
        <p:spPr>
          <a:xfrm>
            <a:off x="609600" y="304800"/>
            <a:ext cx="7162800" cy="830997"/>
          </a:xfrm>
          <a:prstGeom prst="rect">
            <a:avLst/>
          </a:prstGeom>
        </p:spPr>
        <p:txBody>
          <a:bodyPr wrap="square">
            <a:spAutoFit/>
          </a:bodyPr>
          <a:lstStyle/>
          <a:p>
            <a:r>
              <a:rPr lang="en-US" sz="2400" dirty="0" smtClean="0">
                <a:latin typeface="Times New Roman" pitchFamily="18" charset="0"/>
                <a:cs typeface="Times New Roman" pitchFamily="18" charset="0"/>
              </a:rPr>
              <a:t>1821: The First Electric Motor</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1835: The First BEV (Battery Electric Vehicle)</a:t>
            </a:r>
            <a:endParaRPr lang="en-US" sz="2400" dirty="0">
              <a:latin typeface="Times New Roman" pitchFamily="18" charset="0"/>
              <a:cs typeface="Times New Roman" pitchFamily="18" charset="0"/>
            </a:endParaRPr>
          </a:p>
        </p:txBody>
      </p:sp>
      <p:sp>
        <p:nvSpPr>
          <p:cNvPr id="7" name="Rectangle 6"/>
          <p:cNvSpPr/>
          <p:nvPr/>
        </p:nvSpPr>
        <p:spPr>
          <a:xfrm>
            <a:off x="228600" y="4191000"/>
            <a:ext cx="1742785" cy="369332"/>
          </a:xfrm>
          <a:prstGeom prst="rect">
            <a:avLst/>
          </a:prstGeom>
        </p:spPr>
        <p:txBody>
          <a:bodyPr wrap="none">
            <a:spAutoFit/>
          </a:bodyPr>
          <a:lstStyle/>
          <a:p>
            <a:r>
              <a:rPr lang="en-US" altLang="zh-CN" dirty="0" smtClean="0">
                <a:latin typeface="Times New Roman" pitchFamily="18" charset="0"/>
                <a:ea typeface="宋体" pitchFamily="2" charset="-122"/>
                <a:cs typeface="Times New Roman" pitchFamily="18" charset="0"/>
              </a:rPr>
              <a:t>Michael Faraday</a:t>
            </a:r>
            <a:endParaRPr lang="en-US" altLang="zh-CN" dirty="0">
              <a:latin typeface="Times New Roman" pitchFamily="18" charset="0"/>
              <a:ea typeface="宋体" pitchFamily="2" charset="-122"/>
              <a:cs typeface="Times New Roman" pitchFamily="18" charset="0"/>
            </a:endParaRPr>
          </a:p>
        </p:txBody>
      </p:sp>
      <p:sp>
        <p:nvSpPr>
          <p:cNvPr id="8" name="Rectangle 7"/>
          <p:cNvSpPr/>
          <p:nvPr/>
        </p:nvSpPr>
        <p:spPr>
          <a:xfrm>
            <a:off x="6629400" y="4343400"/>
            <a:ext cx="2209800" cy="400110"/>
          </a:xfrm>
          <a:prstGeom prst="rect">
            <a:avLst/>
          </a:prstGeom>
        </p:spPr>
        <p:txBody>
          <a:bodyPr wrap="square">
            <a:spAutoFit/>
          </a:bodyPr>
          <a:lstStyle/>
          <a:p>
            <a:r>
              <a:rPr lang="en-US" altLang="zh-CN" sz="2000" dirty="0" err="1" smtClean="0">
                <a:latin typeface="Times New Roman" pitchFamily="18" charset="0"/>
                <a:ea typeface="宋体" pitchFamily="2" charset="-122"/>
                <a:cs typeface="Times New Roman" pitchFamily="18" charset="0"/>
              </a:rPr>
              <a:t>Sibrandus</a:t>
            </a:r>
            <a:r>
              <a:rPr lang="en-US" altLang="zh-CN" sz="2000" dirty="0" smtClean="0">
                <a:latin typeface="Times New Roman" pitchFamily="18" charset="0"/>
                <a:ea typeface="宋体" pitchFamily="2" charset="-122"/>
                <a:cs typeface="Times New Roman" pitchFamily="18" charset="0"/>
              </a:rPr>
              <a:t> </a:t>
            </a:r>
            <a:r>
              <a:rPr lang="en-US" altLang="zh-CN" sz="2000" dirty="0" err="1" smtClean="0">
                <a:latin typeface="Times New Roman" pitchFamily="18" charset="0"/>
                <a:ea typeface="宋体" pitchFamily="2" charset="-122"/>
                <a:cs typeface="Times New Roman" pitchFamily="18" charset="0"/>
              </a:rPr>
              <a:t>Stratingh</a:t>
            </a:r>
            <a:r>
              <a:rPr lang="en-US" altLang="zh-CN" sz="2000" dirty="0" smtClean="0">
                <a:latin typeface="Times New Roman" pitchFamily="18" charset="0"/>
                <a:ea typeface="宋体" pitchFamily="2" charset="-122"/>
                <a:cs typeface="Times New Roman" pitchFamily="18" charset="0"/>
              </a:rPr>
              <a:t> </a:t>
            </a:r>
            <a:endParaRPr lang="en-US" altLang="zh-CN" sz="2000" dirty="0">
              <a:latin typeface="Times New Roman" pitchFamily="18" charset="0"/>
              <a:ea typeface="宋体" pitchFamily="2" charset="-122"/>
              <a:cs typeface="Times New Roman" pitchFamily="18" charset="0"/>
            </a:endParaRPr>
          </a:p>
        </p:txBody>
      </p:sp>
    </p:spTree>
  </p:cSld>
  <p:clrMapOvr>
    <a:masterClrMapping/>
  </p:clrMapOvr>
  <p:transition>
    <p:check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34</a:t>
            </a:fld>
            <a:endParaRPr lang="en-US"/>
          </a:p>
        </p:txBody>
      </p:sp>
      <p:pic>
        <p:nvPicPr>
          <p:cNvPr id="3" name="Picture 6"/>
          <p:cNvPicPr>
            <a:picLocks noChangeAspect="1" noChangeArrowheads="1"/>
          </p:cNvPicPr>
          <p:nvPr/>
        </p:nvPicPr>
        <p:blipFill>
          <a:blip r:embed="rId2" cstate="print"/>
          <a:srcRect/>
          <a:stretch>
            <a:fillRect/>
          </a:stretch>
        </p:blipFill>
        <p:spPr>
          <a:xfrm>
            <a:off x="533400" y="1524000"/>
            <a:ext cx="5257800" cy="4129088"/>
          </a:xfrm>
          <a:prstGeom prst="rect">
            <a:avLst/>
          </a:prstGeom>
          <a:noFill/>
          <a:ln/>
        </p:spPr>
      </p:pic>
      <p:pic>
        <p:nvPicPr>
          <p:cNvPr id="4" name="Picture 4"/>
          <p:cNvPicPr>
            <a:picLocks noChangeAspect="1" noChangeArrowheads="1"/>
          </p:cNvPicPr>
          <p:nvPr/>
        </p:nvPicPr>
        <p:blipFill>
          <a:blip r:embed="rId3" cstate="print"/>
          <a:srcRect/>
          <a:stretch>
            <a:fillRect/>
          </a:stretch>
        </p:blipFill>
        <p:spPr>
          <a:xfrm>
            <a:off x="6019800" y="2133600"/>
            <a:ext cx="2547938" cy="3200400"/>
          </a:xfrm>
          <a:prstGeom prst="rect">
            <a:avLst/>
          </a:prstGeom>
          <a:noFill/>
          <a:ln/>
        </p:spPr>
      </p:pic>
      <p:sp>
        <p:nvSpPr>
          <p:cNvPr id="5" name="Rectangle 4"/>
          <p:cNvSpPr/>
          <p:nvPr/>
        </p:nvSpPr>
        <p:spPr>
          <a:xfrm>
            <a:off x="6400800" y="5562600"/>
            <a:ext cx="1889684" cy="369332"/>
          </a:xfrm>
          <a:prstGeom prst="rect">
            <a:avLst/>
          </a:prstGeom>
        </p:spPr>
        <p:txBody>
          <a:bodyPr wrap="none">
            <a:spAutoFit/>
          </a:bodyPr>
          <a:lstStyle/>
          <a:p>
            <a:r>
              <a:rPr lang="en-US" altLang="zh-CN" dirty="0" smtClean="0">
                <a:latin typeface="Times New Roman" pitchFamily="18" charset="0"/>
                <a:ea typeface="宋体" pitchFamily="2" charset="-122"/>
                <a:cs typeface="Times New Roman" pitchFamily="18" charset="0"/>
              </a:rPr>
              <a:t>Sir William Grove</a:t>
            </a:r>
            <a:endParaRPr lang="en-US" dirty="0">
              <a:latin typeface="Times New Roman" pitchFamily="18" charset="0"/>
              <a:cs typeface="Times New Roman" pitchFamily="18" charset="0"/>
            </a:endParaRPr>
          </a:p>
        </p:txBody>
      </p:sp>
      <p:sp>
        <p:nvSpPr>
          <p:cNvPr id="6" name="Rectangle 5"/>
          <p:cNvSpPr/>
          <p:nvPr/>
        </p:nvSpPr>
        <p:spPr>
          <a:xfrm>
            <a:off x="228600" y="304800"/>
            <a:ext cx="8153400" cy="523220"/>
          </a:xfrm>
          <a:prstGeom prst="rect">
            <a:avLst/>
          </a:prstGeom>
        </p:spPr>
        <p:txBody>
          <a:bodyPr wrap="square">
            <a:spAutoFit/>
          </a:bodyPr>
          <a:lstStyle/>
          <a:p>
            <a:r>
              <a:rPr lang="en-US" sz="2800" dirty="0" smtClean="0">
                <a:latin typeface="Times New Roman" pitchFamily="18" charset="0"/>
                <a:cs typeface="Times New Roman" pitchFamily="18" charset="0"/>
              </a:rPr>
              <a:t>1839: First Fuel Cell (Grove’s “Gas Battery”)</a:t>
            </a:r>
            <a:endParaRPr lang="en-US" sz="2800" dirty="0">
              <a:latin typeface="Times New Roman" pitchFamily="18" charset="0"/>
              <a:cs typeface="Times New Roman" pitchFamily="18" charset="0"/>
            </a:endParaRPr>
          </a:p>
        </p:txBody>
      </p:sp>
    </p:spTree>
  </p:cSld>
  <p:clrMapOvr>
    <a:masterClrMapping/>
  </p:clrMapOvr>
  <p:transition>
    <p:check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35</a:t>
            </a:fld>
            <a:endParaRPr lang="en-US"/>
          </a:p>
        </p:txBody>
      </p:sp>
      <p:pic>
        <p:nvPicPr>
          <p:cNvPr id="3" name="Picture 2" descr="C:\Documents and Settings\student\Desktop\images\LI Battery.jpg"/>
          <p:cNvPicPr>
            <a:picLocks noChangeAspect="1" noChangeArrowheads="1"/>
          </p:cNvPicPr>
          <p:nvPr/>
        </p:nvPicPr>
        <p:blipFill>
          <a:blip r:embed="rId2" cstate="print"/>
          <a:srcRect/>
          <a:stretch>
            <a:fillRect/>
          </a:stretch>
        </p:blipFill>
        <p:spPr bwMode="auto">
          <a:xfrm>
            <a:off x="228600" y="1752600"/>
            <a:ext cx="4279726" cy="3810000"/>
          </a:xfrm>
          <a:prstGeom prst="rect">
            <a:avLst/>
          </a:prstGeom>
          <a:noFill/>
        </p:spPr>
      </p:pic>
      <p:pic>
        <p:nvPicPr>
          <p:cNvPr id="4" name="Picture 3" descr="C:\Documents and Settings\student\Desktop\images\example-of-lithium-ion-battery.jpg"/>
          <p:cNvPicPr>
            <a:picLocks noChangeAspect="1" noChangeArrowheads="1"/>
          </p:cNvPicPr>
          <p:nvPr/>
        </p:nvPicPr>
        <p:blipFill>
          <a:blip r:embed="rId3" cstate="print"/>
          <a:srcRect/>
          <a:stretch>
            <a:fillRect/>
          </a:stretch>
        </p:blipFill>
        <p:spPr bwMode="auto">
          <a:xfrm>
            <a:off x="4267200" y="1295400"/>
            <a:ext cx="4533900" cy="4876800"/>
          </a:xfrm>
          <a:prstGeom prst="rect">
            <a:avLst/>
          </a:prstGeom>
          <a:noFill/>
        </p:spPr>
      </p:pic>
    </p:spTree>
  </p:cSld>
  <p:clrMapOvr>
    <a:masterClrMapping/>
  </p:clrMapOvr>
  <p:transition>
    <p:check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36</a:t>
            </a:fld>
            <a:endParaRPr lang="en-US"/>
          </a:p>
        </p:txBody>
      </p:sp>
      <p:sp>
        <p:nvSpPr>
          <p:cNvPr id="3" name="Rectangle 2"/>
          <p:cNvSpPr/>
          <p:nvPr/>
        </p:nvSpPr>
        <p:spPr>
          <a:xfrm>
            <a:off x="533400" y="1447800"/>
            <a:ext cx="7696200" cy="4524315"/>
          </a:xfrm>
          <a:prstGeom prst="rect">
            <a:avLst/>
          </a:prstGeom>
        </p:spPr>
        <p:txBody>
          <a:bodyPr wrap="square">
            <a:spAutoFit/>
          </a:bodyPr>
          <a:lstStyle/>
          <a:p>
            <a:pPr algn="just"/>
            <a:r>
              <a:rPr lang="en-US" sz="2400" dirty="0" smtClean="0">
                <a:solidFill>
                  <a:schemeClr val="tx1">
                    <a:lumMod val="95000"/>
                    <a:lumOff val="5000"/>
                  </a:schemeClr>
                </a:solidFill>
                <a:latin typeface="Times New Roman" pitchFamily="18" charset="0"/>
                <a:cs typeface="Times New Roman" pitchFamily="18" charset="0"/>
              </a:rPr>
              <a:t>They are electrochemical cells connected in series</a:t>
            </a:r>
          </a:p>
          <a:p>
            <a:pPr algn="just"/>
            <a:r>
              <a:rPr lang="en-US" sz="2400" dirty="0" smtClean="0">
                <a:solidFill>
                  <a:schemeClr val="tx1">
                    <a:lumMod val="95000"/>
                    <a:lumOff val="5000"/>
                  </a:schemeClr>
                </a:solidFill>
                <a:latin typeface="Times New Roman" pitchFamily="18" charset="0"/>
                <a:cs typeface="Times New Roman" pitchFamily="18" charset="0"/>
              </a:rPr>
              <a:t> </a:t>
            </a:r>
          </a:p>
          <a:p>
            <a:pPr algn="just"/>
            <a:r>
              <a:rPr lang="en-US" sz="2400" dirty="0" smtClean="0">
                <a:solidFill>
                  <a:schemeClr val="tx1">
                    <a:lumMod val="95000"/>
                    <a:lumOff val="5000"/>
                  </a:schemeClr>
                </a:solidFill>
                <a:latin typeface="Times New Roman" pitchFamily="18" charset="0"/>
                <a:cs typeface="Times New Roman" pitchFamily="18" charset="0"/>
              </a:rPr>
              <a:t>Batteries are Store houses of electrical energy</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They are used as a source of direct electric current at constant voltage.</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They are classified into two types</a:t>
            </a:r>
          </a:p>
          <a:p>
            <a:pPr algn="just"/>
            <a:r>
              <a:rPr lang="en-US" sz="2400" dirty="0" smtClean="0">
                <a:solidFill>
                  <a:schemeClr val="tx1">
                    <a:lumMod val="95000"/>
                    <a:lumOff val="5000"/>
                  </a:schemeClr>
                </a:solidFill>
                <a:latin typeface="Times New Roman" pitchFamily="18" charset="0"/>
                <a:cs typeface="Times New Roman" pitchFamily="18" charset="0"/>
              </a:rPr>
              <a:t>            </a:t>
            </a:r>
          </a:p>
          <a:p>
            <a:pPr algn="just"/>
            <a:r>
              <a:rPr lang="en-US" sz="2400" dirty="0" err="1" smtClean="0">
                <a:solidFill>
                  <a:schemeClr val="tx1">
                    <a:lumMod val="95000"/>
                    <a:lumOff val="5000"/>
                  </a:schemeClr>
                </a:solidFill>
                <a:latin typeface="Times New Roman" pitchFamily="18" charset="0"/>
                <a:cs typeface="Times New Roman" pitchFamily="18" charset="0"/>
              </a:rPr>
              <a:t>i</a:t>
            </a:r>
            <a:r>
              <a:rPr lang="en-US" sz="2400" dirty="0" smtClean="0">
                <a:solidFill>
                  <a:schemeClr val="tx1">
                    <a:lumMod val="95000"/>
                    <a:lumOff val="5000"/>
                  </a:schemeClr>
                </a:solidFill>
                <a:latin typeface="Times New Roman" pitchFamily="18" charset="0"/>
                <a:cs typeface="Times New Roman" pitchFamily="18" charset="0"/>
              </a:rPr>
              <a:t>) Primary cell</a:t>
            </a:r>
          </a:p>
          <a:p>
            <a:pPr algn="just"/>
            <a:r>
              <a:rPr lang="en-US" sz="2400" dirty="0" smtClean="0">
                <a:solidFill>
                  <a:schemeClr val="tx1">
                    <a:lumMod val="95000"/>
                    <a:lumOff val="5000"/>
                  </a:schemeClr>
                </a:solidFill>
                <a:latin typeface="Times New Roman" pitchFamily="18" charset="0"/>
                <a:cs typeface="Times New Roman" pitchFamily="18" charset="0"/>
              </a:rPr>
              <a:t>            </a:t>
            </a:r>
          </a:p>
          <a:p>
            <a:pPr algn="just"/>
            <a:r>
              <a:rPr lang="en-US" sz="2400" dirty="0" smtClean="0">
                <a:solidFill>
                  <a:schemeClr val="tx1">
                    <a:lumMod val="95000"/>
                    <a:lumOff val="5000"/>
                  </a:schemeClr>
                </a:solidFill>
                <a:latin typeface="Times New Roman" pitchFamily="18" charset="0"/>
                <a:cs typeface="Times New Roman" pitchFamily="18" charset="0"/>
              </a:rPr>
              <a:t>ii) Secondary cell   </a:t>
            </a:r>
            <a:endParaRPr lang="en-US" sz="2400" dirty="0">
              <a:solidFill>
                <a:schemeClr val="tx1">
                  <a:lumMod val="95000"/>
                  <a:lumOff val="5000"/>
                </a:schemeClr>
              </a:solidFill>
              <a:latin typeface="Times New Roman" pitchFamily="18" charset="0"/>
              <a:cs typeface="Times New Roman" pitchFamily="18" charset="0"/>
            </a:endParaRPr>
          </a:p>
        </p:txBody>
      </p:sp>
      <p:pic>
        <p:nvPicPr>
          <p:cNvPr id="4" name="Picture 2" descr="C:\Users\student\Desktop\battery.jpg"/>
          <p:cNvPicPr>
            <a:picLocks noChangeAspect="1" noChangeArrowheads="1"/>
          </p:cNvPicPr>
          <p:nvPr/>
        </p:nvPicPr>
        <p:blipFill>
          <a:blip r:embed="rId2" cstate="print"/>
          <a:srcRect/>
          <a:stretch>
            <a:fillRect/>
          </a:stretch>
        </p:blipFill>
        <p:spPr bwMode="auto">
          <a:xfrm>
            <a:off x="6248400" y="3276600"/>
            <a:ext cx="2533650" cy="1890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descr="C:\Users\student\Desktop\usbcell.jpg"/>
          <p:cNvPicPr>
            <a:picLocks noChangeAspect="1" noChangeArrowheads="1"/>
          </p:cNvPicPr>
          <p:nvPr/>
        </p:nvPicPr>
        <p:blipFill>
          <a:blip r:embed="rId3" cstate="print"/>
          <a:srcRect/>
          <a:stretch>
            <a:fillRect/>
          </a:stretch>
        </p:blipFill>
        <p:spPr bwMode="auto">
          <a:xfrm>
            <a:off x="4114800" y="4495800"/>
            <a:ext cx="1924050" cy="2219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295400" y="685800"/>
            <a:ext cx="3733800" cy="646331"/>
          </a:xfrm>
          <a:prstGeom prst="rect">
            <a:avLst/>
          </a:prstGeom>
        </p:spPr>
        <p:txBody>
          <a:bodyPr wrap="square">
            <a:spAutoFit/>
          </a:bodyPr>
          <a:lstStyle/>
          <a:p>
            <a:pPr algn="just"/>
            <a:r>
              <a:rPr lang="en-US" sz="3600" dirty="0" smtClean="0">
                <a:solidFill>
                  <a:srgbClr val="00B050"/>
                </a:solidFill>
                <a:latin typeface="Times New Roman" pitchFamily="18" charset="0"/>
                <a:cs typeface="Times New Roman" pitchFamily="18" charset="0"/>
              </a:rPr>
              <a:t>BATTERIES</a:t>
            </a:r>
            <a:endParaRPr lang="en-US" sz="3600" dirty="0">
              <a:solidFill>
                <a:srgbClr val="00B050"/>
              </a:solidFill>
              <a:latin typeface="Times New Roman" pitchFamily="18" charset="0"/>
              <a:cs typeface="Times New Roman" pitchFamily="18" charset="0"/>
            </a:endParaRPr>
          </a:p>
        </p:txBody>
      </p:sp>
    </p:spTree>
  </p:cSld>
  <p:clrMapOvr>
    <a:masterClrMapping/>
  </p:clrMapOvr>
  <p:transition>
    <p:check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37</a:t>
            </a:fld>
            <a:endParaRPr lang="en-US"/>
          </a:p>
        </p:txBody>
      </p:sp>
      <p:sp>
        <p:nvSpPr>
          <p:cNvPr id="3" name="Rectangle 2"/>
          <p:cNvSpPr/>
          <p:nvPr/>
        </p:nvSpPr>
        <p:spPr>
          <a:xfrm>
            <a:off x="609600" y="1295400"/>
            <a:ext cx="7924800" cy="3539430"/>
          </a:xfrm>
          <a:prstGeom prst="rect">
            <a:avLst/>
          </a:prstGeom>
        </p:spPr>
        <p:txBody>
          <a:bodyPr wrap="square">
            <a:spAutoFit/>
          </a:bodyPr>
          <a:lstStyle/>
          <a:p>
            <a:pPr algn="just" eaLnBrk="1" hangingPunct="1"/>
            <a:r>
              <a:rPr lang="en-US" altLang="zh-TW" sz="2800" dirty="0" smtClean="0">
                <a:solidFill>
                  <a:srgbClr val="00B050"/>
                </a:solidFill>
                <a:latin typeface="Times New Roman" pitchFamily="18" charset="0"/>
                <a:cs typeface="Times New Roman" pitchFamily="18" charset="0"/>
              </a:rPr>
              <a:t>Primary Batteries: </a:t>
            </a:r>
            <a:r>
              <a:rPr lang="en-US" altLang="zh-TW" sz="2400" dirty="0" smtClean="0">
                <a:latin typeface="Times New Roman" pitchFamily="18" charset="0"/>
                <a:cs typeface="Times New Roman" pitchFamily="18" charset="0"/>
              </a:rPr>
              <a:t>These are non rechargeable &amp; are meant for single use&amp; discarded after use.                                                                                                     </a:t>
            </a:r>
          </a:p>
          <a:p>
            <a:pPr algn="just" eaLnBrk="1" hangingPunct="1"/>
            <a:endParaRPr lang="en-US" altLang="zh-TW" sz="2400" dirty="0" smtClean="0">
              <a:solidFill>
                <a:srgbClr val="00B050"/>
              </a:solidFill>
              <a:latin typeface="Times New Roman" pitchFamily="18" charset="0"/>
              <a:cs typeface="Times New Roman" pitchFamily="18" charset="0"/>
            </a:endParaRPr>
          </a:p>
          <a:p>
            <a:pPr algn="just" eaLnBrk="1" hangingPunct="1"/>
            <a:r>
              <a:rPr lang="en-US" altLang="zh-TW" sz="2800" dirty="0" smtClean="0">
                <a:solidFill>
                  <a:srgbClr val="00B050"/>
                </a:solidFill>
                <a:latin typeface="Times New Roman" pitchFamily="18" charset="0"/>
                <a:cs typeface="Times New Roman" pitchFamily="18" charset="0"/>
              </a:rPr>
              <a:t>Secondary Batteries: </a:t>
            </a:r>
            <a:r>
              <a:rPr lang="en-US" altLang="zh-TW" sz="2400" dirty="0" smtClean="0">
                <a:latin typeface="Times New Roman" pitchFamily="18" charset="0"/>
                <a:cs typeface="Times New Roman" pitchFamily="18" charset="0"/>
              </a:rPr>
              <a:t>Voltaic cells whose electrochemical reactions can be reversed by a current of electrons running through the battery after the discharge of an electrical current. </a:t>
            </a:r>
          </a:p>
          <a:p>
            <a:pPr algn="just" eaLnBrk="1" hangingPunct="1"/>
            <a:endParaRPr lang="en-US" altLang="zh-TW" sz="2400" dirty="0" smtClean="0">
              <a:latin typeface="Times New Roman" pitchFamily="18" charset="0"/>
              <a:cs typeface="Times New Roman" pitchFamily="18" charset="0"/>
            </a:endParaRPr>
          </a:p>
          <a:p>
            <a:pPr algn="just" eaLnBrk="1" hangingPunct="1"/>
            <a:r>
              <a:rPr lang="en-US" altLang="zh-TW" sz="2400" dirty="0" smtClean="0">
                <a:latin typeface="Times New Roman" pitchFamily="18" charset="0"/>
                <a:cs typeface="Times New Roman" pitchFamily="18" charset="0"/>
              </a:rPr>
              <a:t>A secondary battery can be restored to nearly the same voltage after a power discharge. </a:t>
            </a:r>
          </a:p>
        </p:txBody>
      </p:sp>
    </p:spTree>
  </p:cSld>
  <p:clrMapOvr>
    <a:masterClrMapping/>
  </p:clrMapOvr>
  <p:transition>
    <p:check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38</a:t>
            </a:fld>
            <a:endParaRPr lang="en-US"/>
          </a:p>
        </p:txBody>
      </p:sp>
      <p:graphicFrame>
        <p:nvGraphicFramePr>
          <p:cNvPr id="3" name="Table 2"/>
          <p:cNvGraphicFramePr>
            <a:graphicFrameLocks noGrp="1"/>
          </p:cNvGraphicFramePr>
          <p:nvPr/>
        </p:nvGraphicFramePr>
        <p:xfrm>
          <a:off x="228600" y="914400"/>
          <a:ext cx="8305800" cy="5905647"/>
        </p:xfrm>
        <a:graphic>
          <a:graphicData uri="http://schemas.openxmlformats.org/drawingml/2006/table">
            <a:tbl>
              <a:tblPr/>
              <a:tblGrid>
                <a:gridCol w="4098263"/>
                <a:gridCol w="4207537"/>
              </a:tblGrid>
              <a:tr h="503727">
                <a:tc>
                  <a:txBody>
                    <a:bodyPr/>
                    <a:lstStyle/>
                    <a:p>
                      <a:pPr marL="0" marR="0" algn="just">
                        <a:lnSpc>
                          <a:spcPct val="115000"/>
                        </a:lnSpc>
                        <a:spcBef>
                          <a:spcPts val="0"/>
                        </a:spcBef>
                        <a:spcAft>
                          <a:spcPts val="1000"/>
                        </a:spcAft>
                      </a:pPr>
                      <a:r>
                        <a:rPr lang="en-US" sz="2800" b="1" dirty="0">
                          <a:latin typeface="Times New Roman"/>
                          <a:ea typeface="Times New Roman"/>
                          <a:cs typeface="Times New Roman"/>
                        </a:rPr>
                        <a:t>Primary cells</a:t>
                      </a:r>
                      <a:endParaRPr lang="en-US" sz="2800" dirty="0">
                        <a:latin typeface="Calibri"/>
                        <a:ea typeface="Times New Roman"/>
                        <a:cs typeface="Times New Roman"/>
                      </a:endParaRPr>
                    </a:p>
                  </a:txBody>
                  <a:tcPr marL="68203" marR="68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2800" b="1" dirty="0">
                          <a:latin typeface="Times New Roman"/>
                          <a:ea typeface="Times New Roman"/>
                          <a:cs typeface="Times New Roman"/>
                        </a:rPr>
                        <a:t>Secondary cells</a:t>
                      </a:r>
                      <a:endParaRPr lang="en-US" sz="2800" dirty="0">
                        <a:latin typeface="Calibri"/>
                        <a:ea typeface="Times New Roman"/>
                        <a:cs typeface="Times New Roman"/>
                      </a:endParaRPr>
                    </a:p>
                  </a:txBody>
                  <a:tcPr marL="68203" marR="68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1920">
                <a:tc>
                  <a:txBody>
                    <a:bodyPr/>
                    <a:lstStyle/>
                    <a:p>
                      <a:pPr marL="342900" marR="0" lvl="0" indent="-342900" algn="just">
                        <a:lnSpc>
                          <a:spcPct val="115000"/>
                        </a:lnSpc>
                        <a:spcBef>
                          <a:spcPts val="0"/>
                        </a:spcBef>
                        <a:spcAft>
                          <a:spcPts val="0"/>
                        </a:spcAft>
                        <a:buFont typeface="+mj-lt"/>
                        <a:buAutoNum type="arabicPeriod"/>
                      </a:pPr>
                      <a:r>
                        <a:rPr lang="en-US" sz="2400" dirty="0">
                          <a:latin typeface="Times New Roman" pitchFamily="18" charset="0"/>
                          <a:ea typeface="Times New Roman"/>
                          <a:cs typeface="Times New Roman" pitchFamily="18" charset="0"/>
                        </a:rPr>
                        <a:t>These are non-rechargeable and meant for a single use and to be discarded after use.</a:t>
                      </a:r>
                    </a:p>
                    <a:p>
                      <a:pPr marL="342900" marR="0" lvl="0" indent="-342900" algn="just">
                        <a:lnSpc>
                          <a:spcPct val="115000"/>
                        </a:lnSpc>
                        <a:spcBef>
                          <a:spcPts val="0"/>
                        </a:spcBef>
                        <a:spcAft>
                          <a:spcPts val="0"/>
                        </a:spcAft>
                        <a:buFont typeface="+mj-lt"/>
                        <a:buAutoNum type="arabicPeriod"/>
                      </a:pPr>
                      <a:r>
                        <a:rPr lang="en-US" sz="2400" dirty="0">
                          <a:latin typeface="Times New Roman" pitchFamily="18" charset="0"/>
                          <a:ea typeface="Times New Roman"/>
                          <a:cs typeface="Times New Roman" pitchFamily="18" charset="0"/>
                        </a:rPr>
                        <a:t>Cell reaction is not reversible.</a:t>
                      </a:r>
                    </a:p>
                    <a:p>
                      <a:pPr marL="342900" marR="0" lvl="0" indent="-342900" algn="just">
                        <a:lnSpc>
                          <a:spcPct val="115000"/>
                        </a:lnSpc>
                        <a:spcBef>
                          <a:spcPts val="0"/>
                        </a:spcBef>
                        <a:spcAft>
                          <a:spcPts val="0"/>
                        </a:spcAft>
                        <a:buFont typeface="+mj-lt"/>
                        <a:buAutoNum type="arabicPeriod"/>
                      </a:pPr>
                      <a:r>
                        <a:rPr lang="en-US" sz="2400" dirty="0">
                          <a:latin typeface="Times New Roman" pitchFamily="18" charset="0"/>
                          <a:ea typeface="Times New Roman"/>
                          <a:cs typeface="Times New Roman" pitchFamily="18" charset="0"/>
                        </a:rPr>
                        <a:t>Cannot be rechargeable.</a:t>
                      </a:r>
                    </a:p>
                    <a:p>
                      <a:pPr marL="342900" marR="0" lvl="0" indent="-342900" algn="just">
                        <a:lnSpc>
                          <a:spcPct val="115000"/>
                        </a:lnSpc>
                        <a:spcBef>
                          <a:spcPts val="0"/>
                        </a:spcBef>
                        <a:spcAft>
                          <a:spcPts val="0"/>
                        </a:spcAft>
                        <a:buFont typeface="+mj-lt"/>
                        <a:buAutoNum type="arabicPeriod"/>
                      </a:pPr>
                      <a:r>
                        <a:rPr lang="en-US" sz="2400" dirty="0">
                          <a:latin typeface="Times New Roman" pitchFamily="18" charset="0"/>
                          <a:ea typeface="Times New Roman"/>
                          <a:cs typeface="Times New Roman" pitchFamily="18" charset="0"/>
                        </a:rPr>
                        <a:t>Less expensive.</a:t>
                      </a:r>
                    </a:p>
                    <a:p>
                      <a:pPr marL="342900" marR="0" lvl="0" indent="-342900" algn="just">
                        <a:lnSpc>
                          <a:spcPct val="115000"/>
                        </a:lnSpc>
                        <a:spcBef>
                          <a:spcPts val="0"/>
                        </a:spcBef>
                        <a:spcAft>
                          <a:spcPts val="0"/>
                        </a:spcAft>
                        <a:buFont typeface="+mj-lt"/>
                        <a:buAutoNum type="arabicPeriod"/>
                      </a:pPr>
                      <a:r>
                        <a:rPr lang="en-US" sz="2400" dirty="0">
                          <a:latin typeface="Times New Roman" pitchFamily="18" charset="0"/>
                          <a:ea typeface="Times New Roman"/>
                          <a:cs typeface="Times New Roman" pitchFamily="18" charset="0"/>
                        </a:rPr>
                        <a:t>Can be used as long as the materials are active in their composition.</a:t>
                      </a:r>
                    </a:p>
                    <a:p>
                      <a:pPr marL="457200" marR="0" algn="just">
                        <a:lnSpc>
                          <a:spcPct val="115000"/>
                        </a:lnSpc>
                        <a:spcBef>
                          <a:spcPts val="0"/>
                        </a:spcBef>
                        <a:spcAft>
                          <a:spcPts val="0"/>
                        </a:spcAft>
                      </a:pPr>
                      <a:r>
                        <a:rPr lang="en-US" sz="2400" dirty="0" err="1">
                          <a:latin typeface="Times New Roman" pitchFamily="18" charset="0"/>
                          <a:ea typeface="Times New Roman"/>
                          <a:cs typeface="Times New Roman" pitchFamily="18" charset="0"/>
                        </a:rPr>
                        <a:t>Eg</a:t>
                      </a:r>
                      <a:r>
                        <a:rPr lang="en-US" sz="2400" dirty="0">
                          <a:latin typeface="Times New Roman" pitchFamily="18" charset="0"/>
                          <a:ea typeface="Times New Roman"/>
                          <a:cs typeface="Times New Roman" pitchFamily="18" charset="0"/>
                        </a:rPr>
                        <a:t>: Leclanche cell, ‘Li’ Cells.</a:t>
                      </a:r>
                    </a:p>
                  </a:txBody>
                  <a:tcPr marL="68203" marR="68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15000"/>
                        </a:lnSpc>
                        <a:spcBef>
                          <a:spcPts val="0"/>
                        </a:spcBef>
                        <a:spcAft>
                          <a:spcPts val="0"/>
                        </a:spcAft>
                        <a:buFont typeface="+mj-lt"/>
                        <a:buAutoNum type="arabicPeriod"/>
                      </a:pPr>
                      <a:r>
                        <a:rPr lang="en-US" sz="2400" dirty="0">
                          <a:latin typeface="Times New Roman" pitchFamily="18" charset="0"/>
                          <a:ea typeface="Times New Roman"/>
                          <a:cs typeface="Times New Roman" pitchFamily="18" charset="0"/>
                        </a:rPr>
                        <a:t>These are rechargeable and meant for multi cycle use.</a:t>
                      </a:r>
                    </a:p>
                    <a:p>
                      <a:pPr marL="342900" marR="0" lvl="0" indent="-342900" algn="just">
                        <a:lnSpc>
                          <a:spcPct val="115000"/>
                        </a:lnSpc>
                        <a:spcBef>
                          <a:spcPts val="0"/>
                        </a:spcBef>
                        <a:spcAft>
                          <a:spcPts val="0"/>
                        </a:spcAft>
                        <a:buFont typeface="+mj-lt"/>
                        <a:buAutoNum type="arabicPeriod"/>
                      </a:pPr>
                      <a:endParaRPr lang="en-US" sz="2400" dirty="0" smtClean="0">
                        <a:latin typeface="Times New Roman" pitchFamily="18" charset="0"/>
                        <a:ea typeface="Times New Roman"/>
                        <a:cs typeface="Times New Roman" pitchFamily="18" charset="0"/>
                      </a:endParaRPr>
                    </a:p>
                    <a:p>
                      <a:pPr marL="342900" marR="0" lvl="0" indent="-342900" algn="just">
                        <a:lnSpc>
                          <a:spcPct val="115000"/>
                        </a:lnSpc>
                        <a:spcBef>
                          <a:spcPts val="0"/>
                        </a:spcBef>
                        <a:spcAft>
                          <a:spcPts val="0"/>
                        </a:spcAft>
                        <a:buFont typeface="+mj-lt"/>
                        <a:buAutoNum type="arabicPeriod"/>
                      </a:pPr>
                      <a:r>
                        <a:rPr lang="en-US" sz="2400" dirty="0" smtClean="0">
                          <a:latin typeface="Times New Roman" pitchFamily="18" charset="0"/>
                          <a:ea typeface="Times New Roman"/>
                          <a:cs typeface="Times New Roman" pitchFamily="18" charset="0"/>
                        </a:rPr>
                        <a:t>Cell </a:t>
                      </a:r>
                      <a:r>
                        <a:rPr lang="en-US" sz="2400" dirty="0">
                          <a:latin typeface="Times New Roman" pitchFamily="18" charset="0"/>
                          <a:ea typeface="Times New Roman"/>
                          <a:cs typeface="Times New Roman" pitchFamily="18" charset="0"/>
                        </a:rPr>
                        <a:t>reaction can be reversed.</a:t>
                      </a:r>
                    </a:p>
                    <a:p>
                      <a:pPr marL="342900" marR="0" lvl="0" indent="-342900" algn="just">
                        <a:lnSpc>
                          <a:spcPct val="115000"/>
                        </a:lnSpc>
                        <a:spcBef>
                          <a:spcPts val="0"/>
                        </a:spcBef>
                        <a:spcAft>
                          <a:spcPts val="0"/>
                        </a:spcAft>
                        <a:buFont typeface="+mj-lt"/>
                        <a:buAutoNum type="arabicPeriod"/>
                      </a:pPr>
                      <a:endParaRPr lang="en-US" sz="2400" dirty="0" smtClean="0">
                        <a:latin typeface="Times New Roman" pitchFamily="18" charset="0"/>
                        <a:ea typeface="Times New Roman"/>
                        <a:cs typeface="Times New Roman" pitchFamily="18" charset="0"/>
                      </a:endParaRPr>
                    </a:p>
                    <a:p>
                      <a:pPr marL="342900" marR="0" lvl="0" indent="-342900" algn="just">
                        <a:lnSpc>
                          <a:spcPct val="115000"/>
                        </a:lnSpc>
                        <a:spcBef>
                          <a:spcPts val="0"/>
                        </a:spcBef>
                        <a:spcAft>
                          <a:spcPts val="0"/>
                        </a:spcAft>
                        <a:buFont typeface="+mj-lt"/>
                        <a:buAutoNum type="arabicPeriod"/>
                      </a:pPr>
                      <a:r>
                        <a:rPr lang="en-US" sz="2400" dirty="0" smtClean="0">
                          <a:latin typeface="Times New Roman" pitchFamily="18" charset="0"/>
                          <a:ea typeface="Times New Roman"/>
                          <a:cs typeface="Times New Roman" pitchFamily="18" charset="0"/>
                        </a:rPr>
                        <a:t>Can </a:t>
                      </a:r>
                      <a:r>
                        <a:rPr lang="en-US" sz="2400" dirty="0">
                          <a:latin typeface="Times New Roman" pitchFamily="18" charset="0"/>
                          <a:ea typeface="Times New Roman"/>
                          <a:cs typeface="Times New Roman" pitchFamily="18" charset="0"/>
                        </a:rPr>
                        <a:t>be rechargeable.</a:t>
                      </a:r>
                    </a:p>
                    <a:p>
                      <a:pPr marL="342900" marR="0" lvl="0" indent="-342900" algn="just">
                        <a:lnSpc>
                          <a:spcPct val="115000"/>
                        </a:lnSpc>
                        <a:spcBef>
                          <a:spcPts val="0"/>
                        </a:spcBef>
                        <a:spcAft>
                          <a:spcPts val="0"/>
                        </a:spcAft>
                        <a:buFont typeface="+mj-lt"/>
                        <a:buAutoNum type="arabicPeriod"/>
                      </a:pPr>
                      <a:r>
                        <a:rPr lang="en-US" sz="2400" dirty="0">
                          <a:latin typeface="Times New Roman" pitchFamily="18" charset="0"/>
                          <a:ea typeface="Times New Roman"/>
                          <a:cs typeface="Times New Roman" pitchFamily="18" charset="0"/>
                        </a:rPr>
                        <a:t>expensive.</a:t>
                      </a:r>
                    </a:p>
                    <a:p>
                      <a:pPr marL="342900" marR="0" lvl="0" indent="-342900" algn="just">
                        <a:lnSpc>
                          <a:spcPct val="115000"/>
                        </a:lnSpc>
                        <a:spcBef>
                          <a:spcPts val="0"/>
                        </a:spcBef>
                        <a:spcAft>
                          <a:spcPts val="0"/>
                        </a:spcAft>
                        <a:buFont typeface="+mj-lt"/>
                        <a:buAutoNum type="arabicPeriod"/>
                      </a:pPr>
                      <a:r>
                        <a:rPr lang="en-US" sz="2400" dirty="0">
                          <a:latin typeface="Times New Roman" pitchFamily="18" charset="0"/>
                          <a:ea typeface="Times New Roman"/>
                          <a:cs typeface="Times New Roman" pitchFamily="18" charset="0"/>
                        </a:rPr>
                        <a:t>Can be used again and again by recharging the cell.</a:t>
                      </a:r>
                    </a:p>
                    <a:p>
                      <a:pPr marL="457200" marR="0" algn="just">
                        <a:lnSpc>
                          <a:spcPct val="115000"/>
                        </a:lnSpc>
                        <a:spcBef>
                          <a:spcPts val="0"/>
                        </a:spcBef>
                        <a:spcAft>
                          <a:spcPts val="1000"/>
                        </a:spcAft>
                      </a:pPr>
                      <a:r>
                        <a:rPr lang="en-US" sz="2400" dirty="0" err="1">
                          <a:latin typeface="Times New Roman" pitchFamily="18" charset="0"/>
                          <a:ea typeface="Times New Roman"/>
                          <a:cs typeface="Times New Roman" pitchFamily="18" charset="0"/>
                        </a:rPr>
                        <a:t>Eg</a:t>
                      </a:r>
                      <a:r>
                        <a:rPr lang="en-US" sz="2400" dirty="0">
                          <a:latin typeface="Times New Roman" pitchFamily="18" charset="0"/>
                          <a:ea typeface="Times New Roman"/>
                          <a:cs typeface="Times New Roman" pitchFamily="18" charset="0"/>
                        </a:rPr>
                        <a:t>; Lead- acid cell, Ni-</a:t>
                      </a:r>
                      <a:r>
                        <a:rPr lang="en-US" sz="2400" dirty="0" err="1">
                          <a:latin typeface="Times New Roman" pitchFamily="18" charset="0"/>
                          <a:ea typeface="Times New Roman"/>
                          <a:cs typeface="Times New Roman" pitchFamily="18" charset="0"/>
                        </a:rPr>
                        <a:t>cd</a:t>
                      </a:r>
                      <a:r>
                        <a:rPr lang="en-US" sz="2400" dirty="0">
                          <a:latin typeface="Times New Roman" pitchFamily="18" charset="0"/>
                          <a:ea typeface="Times New Roman"/>
                          <a:cs typeface="Times New Roman" pitchFamily="18" charset="0"/>
                        </a:rPr>
                        <a:t> cells.</a:t>
                      </a:r>
                    </a:p>
                  </a:txBody>
                  <a:tcPr marL="68203" marR="68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8849" name="Rectangle 1"/>
          <p:cNvSpPr>
            <a:spLocks noChangeArrowheads="1"/>
          </p:cNvSpPr>
          <p:nvPr/>
        </p:nvSpPr>
        <p:spPr bwMode="auto">
          <a:xfrm>
            <a:off x="0" y="215443"/>
            <a:ext cx="8839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Differences between Primary and secondary batteries:</a:t>
            </a:r>
            <a:endParaRPr kumimoji="0" lang="en-US" sz="2800" b="0" i="0" u="none" strike="noStrike" cap="none" normalizeH="0" baseline="0" dirty="0" smtClean="0">
              <a:ln>
                <a:noFill/>
              </a:ln>
              <a:solidFill>
                <a:srgbClr val="00B050"/>
              </a:solidFill>
              <a:effectLst/>
              <a:latin typeface="Times New Roman" pitchFamily="18" charset="0"/>
              <a:cs typeface="Times New Roman" pitchFamily="18" charset="0"/>
            </a:endParaRPr>
          </a:p>
        </p:txBody>
      </p:sp>
    </p:spTree>
  </p:cSld>
  <p:clrMapOvr>
    <a:masterClrMapping/>
  </p:clrMapOvr>
  <p:transition>
    <p:check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39</a:t>
            </a:fld>
            <a:endParaRPr lang="en-US"/>
          </a:p>
        </p:txBody>
      </p:sp>
      <p:sp>
        <p:nvSpPr>
          <p:cNvPr id="3" name="Rectangle 2"/>
          <p:cNvSpPr/>
          <p:nvPr/>
        </p:nvSpPr>
        <p:spPr>
          <a:xfrm>
            <a:off x="609600" y="914400"/>
            <a:ext cx="8077200" cy="5632311"/>
          </a:xfrm>
          <a:prstGeom prst="rect">
            <a:avLst/>
          </a:prstGeom>
        </p:spPr>
        <p:txBody>
          <a:bodyPr wrap="square">
            <a:spAutoFit/>
          </a:bodyPr>
          <a:lstStyle/>
          <a:p>
            <a:pPr algn="just"/>
            <a:r>
              <a:rPr lang="en-US" sz="2400" dirty="0" smtClean="0">
                <a:solidFill>
                  <a:schemeClr val="bg2">
                    <a:lumMod val="10000"/>
                  </a:schemeClr>
                </a:solidFill>
                <a:latin typeface="Times New Roman" pitchFamily="18" charset="0"/>
                <a:cs typeface="Times New Roman" pitchFamily="18" charset="0"/>
              </a:rPr>
              <a:t>In this cell the reactions are irreversible</a:t>
            </a:r>
          </a:p>
          <a:p>
            <a:pPr algn="just"/>
            <a:r>
              <a:rPr lang="en-US" sz="2400" dirty="0" smtClean="0">
                <a:solidFill>
                  <a:schemeClr val="bg2">
                    <a:lumMod val="10000"/>
                  </a:schemeClr>
                </a:solidFill>
                <a:latin typeface="Times New Roman" pitchFamily="18" charset="0"/>
                <a:cs typeface="Times New Roman" pitchFamily="18" charset="0"/>
              </a:rPr>
              <a:t>It is also known as Dry cell</a:t>
            </a:r>
          </a:p>
          <a:p>
            <a:pPr algn="just"/>
            <a:endParaRPr lang="en-US" sz="2400" dirty="0" smtClean="0">
              <a:solidFill>
                <a:schemeClr val="bg2">
                  <a:lumMod val="10000"/>
                </a:schemeClr>
              </a:solidFill>
              <a:latin typeface="Times New Roman" pitchFamily="18" charset="0"/>
              <a:cs typeface="Times New Roman" pitchFamily="18" charset="0"/>
            </a:endParaRPr>
          </a:p>
          <a:p>
            <a:pPr algn="just"/>
            <a:r>
              <a:rPr lang="en-US" sz="2400" dirty="0" smtClean="0">
                <a:solidFill>
                  <a:schemeClr val="bg2">
                    <a:lumMod val="10000"/>
                  </a:schemeClr>
                </a:solidFill>
                <a:latin typeface="Times New Roman" pitchFamily="18" charset="0"/>
                <a:cs typeface="Times New Roman" pitchFamily="18" charset="0"/>
              </a:rPr>
              <a:t>Anode- Zinc container</a:t>
            </a:r>
          </a:p>
          <a:p>
            <a:pPr algn="just"/>
            <a:r>
              <a:rPr lang="en-US" sz="2400" dirty="0" smtClean="0">
                <a:solidFill>
                  <a:schemeClr val="bg2">
                    <a:lumMod val="10000"/>
                  </a:schemeClr>
                </a:solidFill>
                <a:latin typeface="Times New Roman" pitchFamily="18" charset="0"/>
                <a:cs typeface="Times New Roman" pitchFamily="18" charset="0"/>
              </a:rPr>
              <a:t>Cathode- Carbon rod</a:t>
            </a:r>
          </a:p>
          <a:p>
            <a:pPr algn="just"/>
            <a:endParaRPr lang="en-US" sz="2400" dirty="0" smtClean="0">
              <a:solidFill>
                <a:schemeClr val="bg2">
                  <a:lumMod val="10000"/>
                </a:schemeClr>
              </a:solidFill>
              <a:latin typeface="Times New Roman" pitchFamily="18" charset="0"/>
              <a:cs typeface="Times New Roman" pitchFamily="18" charset="0"/>
            </a:endParaRPr>
          </a:p>
          <a:p>
            <a:pPr algn="just"/>
            <a:r>
              <a:rPr lang="en-US" sz="2400" dirty="0" smtClean="0">
                <a:solidFill>
                  <a:schemeClr val="bg2">
                    <a:lumMod val="10000"/>
                  </a:schemeClr>
                </a:solidFill>
                <a:latin typeface="Times New Roman" pitchFamily="18" charset="0"/>
                <a:cs typeface="Times New Roman" pitchFamily="18" charset="0"/>
              </a:rPr>
              <a:t>Anode reaction</a:t>
            </a:r>
          </a:p>
          <a:p>
            <a:pPr algn="just" eaLnBrk="1" hangingPunct="1">
              <a:buFont typeface="Wingdings" pitchFamily="2" charset="2"/>
              <a:buNone/>
            </a:pPr>
            <a:r>
              <a:rPr lang="en-US" altLang="zh-TW" sz="2400" dirty="0" smtClean="0">
                <a:latin typeface="Times New Roman" pitchFamily="18" charset="0"/>
                <a:cs typeface="Times New Roman" pitchFamily="18" charset="0"/>
              </a:rPr>
              <a:t>Zn→ Zn</a:t>
            </a:r>
            <a:r>
              <a:rPr lang="en-US" altLang="zh-TW" sz="2400" baseline="30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+2e</a:t>
            </a:r>
            <a:r>
              <a:rPr lang="en-US" altLang="zh-TW" sz="2400" baseline="300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 </a:t>
            </a:r>
          </a:p>
          <a:p>
            <a:pPr algn="just" eaLnBrk="1" hangingPunct="1">
              <a:buFont typeface="Wingdings" pitchFamily="2" charset="2"/>
              <a:buNone/>
            </a:pPr>
            <a:endParaRPr lang="en-US" altLang="zh-TW" sz="2400" dirty="0" smtClean="0">
              <a:latin typeface="Times New Roman" pitchFamily="18" charset="0"/>
              <a:cs typeface="Times New Roman" pitchFamily="18" charset="0"/>
            </a:endParaRPr>
          </a:p>
          <a:p>
            <a:pPr algn="just" eaLnBrk="1" hangingPunct="1">
              <a:buFont typeface="Wingdings" pitchFamily="2" charset="2"/>
              <a:buNone/>
            </a:pPr>
            <a:r>
              <a:rPr lang="en-US" altLang="zh-TW" sz="2400" dirty="0" smtClean="0">
                <a:latin typeface="Times New Roman" pitchFamily="18" charset="0"/>
                <a:cs typeface="Times New Roman" pitchFamily="18" charset="0"/>
              </a:rPr>
              <a:t>Cathode reaction</a:t>
            </a:r>
          </a:p>
          <a:p>
            <a:pPr algn="just" eaLnBrk="1" hangingPunct="1">
              <a:buFont typeface="Wingdings" pitchFamily="2" charset="2"/>
              <a:buNone/>
            </a:pPr>
            <a:r>
              <a:rPr lang="en-US" altLang="zh-TW" sz="2400" dirty="0" smtClean="0">
                <a:latin typeface="Times New Roman" pitchFamily="18" charset="0"/>
                <a:cs typeface="Times New Roman" pitchFamily="18" charset="0"/>
              </a:rPr>
              <a:t>2NH</a:t>
            </a:r>
            <a:r>
              <a:rPr lang="en-US" altLang="zh-TW" sz="2400" baseline="30000" dirty="0" smtClean="0">
                <a:latin typeface="Times New Roman" pitchFamily="18" charset="0"/>
                <a:cs typeface="Times New Roman" pitchFamily="18" charset="0"/>
              </a:rPr>
              <a:t>4+</a:t>
            </a:r>
            <a:r>
              <a:rPr lang="en-US" altLang="zh-TW" sz="2400" dirty="0" smtClean="0">
                <a:latin typeface="Times New Roman" pitchFamily="18" charset="0"/>
                <a:cs typeface="Times New Roman" pitchFamily="18" charset="0"/>
              </a:rPr>
              <a:t>+2MnO</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+2e</a:t>
            </a:r>
            <a:r>
              <a:rPr lang="en-US" altLang="zh-TW" sz="2400" baseline="300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 → Mn</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O</a:t>
            </a:r>
            <a:r>
              <a:rPr lang="en-US" altLang="zh-TW" sz="2400" baseline="-25000" dirty="0" smtClean="0">
                <a:latin typeface="Times New Roman" pitchFamily="18" charset="0"/>
                <a:cs typeface="Times New Roman" pitchFamily="18" charset="0"/>
              </a:rPr>
              <a:t>3</a:t>
            </a:r>
            <a:r>
              <a:rPr lang="en-US" altLang="zh-TW" sz="2400" dirty="0" smtClean="0">
                <a:latin typeface="Times New Roman" pitchFamily="18" charset="0"/>
                <a:cs typeface="Times New Roman" pitchFamily="18" charset="0"/>
              </a:rPr>
              <a:t>+2NH</a:t>
            </a:r>
            <a:r>
              <a:rPr lang="en-US" altLang="zh-TW" sz="2400" baseline="-25000" dirty="0" smtClean="0">
                <a:latin typeface="Times New Roman" pitchFamily="18" charset="0"/>
                <a:cs typeface="Times New Roman" pitchFamily="18" charset="0"/>
              </a:rPr>
              <a:t>3</a:t>
            </a:r>
            <a:r>
              <a:rPr lang="en-US" altLang="zh-TW" sz="2400" dirty="0" smtClean="0">
                <a:latin typeface="Times New Roman" pitchFamily="18" charset="0"/>
                <a:cs typeface="Times New Roman" pitchFamily="18" charset="0"/>
              </a:rPr>
              <a:t>+H</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O</a:t>
            </a:r>
          </a:p>
          <a:p>
            <a:pPr algn="just" eaLnBrk="1" hangingPunct="1">
              <a:buFont typeface="Wingdings" pitchFamily="2" charset="2"/>
              <a:buNone/>
            </a:pPr>
            <a:endParaRPr lang="en-US" altLang="zh-TW" sz="2400" dirty="0" smtClean="0">
              <a:latin typeface="Times New Roman" pitchFamily="18" charset="0"/>
              <a:cs typeface="Times New Roman" pitchFamily="18" charset="0"/>
            </a:endParaRPr>
          </a:p>
          <a:p>
            <a:pPr algn="just" eaLnBrk="1" hangingPunct="1">
              <a:buFont typeface="Wingdings" pitchFamily="2" charset="2"/>
              <a:buNone/>
            </a:pPr>
            <a:r>
              <a:rPr lang="en-US" altLang="zh-TW" sz="2400" dirty="0" smtClean="0">
                <a:latin typeface="Times New Roman" pitchFamily="18" charset="0"/>
                <a:cs typeface="Times New Roman" pitchFamily="18" charset="0"/>
              </a:rPr>
              <a:t>Cell reaction </a:t>
            </a:r>
          </a:p>
          <a:p>
            <a:pPr algn="just" eaLnBrk="1" hangingPunct="1">
              <a:buFont typeface="Wingdings" pitchFamily="2" charset="2"/>
              <a:buNone/>
            </a:pPr>
            <a:r>
              <a:rPr lang="en-US" altLang="zh-TW" sz="2400" dirty="0" smtClean="0">
                <a:latin typeface="Times New Roman" pitchFamily="18" charset="0"/>
                <a:cs typeface="Times New Roman" pitchFamily="18" charset="0"/>
              </a:rPr>
              <a:t>2MnO</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+2NH</a:t>
            </a:r>
            <a:r>
              <a:rPr lang="en-US" altLang="zh-TW" sz="2400" baseline="-25000" dirty="0" smtClean="0">
                <a:latin typeface="Times New Roman" pitchFamily="18" charset="0"/>
                <a:cs typeface="Times New Roman" pitchFamily="18" charset="0"/>
              </a:rPr>
              <a:t>4</a:t>
            </a:r>
            <a:r>
              <a:rPr lang="en-US" altLang="zh-TW" sz="2400" dirty="0" smtClean="0">
                <a:latin typeface="Times New Roman" pitchFamily="18" charset="0"/>
                <a:cs typeface="Times New Roman" pitchFamily="18" charset="0"/>
              </a:rPr>
              <a:t>Cl+Zn→ Zn(NH</a:t>
            </a:r>
            <a:r>
              <a:rPr lang="en-US" altLang="zh-TW" sz="2400" baseline="-25000" dirty="0" smtClean="0">
                <a:latin typeface="Times New Roman" pitchFamily="18" charset="0"/>
                <a:cs typeface="Times New Roman" pitchFamily="18" charset="0"/>
              </a:rPr>
              <a:t>3</a:t>
            </a:r>
            <a:r>
              <a:rPr lang="en-US" altLang="zh-TW" sz="2400" dirty="0" smtClean="0">
                <a:latin typeface="Times New Roman" pitchFamily="18" charset="0"/>
                <a:cs typeface="Times New Roman" pitchFamily="18" charset="0"/>
              </a:rPr>
              <a:t>)</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Cl</a:t>
            </a:r>
            <a:r>
              <a:rPr lang="en-US" altLang="zh-TW" sz="2400" baseline="-25000" dirty="0" smtClean="0">
                <a:latin typeface="Times New Roman" pitchFamily="18" charset="0"/>
                <a:cs typeface="Times New Roman" pitchFamily="18" charset="0"/>
              </a:rPr>
              <a:t>2 </a:t>
            </a:r>
            <a:r>
              <a:rPr lang="en-US" altLang="zh-TW" sz="2400" dirty="0" smtClean="0">
                <a:latin typeface="Times New Roman" pitchFamily="18" charset="0"/>
                <a:cs typeface="Times New Roman" pitchFamily="18" charset="0"/>
              </a:rPr>
              <a:t>+ Mn</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O</a:t>
            </a:r>
            <a:r>
              <a:rPr lang="en-US" altLang="zh-TW" sz="2400" baseline="-25000" dirty="0" smtClean="0">
                <a:latin typeface="Times New Roman" pitchFamily="18" charset="0"/>
                <a:cs typeface="Times New Roman" pitchFamily="18" charset="0"/>
              </a:rPr>
              <a:t>3</a:t>
            </a:r>
          </a:p>
          <a:p>
            <a:pPr algn="just" eaLnBrk="1" hangingPunct="1">
              <a:buFont typeface="Wingdings" pitchFamily="2" charset="2"/>
              <a:buNone/>
            </a:pPr>
            <a:r>
              <a:rPr lang="en-US" altLang="zh-TW" sz="2400" dirty="0" smtClean="0">
                <a:latin typeface="Times New Roman" pitchFamily="18" charset="0"/>
                <a:cs typeface="Times New Roman" pitchFamily="18" charset="0"/>
              </a:rPr>
              <a:t>                                                              +H</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O</a:t>
            </a:r>
          </a:p>
        </p:txBody>
      </p:sp>
      <p:pic>
        <p:nvPicPr>
          <p:cNvPr id="4" name="Picture 4" descr="370750_la_11_14"/>
          <p:cNvPicPr>
            <a:picLocks noChangeAspect="1" noChangeArrowheads="1"/>
          </p:cNvPicPr>
          <p:nvPr/>
        </p:nvPicPr>
        <p:blipFill>
          <a:blip r:embed="rId2" cstate="print"/>
          <a:srcRect/>
          <a:stretch>
            <a:fillRect/>
          </a:stretch>
        </p:blipFill>
        <p:spPr bwMode="auto">
          <a:xfrm>
            <a:off x="6096000" y="1752600"/>
            <a:ext cx="24384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33400" y="228600"/>
            <a:ext cx="7848600" cy="523220"/>
          </a:xfrm>
          <a:prstGeom prst="rect">
            <a:avLst/>
          </a:prstGeom>
        </p:spPr>
        <p:txBody>
          <a:bodyPr wrap="square">
            <a:spAutoFit/>
          </a:bodyPr>
          <a:lstStyle/>
          <a:p>
            <a:pPr algn="just"/>
            <a:r>
              <a:rPr lang="en-US" sz="2800" dirty="0" smtClean="0">
                <a:solidFill>
                  <a:srgbClr val="00B050"/>
                </a:solidFill>
                <a:latin typeface="Times New Roman" pitchFamily="18" charset="0"/>
                <a:cs typeface="Times New Roman" pitchFamily="18" charset="0"/>
              </a:rPr>
              <a:t>PRIMARY CELL OR LECLANCHE CELL</a:t>
            </a:r>
            <a:endParaRPr lang="en-US" sz="2800" dirty="0">
              <a:solidFill>
                <a:srgbClr val="00B050"/>
              </a:solidFill>
              <a:latin typeface="Times New Roman" pitchFamily="18" charset="0"/>
              <a:cs typeface="Times New Roman" pitchFamily="18" charset="0"/>
            </a:endParaRPr>
          </a:p>
        </p:txBody>
      </p:sp>
    </p:spTree>
  </p:cSld>
  <p:clrMapOvr>
    <a:masterClrMapping/>
  </p:clrMapOvr>
  <p:transition>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697EEBC-0BF3-4708-98F4-B37C967604A3}" type="slidenum">
              <a:rPr lang="en-US"/>
              <a:pPr>
                <a:defRPr/>
              </a:pPr>
              <a:t>4</a:t>
            </a:fld>
            <a:endParaRPr lang="en-US" dirty="0"/>
          </a:p>
        </p:txBody>
      </p:sp>
      <p:sp>
        <p:nvSpPr>
          <p:cNvPr id="23555" name="Rectangle 2"/>
          <p:cNvSpPr>
            <a:spLocks noChangeArrowheads="1"/>
          </p:cNvSpPr>
          <p:nvPr/>
        </p:nvSpPr>
        <p:spPr bwMode="auto">
          <a:xfrm>
            <a:off x="533400" y="914400"/>
            <a:ext cx="8077200" cy="5386090"/>
          </a:xfrm>
          <a:prstGeom prst="rect">
            <a:avLst/>
          </a:prstGeom>
          <a:noFill/>
          <a:ln w="9525">
            <a:noFill/>
            <a:miter lim="800000"/>
            <a:headEnd/>
            <a:tailEnd/>
          </a:ln>
        </p:spPr>
        <p:txBody>
          <a:bodyPr wrap="square">
            <a:spAutoFit/>
          </a:bodyPr>
          <a:lstStyle/>
          <a:p>
            <a:pPr algn="just"/>
            <a:r>
              <a:rPr lang="en-US" sz="2400" dirty="0" smtClean="0">
                <a:solidFill>
                  <a:srgbClr val="00B050"/>
                </a:solidFill>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Electrical Conductors</a:t>
            </a:r>
            <a:r>
              <a:rPr lang="en-US" sz="2800" dirty="0">
                <a:solidFill>
                  <a:srgbClr val="00B050"/>
                </a:solidFill>
                <a:latin typeface="Times New Roman" pitchFamily="18" charset="0"/>
                <a:cs typeface="Times New Roman" pitchFamily="18" charset="0"/>
              </a:rPr>
              <a:t>: </a:t>
            </a:r>
            <a:r>
              <a:rPr lang="en-US" sz="2400" dirty="0">
                <a:solidFill>
                  <a:schemeClr val="tx2">
                    <a:lumMod val="50000"/>
                  </a:schemeClr>
                </a:solidFill>
                <a:latin typeface="Times New Roman" pitchFamily="18" charset="0"/>
                <a:cs typeface="Times New Roman" pitchFamily="18" charset="0"/>
              </a:rPr>
              <a:t>Substances which </a:t>
            </a:r>
            <a:r>
              <a:rPr lang="en-US" sz="2400" dirty="0" smtClean="0">
                <a:solidFill>
                  <a:schemeClr val="tx2">
                    <a:lumMod val="50000"/>
                  </a:schemeClr>
                </a:solidFill>
                <a:latin typeface="Times New Roman" pitchFamily="18" charset="0"/>
                <a:cs typeface="Times New Roman" pitchFamily="18" charset="0"/>
              </a:rPr>
              <a:t>allows electric     current </a:t>
            </a:r>
            <a:r>
              <a:rPr lang="en-US" sz="2400" dirty="0">
                <a:solidFill>
                  <a:schemeClr val="tx2">
                    <a:lumMod val="50000"/>
                  </a:schemeClr>
                </a:solidFill>
                <a:latin typeface="Times New Roman" pitchFamily="18" charset="0"/>
                <a:cs typeface="Times New Roman" pitchFamily="18" charset="0"/>
              </a:rPr>
              <a:t>through it.</a:t>
            </a:r>
          </a:p>
          <a:p>
            <a:pPr algn="just"/>
            <a:r>
              <a:rPr lang="en-US" sz="2400" dirty="0">
                <a:solidFill>
                  <a:schemeClr val="tx2">
                    <a:lumMod val="50000"/>
                  </a:schemeClr>
                </a:solidFill>
                <a:latin typeface="Times New Roman" pitchFamily="18" charset="0"/>
                <a:cs typeface="Times New Roman" pitchFamily="18" charset="0"/>
              </a:rPr>
              <a:t>    </a:t>
            </a:r>
            <a:endParaRPr lang="en-US" sz="2400" dirty="0" smtClean="0">
              <a:solidFill>
                <a:schemeClr val="tx2">
                  <a:lumMod val="50000"/>
                </a:schemeClr>
              </a:solidFill>
              <a:latin typeface="Times New Roman" pitchFamily="18" charset="0"/>
              <a:cs typeface="Times New Roman" pitchFamily="18" charset="0"/>
            </a:endParaRPr>
          </a:p>
          <a:p>
            <a:pPr algn="just"/>
            <a:r>
              <a:rPr lang="en-US" sz="2400" dirty="0" smtClean="0">
                <a:solidFill>
                  <a:schemeClr val="tx2">
                    <a:lumMod val="50000"/>
                  </a:schemeClr>
                </a:solidFill>
                <a:latin typeface="Times New Roman" pitchFamily="18" charset="0"/>
                <a:cs typeface="Times New Roman" pitchFamily="18" charset="0"/>
              </a:rPr>
              <a:t>   Ex: Metals</a:t>
            </a:r>
            <a:r>
              <a:rPr lang="en-US" sz="2400" dirty="0">
                <a:solidFill>
                  <a:schemeClr val="tx2">
                    <a:lumMod val="50000"/>
                  </a:schemeClr>
                </a:solidFill>
                <a:latin typeface="Times New Roman" pitchFamily="18" charset="0"/>
                <a:cs typeface="Times New Roman" pitchFamily="18" charset="0"/>
              </a:rPr>
              <a:t>, </a:t>
            </a:r>
            <a:r>
              <a:rPr lang="en-US" sz="2400" dirty="0" smtClean="0">
                <a:solidFill>
                  <a:schemeClr val="tx2">
                    <a:lumMod val="50000"/>
                  </a:schemeClr>
                </a:solidFill>
                <a:latin typeface="Times New Roman" pitchFamily="18" charset="0"/>
                <a:cs typeface="Times New Roman" pitchFamily="18" charset="0"/>
              </a:rPr>
              <a:t>graphite,fused </a:t>
            </a:r>
            <a:r>
              <a:rPr lang="en-US" sz="2400" dirty="0" err="1" smtClean="0">
                <a:solidFill>
                  <a:schemeClr val="tx2">
                    <a:lumMod val="50000"/>
                  </a:schemeClr>
                </a:solidFill>
                <a:latin typeface="Times New Roman" pitchFamily="18" charset="0"/>
                <a:cs typeface="Times New Roman" pitchFamily="18" charset="0"/>
              </a:rPr>
              <a:t>salts,aqueous</a:t>
            </a:r>
            <a:r>
              <a:rPr lang="en-US" sz="2400" dirty="0" smtClean="0">
                <a:solidFill>
                  <a:schemeClr val="tx2">
                    <a:lumMod val="50000"/>
                  </a:schemeClr>
                </a:solidFill>
                <a:latin typeface="Times New Roman" pitchFamily="18" charset="0"/>
                <a:cs typeface="Times New Roman" pitchFamily="18" charset="0"/>
              </a:rPr>
              <a:t> solutions of                                                                              acids, bases &amp; salts.</a:t>
            </a:r>
            <a:endParaRPr lang="en-US" sz="2400" dirty="0">
              <a:solidFill>
                <a:schemeClr val="tx2">
                  <a:lumMod val="50000"/>
                </a:schemeClr>
              </a:solidFill>
              <a:latin typeface="Times New Roman" pitchFamily="18" charset="0"/>
              <a:cs typeface="Times New Roman" pitchFamily="18" charset="0"/>
            </a:endParaRPr>
          </a:p>
          <a:p>
            <a:pPr algn="just"/>
            <a:r>
              <a:rPr lang="en-US" sz="2400" dirty="0">
                <a:solidFill>
                  <a:schemeClr val="tx2">
                    <a:lumMod val="50000"/>
                  </a:schemeClr>
                </a:solidFill>
                <a:latin typeface="Times New Roman" pitchFamily="18" charset="0"/>
                <a:cs typeface="Times New Roman" pitchFamily="18" charset="0"/>
              </a:rPr>
              <a:t>    </a:t>
            </a:r>
            <a:endParaRPr lang="en-US" sz="2400" dirty="0" smtClean="0">
              <a:solidFill>
                <a:schemeClr val="tx2">
                  <a:lumMod val="50000"/>
                </a:schemeClr>
              </a:solidFill>
              <a:latin typeface="Times New Roman" pitchFamily="18" charset="0"/>
              <a:cs typeface="Times New Roman" pitchFamily="18" charset="0"/>
            </a:endParaRPr>
          </a:p>
          <a:p>
            <a:pPr algn="just"/>
            <a:r>
              <a:rPr lang="en-US" sz="2400" dirty="0" smtClean="0">
                <a:solidFill>
                  <a:schemeClr val="tx2">
                    <a:lumMod val="50000"/>
                  </a:schemeClr>
                </a:solidFill>
                <a:latin typeface="Times New Roman" pitchFamily="18" charset="0"/>
                <a:cs typeface="Times New Roman" pitchFamily="18" charset="0"/>
              </a:rPr>
              <a:t>Types </a:t>
            </a:r>
            <a:r>
              <a:rPr lang="en-US" sz="2400" dirty="0">
                <a:solidFill>
                  <a:schemeClr val="tx2">
                    <a:lumMod val="50000"/>
                  </a:schemeClr>
                </a:solidFill>
                <a:latin typeface="Times New Roman" pitchFamily="18" charset="0"/>
                <a:cs typeface="Times New Roman" pitchFamily="18" charset="0"/>
              </a:rPr>
              <a:t>of conductors</a:t>
            </a:r>
          </a:p>
          <a:p>
            <a:pPr algn="just"/>
            <a:r>
              <a:rPr lang="en-US" sz="2400" dirty="0">
                <a:solidFill>
                  <a:schemeClr val="tx2">
                    <a:lumMod val="50000"/>
                  </a:schemeClr>
                </a:solidFill>
                <a:latin typeface="Times New Roman" pitchFamily="18" charset="0"/>
                <a:cs typeface="Times New Roman" pitchFamily="18" charset="0"/>
              </a:rPr>
              <a:t>          1)electronic conductors</a:t>
            </a:r>
          </a:p>
          <a:p>
            <a:pPr algn="just"/>
            <a:r>
              <a:rPr lang="en-US" sz="2400" dirty="0">
                <a:solidFill>
                  <a:schemeClr val="tx2">
                    <a:lumMod val="50000"/>
                  </a:schemeClr>
                </a:solidFill>
                <a:latin typeface="Times New Roman" pitchFamily="18" charset="0"/>
                <a:cs typeface="Times New Roman" pitchFamily="18" charset="0"/>
              </a:rPr>
              <a:t>          2)electrolytic </a:t>
            </a:r>
            <a:r>
              <a:rPr lang="en-US" sz="2400" dirty="0" smtClean="0">
                <a:solidFill>
                  <a:schemeClr val="tx2">
                    <a:lumMod val="50000"/>
                  </a:schemeClr>
                </a:solidFill>
                <a:latin typeface="Times New Roman" pitchFamily="18" charset="0"/>
                <a:cs typeface="Times New Roman" pitchFamily="18" charset="0"/>
              </a:rPr>
              <a:t>conductors      </a:t>
            </a:r>
            <a:endParaRPr lang="en-US" sz="2400" dirty="0">
              <a:solidFill>
                <a:schemeClr val="tx2">
                  <a:lumMod val="50000"/>
                </a:schemeClr>
              </a:solidFill>
              <a:latin typeface="Times New Roman" pitchFamily="18" charset="0"/>
              <a:cs typeface="Times New Roman" pitchFamily="18" charset="0"/>
            </a:endParaRPr>
          </a:p>
          <a:p>
            <a:pPr algn="just"/>
            <a:r>
              <a:rPr lang="en-US" sz="2400" dirty="0" smtClean="0">
                <a:solidFill>
                  <a:srgbClr val="C00000"/>
                </a:solidFill>
                <a:latin typeface="Times New Roman" pitchFamily="18" charset="0"/>
                <a:cs typeface="Times New Roman" pitchFamily="18" charset="0"/>
              </a:rPr>
              <a:t>  </a:t>
            </a:r>
          </a:p>
          <a:p>
            <a:pPr algn="just"/>
            <a:r>
              <a:rPr lang="en-US" sz="2400" dirty="0" smtClean="0">
                <a:solidFill>
                  <a:srgbClr val="C00000"/>
                </a:solidFill>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Non conductors or Insulators</a:t>
            </a:r>
            <a:r>
              <a:rPr lang="en-US" sz="2800" dirty="0">
                <a:solidFill>
                  <a:srgbClr val="00B050"/>
                </a:solidFill>
                <a:latin typeface="Times New Roman" pitchFamily="18" charset="0"/>
                <a:cs typeface="Times New Roman" pitchFamily="18" charset="0"/>
              </a:rPr>
              <a:t>:</a:t>
            </a:r>
            <a:r>
              <a:rPr lang="en-US" sz="2800" dirty="0">
                <a:solidFill>
                  <a:schemeClr val="tx2">
                    <a:lumMod val="50000"/>
                  </a:schemeClr>
                </a:solidFill>
                <a:latin typeface="Times New Roman" pitchFamily="18" charset="0"/>
                <a:cs typeface="Times New Roman" pitchFamily="18" charset="0"/>
              </a:rPr>
              <a:t> </a:t>
            </a:r>
            <a:r>
              <a:rPr lang="en-US" sz="2400" dirty="0">
                <a:solidFill>
                  <a:schemeClr val="tx2">
                    <a:lumMod val="50000"/>
                  </a:schemeClr>
                </a:solidFill>
                <a:latin typeface="Times New Roman" pitchFamily="18" charset="0"/>
                <a:cs typeface="Times New Roman" pitchFamily="18" charset="0"/>
              </a:rPr>
              <a:t>Substances which does not allows electric current through it.</a:t>
            </a:r>
          </a:p>
          <a:p>
            <a:pPr algn="just"/>
            <a:r>
              <a:rPr lang="en-US" sz="2400" dirty="0">
                <a:solidFill>
                  <a:schemeClr val="tx2">
                    <a:lumMod val="50000"/>
                  </a:schemeClr>
                </a:solidFill>
                <a:latin typeface="Times New Roman" pitchFamily="18" charset="0"/>
                <a:cs typeface="Times New Roman" pitchFamily="18" charset="0"/>
              </a:rPr>
              <a:t>    Ex: Rubber, </a:t>
            </a:r>
            <a:r>
              <a:rPr lang="en-US" sz="2400" dirty="0" smtClean="0">
                <a:solidFill>
                  <a:schemeClr val="tx2">
                    <a:lumMod val="50000"/>
                  </a:schemeClr>
                </a:solidFill>
                <a:latin typeface="Times New Roman" pitchFamily="18" charset="0"/>
                <a:cs typeface="Times New Roman" pitchFamily="18" charset="0"/>
              </a:rPr>
              <a:t>paper ,dry wood ,etc</a:t>
            </a:r>
            <a:endParaRPr lang="en-US" sz="2400" dirty="0">
              <a:solidFill>
                <a:schemeClr val="tx2">
                  <a:lumMod val="50000"/>
                </a:schemeClr>
              </a:solidFill>
              <a:latin typeface="Times New Roman" pitchFamily="18" charset="0"/>
              <a:cs typeface="Times New Roman" pitchFamily="18" charset="0"/>
            </a:endParaRPr>
          </a:p>
          <a:p>
            <a:pPr algn="just"/>
            <a:endParaRPr lang="en-US" sz="2400" dirty="0">
              <a:solidFill>
                <a:schemeClr val="tx2">
                  <a:lumMod val="50000"/>
                </a:schemeClr>
              </a:solidFill>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40</a:t>
            </a:fld>
            <a:endParaRPr lang="en-US"/>
          </a:p>
        </p:txBody>
      </p:sp>
      <p:sp>
        <p:nvSpPr>
          <p:cNvPr id="3" name="Rectangle 2"/>
          <p:cNvSpPr/>
          <p:nvPr/>
        </p:nvSpPr>
        <p:spPr>
          <a:xfrm>
            <a:off x="533400" y="1066800"/>
            <a:ext cx="8001000" cy="3416320"/>
          </a:xfrm>
          <a:prstGeom prst="rect">
            <a:avLst/>
          </a:prstGeom>
        </p:spPr>
        <p:txBody>
          <a:bodyPr wrap="square">
            <a:spAutoFit/>
          </a:bodyPr>
          <a:lstStyle/>
          <a:p>
            <a:pPr algn="just" eaLnBrk="1" hangingPunct="1">
              <a:buFont typeface="Wingdings" pitchFamily="2" charset="2"/>
              <a:buNone/>
            </a:pPr>
            <a:r>
              <a:rPr lang="en-US" altLang="zh-TW" sz="2400" dirty="0" smtClean="0">
                <a:latin typeface="Times New Roman" pitchFamily="18" charset="0"/>
                <a:cs typeface="Times New Roman" pitchFamily="18" charset="0"/>
              </a:rPr>
              <a:t>Anode reaction </a:t>
            </a:r>
          </a:p>
          <a:p>
            <a:pPr algn="just" eaLnBrk="1" hangingPunct="1">
              <a:buFont typeface="Wingdings" pitchFamily="2" charset="2"/>
              <a:buNone/>
            </a:pPr>
            <a:r>
              <a:rPr lang="en-US" altLang="zh-TW" sz="2400" dirty="0" smtClean="0">
                <a:latin typeface="Times New Roman" pitchFamily="18" charset="0"/>
                <a:cs typeface="Times New Roman" pitchFamily="18" charset="0"/>
              </a:rPr>
              <a:t>Pb+HSO</a:t>
            </a:r>
            <a:r>
              <a:rPr lang="en-US" altLang="zh-TW" sz="2400" baseline="-25000" dirty="0" smtClean="0">
                <a:latin typeface="Times New Roman" pitchFamily="18" charset="0"/>
                <a:cs typeface="Times New Roman" pitchFamily="18" charset="0"/>
              </a:rPr>
              <a:t>4</a:t>
            </a:r>
            <a:r>
              <a:rPr lang="en-US" altLang="zh-TW" sz="2400" baseline="300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 PbSO</a:t>
            </a:r>
            <a:r>
              <a:rPr lang="en-US" altLang="zh-TW" sz="2400" baseline="-25000" dirty="0" smtClean="0">
                <a:latin typeface="Times New Roman" pitchFamily="18" charset="0"/>
                <a:cs typeface="Times New Roman" pitchFamily="18" charset="0"/>
              </a:rPr>
              <a:t>4</a:t>
            </a:r>
            <a:r>
              <a:rPr lang="en-US" altLang="zh-TW" sz="2400" dirty="0" smtClean="0">
                <a:latin typeface="Times New Roman" pitchFamily="18" charset="0"/>
                <a:cs typeface="Times New Roman" pitchFamily="18" charset="0"/>
              </a:rPr>
              <a:t>+H</a:t>
            </a:r>
            <a:r>
              <a:rPr lang="en-US" altLang="zh-TW" sz="2400" baseline="300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+2e-</a:t>
            </a:r>
          </a:p>
          <a:p>
            <a:pPr algn="just" eaLnBrk="1" hangingPunct="1">
              <a:buFont typeface="Wingdings" pitchFamily="2" charset="2"/>
              <a:buNone/>
            </a:pPr>
            <a:endParaRPr lang="en-US" altLang="zh-TW" sz="2400" dirty="0" smtClean="0">
              <a:latin typeface="Times New Roman" pitchFamily="18" charset="0"/>
              <a:cs typeface="Times New Roman" pitchFamily="18" charset="0"/>
            </a:endParaRPr>
          </a:p>
          <a:p>
            <a:pPr algn="just" eaLnBrk="1" hangingPunct="1">
              <a:buFont typeface="Wingdings" pitchFamily="2" charset="2"/>
              <a:buNone/>
            </a:pPr>
            <a:r>
              <a:rPr lang="en-US" altLang="zh-TW" sz="2400" dirty="0" smtClean="0">
                <a:latin typeface="Times New Roman" pitchFamily="18" charset="0"/>
                <a:cs typeface="Times New Roman" pitchFamily="18" charset="0"/>
              </a:rPr>
              <a:t>Cathode reaction</a:t>
            </a:r>
          </a:p>
          <a:p>
            <a:pPr algn="just" eaLnBrk="1" hangingPunct="1">
              <a:buFont typeface="Wingdings" pitchFamily="2" charset="2"/>
              <a:buNone/>
            </a:pPr>
            <a:r>
              <a:rPr lang="en-US" altLang="zh-TW" sz="2400" dirty="0" smtClean="0">
                <a:latin typeface="Times New Roman" pitchFamily="18" charset="0"/>
                <a:cs typeface="Times New Roman" pitchFamily="18" charset="0"/>
              </a:rPr>
              <a:t>PbO</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+HSO</a:t>
            </a:r>
            <a:r>
              <a:rPr lang="en-US" altLang="zh-TW" sz="2400" baseline="-25000" dirty="0" smtClean="0">
                <a:latin typeface="Times New Roman" pitchFamily="18" charset="0"/>
                <a:cs typeface="Times New Roman" pitchFamily="18" charset="0"/>
              </a:rPr>
              <a:t>4</a:t>
            </a:r>
            <a:r>
              <a:rPr lang="en-US" altLang="zh-TW" sz="2400" baseline="300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+3H</a:t>
            </a:r>
            <a:r>
              <a:rPr lang="en-US" altLang="zh-TW" sz="2400" baseline="300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+2e</a:t>
            </a:r>
            <a:r>
              <a:rPr lang="en-US" altLang="zh-TW" sz="2400" baseline="300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 → PbSO</a:t>
            </a:r>
            <a:r>
              <a:rPr lang="en-US" altLang="zh-TW" sz="2400" baseline="-25000" dirty="0" smtClean="0">
                <a:latin typeface="Times New Roman" pitchFamily="18" charset="0"/>
                <a:cs typeface="Times New Roman" pitchFamily="18" charset="0"/>
              </a:rPr>
              <a:t>4</a:t>
            </a:r>
            <a:r>
              <a:rPr lang="en-US" altLang="zh-TW" sz="2400" dirty="0" smtClean="0">
                <a:latin typeface="Times New Roman" pitchFamily="18" charset="0"/>
                <a:cs typeface="Times New Roman" pitchFamily="18" charset="0"/>
              </a:rPr>
              <a:t>+2H</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O</a:t>
            </a:r>
          </a:p>
          <a:p>
            <a:pPr algn="just" eaLnBrk="1" hangingPunct="1">
              <a:buFont typeface="Wingdings" pitchFamily="2" charset="2"/>
              <a:buNone/>
            </a:pPr>
            <a:endParaRPr lang="en-US" altLang="zh-TW" sz="2400" dirty="0" smtClean="0">
              <a:latin typeface="Times New Roman" pitchFamily="18" charset="0"/>
              <a:cs typeface="Times New Roman" pitchFamily="18" charset="0"/>
            </a:endParaRPr>
          </a:p>
          <a:p>
            <a:pPr algn="just" eaLnBrk="1" hangingPunct="1">
              <a:buFont typeface="Wingdings" pitchFamily="2" charset="2"/>
              <a:buNone/>
            </a:pPr>
            <a:r>
              <a:rPr lang="en-US" altLang="zh-TW" sz="2400" dirty="0" smtClean="0">
                <a:latin typeface="Times New Roman" pitchFamily="18" charset="0"/>
                <a:cs typeface="Times New Roman" pitchFamily="18" charset="0"/>
              </a:rPr>
              <a:t>Cell reaction </a:t>
            </a:r>
          </a:p>
          <a:p>
            <a:pPr algn="just" eaLnBrk="1" hangingPunct="1">
              <a:buFont typeface="Wingdings" pitchFamily="2" charset="2"/>
              <a:buNone/>
            </a:pPr>
            <a:r>
              <a:rPr lang="en-US" altLang="zh-TW" sz="2400" dirty="0" smtClean="0">
                <a:latin typeface="Times New Roman" pitchFamily="18" charset="0"/>
                <a:cs typeface="Times New Roman" pitchFamily="18" charset="0"/>
              </a:rPr>
              <a:t>Pb+PbO</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+ 2H</a:t>
            </a:r>
            <a:r>
              <a:rPr lang="en-US" altLang="zh-TW" sz="2400" baseline="300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+2HSO</a:t>
            </a:r>
            <a:r>
              <a:rPr lang="en-US" altLang="zh-TW" sz="2400" baseline="-25000" dirty="0" smtClean="0">
                <a:latin typeface="Times New Roman" pitchFamily="18" charset="0"/>
                <a:cs typeface="Times New Roman" pitchFamily="18" charset="0"/>
              </a:rPr>
              <a:t>4</a:t>
            </a:r>
            <a:r>
              <a:rPr lang="en-US" altLang="zh-TW" sz="2400" baseline="300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 2PbSO</a:t>
            </a:r>
            <a:r>
              <a:rPr lang="en-US" altLang="zh-TW" sz="2400" baseline="-25000" dirty="0" smtClean="0">
                <a:latin typeface="Times New Roman" pitchFamily="18" charset="0"/>
                <a:cs typeface="Times New Roman" pitchFamily="18" charset="0"/>
              </a:rPr>
              <a:t>4</a:t>
            </a:r>
            <a:r>
              <a:rPr lang="en-US" altLang="zh-TW" sz="2400" dirty="0" smtClean="0">
                <a:latin typeface="Times New Roman" pitchFamily="18" charset="0"/>
                <a:cs typeface="Times New Roman" pitchFamily="18" charset="0"/>
              </a:rPr>
              <a:t>+2H</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O</a:t>
            </a:r>
          </a:p>
          <a:p>
            <a:pPr eaLnBrk="1" hangingPunct="1"/>
            <a:endParaRPr lang="en-US" altLang="zh-TW" sz="2400" dirty="0" smtClean="0">
              <a:latin typeface="Times New Roman" pitchFamily="18" charset="0"/>
              <a:cs typeface="Times New Roman" pitchFamily="18" charset="0"/>
            </a:endParaRPr>
          </a:p>
        </p:txBody>
      </p:sp>
      <p:sp>
        <p:nvSpPr>
          <p:cNvPr id="4" name="Rectangle 3"/>
          <p:cNvSpPr/>
          <p:nvPr/>
        </p:nvSpPr>
        <p:spPr>
          <a:xfrm>
            <a:off x="228600" y="228600"/>
            <a:ext cx="5539502" cy="584775"/>
          </a:xfrm>
          <a:prstGeom prst="rect">
            <a:avLst/>
          </a:prstGeom>
        </p:spPr>
        <p:txBody>
          <a:bodyPr wrap="square">
            <a:spAutoFit/>
          </a:bodyPr>
          <a:lstStyle/>
          <a:p>
            <a:pPr algn="just"/>
            <a:r>
              <a:rPr lang="en-US" altLang="zh-TW" sz="3200" dirty="0" smtClean="0">
                <a:solidFill>
                  <a:srgbClr val="00B050"/>
                </a:solidFill>
                <a:latin typeface="Times New Roman" pitchFamily="18" charset="0"/>
                <a:cs typeface="Times New Roman" pitchFamily="18" charset="0"/>
              </a:rPr>
              <a:t>Lead Storage battery</a:t>
            </a:r>
            <a:endParaRPr lang="en-US" sz="3200" dirty="0">
              <a:solidFill>
                <a:srgbClr val="00B050"/>
              </a:solidFill>
              <a:latin typeface="Times New Roman" pitchFamily="18" charset="0"/>
              <a:cs typeface="Times New Roman" pitchFamily="18" charset="0"/>
            </a:endParaRPr>
          </a:p>
        </p:txBody>
      </p:sp>
      <p:pic>
        <p:nvPicPr>
          <p:cNvPr id="5" name="Picture 4" descr="370750_la_11_13"/>
          <p:cNvPicPr>
            <a:picLocks noChangeAspect="1" noChangeArrowheads="1"/>
          </p:cNvPicPr>
          <p:nvPr/>
        </p:nvPicPr>
        <p:blipFill>
          <a:blip r:embed="rId2" cstate="print"/>
          <a:srcRect/>
          <a:stretch>
            <a:fillRect/>
          </a:stretch>
        </p:blipFill>
        <p:spPr bwMode="auto">
          <a:xfrm>
            <a:off x="6248400" y="1066800"/>
            <a:ext cx="22098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41</a:t>
            </a:fld>
            <a:endParaRPr lang="en-US"/>
          </a:p>
        </p:txBody>
      </p:sp>
      <p:pic>
        <p:nvPicPr>
          <p:cNvPr id="3" name="Picture 5" descr="Lead-Acid Storage Battery"/>
          <p:cNvPicPr>
            <a:picLocks noChangeAspect="1" noChangeArrowheads="1"/>
          </p:cNvPicPr>
          <p:nvPr/>
        </p:nvPicPr>
        <p:blipFill>
          <a:blip r:embed="rId2" cstate="print"/>
          <a:srcRect/>
          <a:stretch>
            <a:fillRect/>
          </a:stretch>
        </p:blipFill>
        <p:spPr bwMode="auto">
          <a:xfrm>
            <a:off x="5638800" y="2667000"/>
            <a:ext cx="28194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8610600" cy="954107"/>
          </a:xfrm>
          <a:prstGeom prst="rect">
            <a:avLst/>
          </a:prstGeom>
        </p:spPr>
        <p:txBody>
          <a:bodyPr wrap="square">
            <a:spAutoFit/>
          </a:bodyPr>
          <a:lstStyle/>
          <a:p>
            <a:pPr lvl="6"/>
            <a:r>
              <a:rPr lang="en-US" sz="2800" dirty="0" smtClean="0">
                <a:latin typeface="Times New Roman" pitchFamily="18" charset="0"/>
                <a:cs typeface="Times New Roman" pitchFamily="18" charset="0"/>
              </a:rPr>
              <a:t>    </a:t>
            </a:r>
          </a:p>
          <a:p>
            <a:pPr algn="just"/>
            <a:r>
              <a:rPr lang="en-US" sz="2800" dirty="0" smtClean="0"/>
              <a:t>              </a:t>
            </a:r>
            <a:r>
              <a:rPr lang="en-US" sz="2800" dirty="0" err="1" smtClean="0">
                <a:latin typeface="Times New Roman" pitchFamily="18" charset="0"/>
                <a:cs typeface="Times New Roman" pitchFamily="18" charset="0"/>
              </a:rPr>
              <a:t>Pb</a:t>
            </a:r>
            <a:r>
              <a:rPr lang="en-US" sz="2800" dirty="0" smtClean="0">
                <a:latin typeface="Times New Roman" pitchFamily="18" charset="0"/>
                <a:cs typeface="Times New Roman" pitchFamily="18" charset="0"/>
              </a:rPr>
              <a:t> +PbO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Wingdings" pitchFamily="2" charset="2"/>
              </a:rPr>
              <a:t></a:t>
            </a:r>
            <a:r>
              <a:rPr lang="en-US" sz="2800" dirty="0" smtClean="0">
                <a:latin typeface="Times New Roman" pitchFamily="18" charset="0"/>
                <a:cs typeface="Times New Roman" pitchFamily="18" charset="0"/>
              </a:rPr>
              <a:t>PbSO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(s)+H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p>
        </p:txBody>
      </p:sp>
      <p:sp>
        <p:nvSpPr>
          <p:cNvPr id="5" name="Rectangle 4"/>
          <p:cNvSpPr/>
          <p:nvPr/>
        </p:nvSpPr>
        <p:spPr>
          <a:xfrm>
            <a:off x="457200" y="1828800"/>
            <a:ext cx="8153400" cy="3785652"/>
          </a:xfrm>
          <a:prstGeom prst="rect">
            <a:avLst/>
          </a:prstGeom>
        </p:spPr>
        <p:txBody>
          <a:bodyPr wrap="square">
            <a:spAutoFit/>
          </a:bodyPr>
          <a:lstStyle/>
          <a:p>
            <a:pPr algn="just">
              <a:buFont typeface="Wingdings" pitchFamily="2" charset="2"/>
              <a:buChar char="Ø"/>
            </a:pPr>
            <a:r>
              <a:rPr lang="en-US" sz="2400" dirty="0" smtClean="0">
                <a:latin typeface="Times New Roman" pitchFamily="18" charset="0"/>
                <a:cs typeface="Times New Roman" pitchFamily="18" charset="0"/>
              </a:rPr>
              <a:t>Low self-discharge</a:t>
            </a:r>
          </a:p>
          <a:p>
            <a:pPr lvl="1" algn="just"/>
            <a:r>
              <a:rPr lang="en-US" sz="2400" dirty="0" smtClean="0">
                <a:latin typeface="Times New Roman" pitchFamily="18" charset="0"/>
                <a:cs typeface="Times New Roman" pitchFamily="18" charset="0"/>
              </a:rPr>
              <a:t>40% in one year (three months for Ni-</a:t>
            </a:r>
            <a:r>
              <a:rPr lang="en-US" sz="2400" dirty="0" err="1" smtClean="0">
                <a:latin typeface="Times New Roman" pitchFamily="18" charset="0"/>
                <a:cs typeface="Times New Roman" pitchFamily="18" charset="0"/>
              </a:rPr>
              <a:t>Cd</a:t>
            </a:r>
            <a:r>
              <a:rPr lang="en-US" sz="2400" dirty="0" smtClean="0">
                <a:latin typeface="Times New Roman" pitchFamily="18" charset="0"/>
                <a:cs typeface="Times New Roman" pitchFamily="18" charset="0"/>
              </a:rPr>
              <a:t>)</a:t>
            </a:r>
          </a:p>
          <a:p>
            <a:pPr algn="just"/>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No memory</a:t>
            </a:r>
          </a:p>
          <a:p>
            <a:pPr algn="just"/>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Cannot be stored when discharged</a:t>
            </a:r>
          </a:p>
          <a:p>
            <a:pPr algn="just"/>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Limited number of full discharges</a:t>
            </a:r>
          </a:p>
          <a:p>
            <a:pPr algn="just"/>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Danger of overheating during charging</a:t>
            </a:r>
            <a:endParaRPr lang="en-US" sz="2400" dirty="0">
              <a:latin typeface="Times New Roman" pitchFamily="18" charset="0"/>
              <a:cs typeface="Times New Roman" pitchFamily="18" charset="0"/>
            </a:endParaRPr>
          </a:p>
        </p:txBody>
      </p:sp>
      <p:sp>
        <p:nvSpPr>
          <p:cNvPr id="6" name="Rectangle 5"/>
          <p:cNvSpPr/>
          <p:nvPr/>
        </p:nvSpPr>
        <p:spPr>
          <a:xfrm>
            <a:off x="228600" y="1219200"/>
            <a:ext cx="5181600" cy="523220"/>
          </a:xfrm>
          <a:prstGeom prst="rect">
            <a:avLst/>
          </a:prstGeom>
        </p:spPr>
        <p:txBody>
          <a:bodyPr wrap="square">
            <a:spAutoFit/>
          </a:bodyPr>
          <a:lstStyle/>
          <a:p>
            <a:pPr algn="just"/>
            <a:r>
              <a:rPr lang="en-US" sz="2800" dirty="0" smtClean="0">
                <a:solidFill>
                  <a:srgbClr val="00B050"/>
                </a:solidFill>
                <a:latin typeface="Times New Roman" pitchFamily="18" charset="0"/>
                <a:cs typeface="Times New Roman" pitchFamily="18" charset="0"/>
              </a:rPr>
              <a:t>Lead Acid Recharging</a:t>
            </a:r>
            <a:endParaRPr lang="en-US" sz="2800" dirty="0">
              <a:solidFill>
                <a:srgbClr val="00B050"/>
              </a:solidFill>
              <a:latin typeface="Times New Roman" pitchFamily="18" charset="0"/>
              <a:cs typeface="Times New Roman" pitchFamily="18" charset="0"/>
            </a:endParaRPr>
          </a:p>
        </p:txBody>
      </p:sp>
    </p:spTree>
  </p:cSld>
  <p:clrMapOvr>
    <a:masterClrMapping/>
  </p:clrMapOvr>
  <p:transition>
    <p:check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42</a:t>
            </a:fld>
            <a:endParaRPr lang="en-US"/>
          </a:p>
        </p:txBody>
      </p:sp>
      <p:sp>
        <p:nvSpPr>
          <p:cNvPr id="1025" name="Rectangle 1"/>
          <p:cNvSpPr>
            <a:spLocks noChangeArrowheads="1"/>
          </p:cNvSpPr>
          <p:nvPr/>
        </p:nvSpPr>
        <p:spPr bwMode="auto">
          <a:xfrm>
            <a:off x="762000" y="914400"/>
            <a:ext cx="7543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Applications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1.Automobile and construction equipment.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 Standby / backup system.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  For engine batteries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Advantages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Low cost, long life cycle, Ability to withstand mistreatment, perform well in high and low temperature</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heck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43</a:t>
            </a:fld>
            <a:endParaRPr lang="en-US"/>
          </a:p>
        </p:txBody>
      </p:sp>
      <p:sp>
        <p:nvSpPr>
          <p:cNvPr id="3" name="Rectangle 2"/>
          <p:cNvSpPr/>
          <p:nvPr/>
        </p:nvSpPr>
        <p:spPr>
          <a:xfrm>
            <a:off x="609600" y="381000"/>
            <a:ext cx="7848600" cy="5201424"/>
          </a:xfrm>
          <a:prstGeom prst="rect">
            <a:avLst/>
          </a:prstGeom>
        </p:spPr>
        <p:txBody>
          <a:bodyPr wrap="square">
            <a:spAutoFit/>
          </a:bodyPr>
          <a:lstStyle/>
          <a:p>
            <a:pPr algn="just">
              <a:tabLst>
                <a:tab pos="338138" algn="l"/>
              </a:tabLst>
            </a:pPr>
            <a:r>
              <a:rPr lang="en-US" sz="3200" b="1" dirty="0" smtClean="0">
                <a:solidFill>
                  <a:srgbClr val="00B050"/>
                </a:solidFill>
                <a:latin typeface="Times New Roman" pitchFamily="18" charset="0"/>
                <a:cs typeface="Times New Roman" pitchFamily="18" charset="0"/>
              </a:rPr>
              <a:t>4.	Lithium-ion battery (Li-ion Battery)</a:t>
            </a:r>
          </a:p>
          <a:p>
            <a:pPr algn="just">
              <a:tabLst>
                <a:tab pos="338138" algn="l"/>
              </a:tabLst>
            </a:pPr>
            <a:endParaRPr lang="en-US" sz="1200" b="1" dirty="0" smtClean="0">
              <a:solidFill>
                <a:srgbClr val="CC0000"/>
              </a:solidFill>
            </a:endParaRPr>
          </a:p>
          <a:p>
            <a:pPr algn="just">
              <a:tabLst>
                <a:tab pos="338138" algn="l"/>
              </a:tabLst>
            </a:pPr>
            <a:r>
              <a:rPr lang="en-US" sz="2400" dirty="0" smtClean="0">
                <a:latin typeface="Times New Roman" pitchFamily="18" charset="0"/>
                <a:cs typeface="Times New Roman" pitchFamily="18" charset="0"/>
              </a:rPr>
              <a:t>Li-ion batteries are secondary batteries. </a:t>
            </a:r>
          </a:p>
          <a:p>
            <a:pPr algn="just">
              <a:tabLst>
                <a:tab pos="338138" algn="l"/>
              </a:tabLst>
            </a:pPr>
            <a:endParaRPr lang="en-US" sz="2400" dirty="0" smtClean="0">
              <a:latin typeface="Times New Roman" pitchFamily="18" charset="0"/>
              <a:cs typeface="Times New Roman" pitchFamily="18" charset="0"/>
            </a:endParaRPr>
          </a:p>
          <a:p>
            <a:pPr algn="just">
              <a:buFontTx/>
              <a:buChar char="•"/>
              <a:tabLst>
                <a:tab pos="338138" algn="l"/>
              </a:tabLst>
            </a:pPr>
            <a:r>
              <a:rPr lang="en-US" sz="2400" dirty="0" smtClean="0">
                <a:latin typeface="Times New Roman" pitchFamily="18" charset="0"/>
                <a:cs typeface="Times New Roman" pitchFamily="18" charset="0"/>
              </a:rPr>
              <a:t> 	The battery consists of a anode of Lithium, dissolved as  	ions, into a carbon. </a:t>
            </a:r>
          </a:p>
          <a:p>
            <a:pPr algn="just">
              <a:buFontTx/>
              <a:buChar char="•"/>
              <a:tabLst>
                <a:tab pos="338138" algn="l"/>
              </a:tabLst>
            </a:pPr>
            <a:r>
              <a:rPr lang="en-US" sz="2400" dirty="0" smtClean="0">
                <a:latin typeface="Times New Roman" pitchFamily="18" charset="0"/>
                <a:cs typeface="Times New Roman" pitchFamily="18" charset="0"/>
              </a:rPr>
              <a:t> 	The cathode material is made up from Lithium liberating 	compounds, typically the three electro-active oxide 	materials, </a:t>
            </a:r>
          </a:p>
          <a:p>
            <a:pPr lvl="1" algn="just">
              <a:tabLst>
                <a:tab pos="338138" algn="l"/>
              </a:tabLst>
            </a:pPr>
            <a:endParaRPr lang="en-US" sz="2400" dirty="0" smtClean="0">
              <a:latin typeface="Times New Roman" pitchFamily="18" charset="0"/>
              <a:cs typeface="Times New Roman" pitchFamily="18" charset="0"/>
            </a:endParaRPr>
          </a:p>
          <a:p>
            <a:pPr lvl="1" algn="just">
              <a:buFontTx/>
              <a:buChar char="•"/>
              <a:tabLst>
                <a:tab pos="338138" algn="l"/>
              </a:tabLst>
            </a:pPr>
            <a:r>
              <a:rPr lang="en-US" sz="2400" dirty="0" smtClean="0">
                <a:latin typeface="Times New Roman" pitchFamily="18" charset="0"/>
                <a:cs typeface="Times New Roman" pitchFamily="18" charset="0"/>
              </a:rPr>
              <a:t> 	Lithium Cobalt-oxide (LiCoO</a:t>
            </a:r>
            <a:r>
              <a:rPr lang="en-US" sz="2400" i="1"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p>
          <a:p>
            <a:pPr lvl="1" algn="just">
              <a:buFontTx/>
              <a:buChar char="•"/>
              <a:tabLst>
                <a:tab pos="338138" algn="l"/>
              </a:tabLst>
            </a:pPr>
            <a:r>
              <a:rPr lang="en-US" sz="2400" dirty="0" smtClean="0">
                <a:latin typeface="Times New Roman" pitchFamily="18" charset="0"/>
                <a:cs typeface="Times New Roman" pitchFamily="18" charset="0"/>
              </a:rPr>
              <a:t> 	Lithium Manganese-oxide (LiMn</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O</a:t>
            </a:r>
            <a:r>
              <a:rPr lang="en-US" sz="2400" baseline="-250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p>
          <a:p>
            <a:pPr lvl="1" algn="just">
              <a:buFontTx/>
              <a:buChar char="•"/>
              <a:tabLst>
                <a:tab pos="338138" algn="l"/>
              </a:tabLst>
            </a:pPr>
            <a:r>
              <a:rPr lang="en-US" sz="2400" dirty="0" smtClean="0">
                <a:latin typeface="Times New Roman" pitchFamily="18" charset="0"/>
                <a:cs typeface="Times New Roman" pitchFamily="18" charset="0"/>
              </a:rPr>
              <a:t> 	Lithium Nickel-oxide (LiNiO</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lvl="1" algn="just">
              <a:tabLst>
                <a:tab pos="338138" algn="l"/>
              </a:tabLst>
            </a:pPr>
            <a:endParaRPr lang="en-US" sz="2400" b="1" dirty="0">
              <a:latin typeface="Times New Roman" pitchFamily="18" charset="0"/>
              <a:cs typeface="Times New Roman" pitchFamily="18" charset="0"/>
            </a:endParaRPr>
          </a:p>
        </p:txBody>
      </p:sp>
    </p:spTree>
  </p:cSld>
  <p:clrMapOvr>
    <a:masterClrMapping/>
  </p:clrMapOvr>
  <p:transition>
    <p:check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44</a:t>
            </a:fld>
            <a:endParaRPr lang="en-US"/>
          </a:p>
        </p:txBody>
      </p:sp>
      <p:sp>
        <p:nvSpPr>
          <p:cNvPr id="3" name="Rectangle 2"/>
          <p:cNvSpPr/>
          <p:nvPr/>
        </p:nvSpPr>
        <p:spPr>
          <a:xfrm>
            <a:off x="533400" y="457200"/>
            <a:ext cx="8001000" cy="5016758"/>
          </a:xfrm>
          <a:prstGeom prst="rect">
            <a:avLst/>
          </a:prstGeom>
        </p:spPr>
        <p:txBody>
          <a:bodyPr wrap="square">
            <a:spAutoFit/>
          </a:bodyPr>
          <a:lstStyle/>
          <a:p>
            <a:pPr algn="just">
              <a:tabLst>
                <a:tab pos="463550" algn="l"/>
              </a:tabLst>
            </a:pPr>
            <a:r>
              <a:rPr lang="en-US" sz="3200" i="1" dirty="0" smtClean="0">
                <a:solidFill>
                  <a:srgbClr val="00B050"/>
                </a:solidFill>
                <a:latin typeface="Times New Roman" pitchFamily="18" charset="0"/>
                <a:cs typeface="Times New Roman" pitchFamily="18" charset="0"/>
              </a:rPr>
              <a:t>Principle</a:t>
            </a:r>
          </a:p>
          <a:p>
            <a:pPr algn="just">
              <a:tabLst>
                <a:tab pos="463550" algn="l"/>
              </a:tabLst>
            </a:pPr>
            <a:endParaRPr lang="en-US" sz="2400" i="1" dirty="0" smtClean="0">
              <a:solidFill>
                <a:srgbClr val="CC0000"/>
              </a:solidFill>
              <a:latin typeface="Times New Roman" pitchFamily="18" charset="0"/>
              <a:cs typeface="Times New Roman" pitchFamily="18" charset="0"/>
            </a:endParaRPr>
          </a:p>
          <a:p>
            <a:pPr algn="just">
              <a:buFont typeface="Wingdings" pitchFamily="2" charset="2"/>
              <a:buChar char="Ø"/>
              <a:tabLst>
                <a:tab pos="463550" algn="l"/>
              </a:tabLst>
            </a:pPr>
            <a:r>
              <a:rPr lang="en-US" sz="2400" dirty="0" smtClean="0">
                <a:latin typeface="Times New Roman" pitchFamily="18" charset="0"/>
                <a:cs typeface="Times New Roman" pitchFamily="18" charset="0"/>
              </a:rPr>
              <a:t> 	During the charge and discharge processes, lithium ions are inserted or extracted from interstitial space between atomic layers within the active material of the battery. </a:t>
            </a:r>
          </a:p>
          <a:p>
            <a:pPr algn="just">
              <a:buFontTx/>
              <a:buChar char="•"/>
              <a:tabLst>
                <a:tab pos="463550" algn="l"/>
              </a:tabLst>
            </a:pPr>
            <a:endParaRPr lang="en-US" sz="2400" dirty="0" smtClean="0">
              <a:latin typeface="Times New Roman" pitchFamily="18" charset="0"/>
              <a:cs typeface="Times New Roman" pitchFamily="18" charset="0"/>
            </a:endParaRPr>
          </a:p>
          <a:p>
            <a:pPr algn="just">
              <a:buFont typeface="Wingdings" pitchFamily="2" charset="2"/>
              <a:buChar char="Ø"/>
              <a:tabLst>
                <a:tab pos="463550" algn="l"/>
              </a:tabLst>
            </a:pPr>
            <a:r>
              <a:rPr lang="en-US" sz="2400" dirty="0" smtClean="0">
                <a:latin typeface="Times New Roman" pitchFamily="18" charset="0"/>
                <a:cs typeface="Times New Roman" pitchFamily="18" charset="0"/>
              </a:rPr>
              <a:t> 	Simply, the Li-ion is transfers between anode and cathode through  lithium Electrolyte. </a:t>
            </a:r>
          </a:p>
          <a:p>
            <a:pPr algn="just">
              <a:spcBef>
                <a:spcPct val="50000"/>
              </a:spcBef>
              <a:buFont typeface="Wingdings" pitchFamily="2" charset="2"/>
              <a:buChar char="Ø"/>
              <a:tabLst>
                <a:tab pos="463550" algn="l"/>
              </a:tabLst>
            </a:pPr>
            <a:r>
              <a:rPr lang="en-US" sz="2400" dirty="0" smtClean="0">
                <a:latin typeface="Times New Roman" pitchFamily="18" charset="0"/>
                <a:cs typeface="Times New Roman" pitchFamily="18" charset="0"/>
              </a:rPr>
              <a:t> 	Since neither the anode nor the cathode materials 	essentially 	change, the operation is safer than that of a Lithium metal battery.</a:t>
            </a:r>
          </a:p>
          <a:p>
            <a:pPr algn="just">
              <a:spcBef>
                <a:spcPct val="50000"/>
              </a:spcBef>
              <a:buFont typeface="Wingdings" pitchFamily="2" charset="2"/>
              <a:buChar char="Ø"/>
              <a:tabLst>
                <a:tab pos="463550" algn="l"/>
              </a:tabLst>
            </a:pPr>
            <a:endParaRPr lang="en-US" sz="2400" dirty="0">
              <a:latin typeface="Times New Roman" pitchFamily="18" charset="0"/>
              <a:cs typeface="Times New Roman" pitchFamily="18" charset="0"/>
            </a:endParaRPr>
          </a:p>
        </p:txBody>
      </p:sp>
      <p:sp>
        <p:nvSpPr>
          <p:cNvPr id="4" name="Rectangle 3"/>
          <p:cNvSpPr/>
          <p:nvPr/>
        </p:nvSpPr>
        <p:spPr>
          <a:xfrm>
            <a:off x="457200" y="4876800"/>
            <a:ext cx="8305800" cy="830997"/>
          </a:xfrm>
          <a:prstGeom prst="rect">
            <a:avLst/>
          </a:prstGeom>
        </p:spPr>
        <p:txBody>
          <a:bodyPr wrap="square">
            <a:spAutoFit/>
          </a:bodyPr>
          <a:lstStyle/>
          <a:p>
            <a:pPr algn="just">
              <a:buFont typeface="Wingdings" pitchFamily="2" charset="2"/>
              <a:buChar char="Ø"/>
            </a:pPr>
            <a:r>
              <a:rPr lang="en-US" sz="2400" dirty="0" smtClean="0">
                <a:latin typeface="Times New Roman" pitchFamily="18" charset="0"/>
                <a:cs typeface="Times New Roman" pitchFamily="18" charset="0"/>
              </a:rPr>
              <a:t>The chemical reaction that takes place inside the battery is as follows, during charge and discharge operation:</a:t>
            </a:r>
            <a:endParaRPr lang="en-US" sz="2400" dirty="0">
              <a:latin typeface="Times New Roman" pitchFamily="18" charset="0"/>
              <a:cs typeface="Times New Roman" pitchFamily="18" charset="0"/>
            </a:endParaRPr>
          </a:p>
        </p:txBody>
      </p:sp>
    </p:spTree>
  </p:cSld>
  <p:clrMapOvr>
    <a:masterClrMapping/>
  </p:clrMapOvr>
  <p:transition>
    <p:check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45</a:t>
            </a:fld>
            <a:endParaRPr lang="en-US"/>
          </a:p>
        </p:txBody>
      </p:sp>
      <p:grpSp>
        <p:nvGrpSpPr>
          <p:cNvPr id="3" name="Group 9"/>
          <p:cNvGrpSpPr>
            <a:grpSpLocks/>
          </p:cNvGrpSpPr>
          <p:nvPr/>
        </p:nvGrpSpPr>
        <p:grpSpPr bwMode="auto">
          <a:xfrm>
            <a:off x="914400" y="533400"/>
            <a:ext cx="7315200" cy="4425950"/>
            <a:chOff x="624" y="1052"/>
            <a:chExt cx="4608" cy="2788"/>
          </a:xfrm>
        </p:grpSpPr>
        <p:pic>
          <p:nvPicPr>
            <p:cNvPr id="4" name="Picture 2" descr="Swing Cell"/>
            <p:cNvPicPr>
              <a:picLocks noChangeAspect="1" noChangeArrowheads="1"/>
            </p:cNvPicPr>
            <p:nvPr/>
          </p:nvPicPr>
          <p:blipFill>
            <a:blip r:embed="rId2" r:link="rId3" cstate="print">
              <a:lum bright="-44000" contrast="62000"/>
            </a:blip>
            <a:srcRect/>
            <a:stretch>
              <a:fillRect/>
            </a:stretch>
          </p:blipFill>
          <p:spPr bwMode="auto">
            <a:xfrm>
              <a:off x="624" y="1052"/>
              <a:ext cx="4608" cy="2212"/>
            </a:xfrm>
            <a:prstGeom prst="rect">
              <a:avLst/>
            </a:prstGeom>
            <a:noFill/>
            <a:ln w="9525">
              <a:noFill/>
              <a:miter lim="800000"/>
              <a:headEnd/>
              <a:tailEnd/>
            </a:ln>
          </p:spPr>
        </p:pic>
        <p:sp>
          <p:nvSpPr>
            <p:cNvPr id="5" name="Text Box 5"/>
            <p:cNvSpPr txBox="1">
              <a:spLocks noChangeArrowheads="1"/>
            </p:cNvSpPr>
            <p:nvPr/>
          </p:nvSpPr>
          <p:spPr bwMode="auto">
            <a:xfrm>
              <a:off x="1920" y="3552"/>
              <a:ext cx="2304" cy="288"/>
            </a:xfrm>
            <a:prstGeom prst="rect">
              <a:avLst/>
            </a:prstGeom>
            <a:noFill/>
            <a:ln w="9525">
              <a:noFill/>
              <a:miter lim="800000"/>
              <a:headEnd/>
              <a:tailEnd/>
            </a:ln>
            <a:effectLst/>
          </p:spPr>
          <p:txBody>
            <a:bodyPr>
              <a:spAutoFit/>
            </a:bodyPr>
            <a:lstStyle/>
            <a:p>
              <a:pPr>
                <a:spcBef>
                  <a:spcPct val="50000"/>
                </a:spcBef>
              </a:pPr>
              <a:r>
                <a:rPr lang="en-US" sz="2400" b="1"/>
                <a:t>Li-Ion battery Principle</a:t>
              </a:r>
            </a:p>
          </p:txBody>
        </p:sp>
        <p:sp>
          <p:nvSpPr>
            <p:cNvPr id="6" name="Text Box 6"/>
            <p:cNvSpPr txBox="1">
              <a:spLocks noChangeArrowheads="1"/>
            </p:cNvSpPr>
            <p:nvPr/>
          </p:nvSpPr>
          <p:spPr bwMode="auto">
            <a:xfrm>
              <a:off x="2016" y="1200"/>
              <a:ext cx="1824" cy="2051"/>
            </a:xfrm>
            <a:prstGeom prst="rect">
              <a:avLst/>
            </a:prstGeom>
            <a:noFill/>
            <a:ln w="9525">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7" name="Rectangle 7"/>
            <p:cNvSpPr>
              <a:spLocks noChangeArrowheads="1"/>
            </p:cNvSpPr>
            <p:nvPr/>
          </p:nvSpPr>
          <p:spPr bwMode="auto">
            <a:xfrm>
              <a:off x="2064" y="1200"/>
              <a:ext cx="1728" cy="2304"/>
            </a:xfrm>
            <a:prstGeom prst="rect">
              <a:avLst/>
            </a:prstGeom>
            <a:solidFill>
              <a:srgbClr val="00FFFF">
                <a:alpha val="31000"/>
              </a:srgbClr>
            </a:solidFill>
            <a:ln w="9525">
              <a:solidFill>
                <a:schemeClr val="tx1"/>
              </a:solidFill>
              <a:miter lim="800000"/>
              <a:headEnd/>
              <a:tailEnd/>
            </a:ln>
            <a:effectLst/>
          </p:spPr>
          <p:txBody>
            <a:bodyPr wrap="none" anchor="ctr"/>
            <a:lstStyle/>
            <a:p>
              <a:endParaRPr lang="en-US"/>
            </a:p>
          </p:txBody>
        </p:sp>
        <p:sp>
          <p:nvSpPr>
            <p:cNvPr id="8" name="Text Box 8"/>
            <p:cNvSpPr txBox="1">
              <a:spLocks noChangeArrowheads="1"/>
            </p:cNvSpPr>
            <p:nvPr/>
          </p:nvSpPr>
          <p:spPr bwMode="auto">
            <a:xfrm>
              <a:off x="2064" y="1200"/>
              <a:ext cx="1728" cy="256"/>
            </a:xfrm>
            <a:prstGeom prst="rect">
              <a:avLst/>
            </a:prstGeom>
            <a:solidFill>
              <a:srgbClr val="00FFFF"/>
            </a:solidFill>
            <a:ln w="9525">
              <a:solidFill>
                <a:schemeClr val="tx1"/>
              </a:solidFill>
              <a:miter lim="800000"/>
              <a:headEnd/>
              <a:tailEnd/>
            </a:ln>
            <a:effectLst/>
          </p:spPr>
          <p:txBody>
            <a:bodyPr>
              <a:spAutoFit/>
            </a:bodyPr>
            <a:lstStyle/>
            <a:p>
              <a:pPr algn="ctr">
                <a:spcBef>
                  <a:spcPct val="50000"/>
                </a:spcBef>
              </a:pPr>
              <a:r>
                <a:rPr lang="en-US" sz="2000" b="1"/>
                <a:t>Li- ion Electrolyte</a:t>
              </a:r>
            </a:p>
          </p:txBody>
        </p:sp>
      </p:grpSp>
    </p:spTree>
  </p:cSld>
  <p:clrMapOvr>
    <a:masterClrMapping/>
  </p:clrMapOvr>
  <p:transition>
    <p:check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46</a:t>
            </a:fld>
            <a:endParaRPr lang="en-US"/>
          </a:p>
        </p:txBody>
      </p:sp>
      <p:sp>
        <p:nvSpPr>
          <p:cNvPr id="3" name="Rectangle 2"/>
          <p:cNvSpPr/>
          <p:nvPr/>
        </p:nvSpPr>
        <p:spPr>
          <a:xfrm>
            <a:off x="609600" y="117693"/>
            <a:ext cx="8077200" cy="6740307"/>
          </a:xfrm>
          <a:prstGeom prst="rect">
            <a:avLst/>
          </a:prstGeom>
        </p:spPr>
        <p:txBody>
          <a:bodyPr wrap="square">
            <a:spAutoFit/>
          </a:bodyPr>
          <a:lstStyle/>
          <a:p>
            <a:pPr algn="just">
              <a:tabLst>
                <a:tab pos="338138" algn="l"/>
              </a:tabLst>
            </a:pPr>
            <a:r>
              <a:rPr lang="en-US" sz="2400" b="1" i="1" dirty="0" smtClean="0">
                <a:solidFill>
                  <a:srgbClr val="00B050"/>
                </a:solidFill>
                <a:latin typeface="Times New Roman" pitchFamily="18" charset="0"/>
                <a:cs typeface="Times New Roman" pitchFamily="18" charset="0"/>
              </a:rPr>
              <a:t>Advantages</a:t>
            </a:r>
            <a:endParaRPr lang="en-US" sz="2400" i="1" dirty="0" smtClean="0">
              <a:solidFill>
                <a:srgbClr val="00B050"/>
              </a:solidFill>
              <a:latin typeface="Times New Roman" pitchFamily="18" charset="0"/>
              <a:cs typeface="Times New Roman" pitchFamily="18" charset="0"/>
            </a:endParaRPr>
          </a:p>
          <a:p>
            <a:pPr algn="just">
              <a:buFont typeface="Wingdings" pitchFamily="2" charset="2"/>
              <a:buChar char="Ø"/>
              <a:tabLst>
                <a:tab pos="338138" algn="l"/>
              </a:tabLst>
            </a:pPr>
            <a:r>
              <a:rPr lang="en-US" sz="2400" dirty="0" smtClean="0">
                <a:latin typeface="Times New Roman" pitchFamily="18" charset="0"/>
                <a:cs typeface="Times New Roman" pitchFamily="18" charset="0"/>
              </a:rPr>
              <a:t> 	They have high energy density than other rechargeable batteries</a:t>
            </a:r>
          </a:p>
          <a:p>
            <a:pPr algn="just">
              <a:tabLst>
                <a:tab pos="338138" algn="l"/>
              </a:tabLst>
            </a:pPr>
            <a:r>
              <a:rPr lang="en-US" sz="2400" dirty="0" smtClean="0">
                <a:latin typeface="Times New Roman" pitchFamily="18" charset="0"/>
                <a:cs typeface="Times New Roman" pitchFamily="18" charset="0"/>
              </a:rPr>
              <a:t> 	</a:t>
            </a:r>
          </a:p>
          <a:p>
            <a:pPr algn="just">
              <a:buFont typeface="Wingdings" pitchFamily="2" charset="2"/>
              <a:buChar char="Ø"/>
              <a:tabLst>
                <a:tab pos="338138" algn="l"/>
              </a:tabLst>
            </a:pPr>
            <a:r>
              <a:rPr lang="en-US" sz="2400" dirty="0" smtClean="0">
                <a:latin typeface="Times New Roman" pitchFamily="18" charset="0"/>
                <a:cs typeface="Times New Roman" pitchFamily="18" charset="0"/>
              </a:rPr>
              <a:t>They are less weight</a:t>
            </a:r>
          </a:p>
          <a:p>
            <a:pPr algn="just">
              <a:buFont typeface="Wingdings" pitchFamily="2" charset="2"/>
              <a:buChar char="Ø"/>
              <a:tabLst>
                <a:tab pos="338138" algn="l"/>
              </a:tabLst>
            </a:pPr>
            <a:endParaRPr lang="en-US" sz="2400" dirty="0" smtClean="0">
              <a:latin typeface="Times New Roman" pitchFamily="18" charset="0"/>
              <a:cs typeface="Times New Roman" pitchFamily="18" charset="0"/>
            </a:endParaRPr>
          </a:p>
          <a:p>
            <a:pPr algn="just">
              <a:buFont typeface="Wingdings" pitchFamily="2" charset="2"/>
              <a:buChar char="Ø"/>
              <a:tabLst>
                <a:tab pos="338138" algn="l"/>
              </a:tabLst>
            </a:pPr>
            <a:r>
              <a:rPr lang="en-US" sz="2400" dirty="0" smtClean="0">
                <a:latin typeface="Times New Roman" pitchFamily="18" charset="0"/>
                <a:cs typeface="Times New Roman" pitchFamily="18" charset="0"/>
              </a:rPr>
              <a:t> 	They produce high voltage out about 4 V as compared with other batteries.</a:t>
            </a:r>
          </a:p>
          <a:p>
            <a:pPr algn="just">
              <a:tabLst>
                <a:tab pos="338138" algn="l"/>
              </a:tabLst>
            </a:pPr>
            <a:r>
              <a:rPr lang="en-US" sz="2400" dirty="0" smtClean="0">
                <a:latin typeface="Times New Roman" pitchFamily="18" charset="0"/>
                <a:cs typeface="Times New Roman" pitchFamily="18" charset="0"/>
              </a:rPr>
              <a:t> </a:t>
            </a:r>
          </a:p>
          <a:p>
            <a:pPr algn="just">
              <a:buFont typeface="Wingdings" pitchFamily="2" charset="2"/>
              <a:buChar char="Ø"/>
              <a:tabLst>
                <a:tab pos="338138" algn="l"/>
              </a:tabLst>
            </a:pPr>
            <a:r>
              <a:rPr lang="en-US" sz="2400" dirty="0" smtClean="0">
                <a:latin typeface="Times New Roman" pitchFamily="18" charset="0"/>
                <a:cs typeface="Times New Roman" pitchFamily="18" charset="0"/>
              </a:rPr>
              <a:t>	They have improved safety, i.e. more resistance to over voltage.  	                                                                                                       No liquid electrolyte means they are immune from leaking.	.</a:t>
            </a:r>
          </a:p>
          <a:p>
            <a:pPr algn="just">
              <a:tabLst>
                <a:tab pos="338138" algn="l"/>
              </a:tabLst>
            </a:pPr>
            <a:r>
              <a:rPr lang="en-US" sz="2400" dirty="0" smtClean="0">
                <a:latin typeface="Times New Roman" pitchFamily="18" charset="0"/>
                <a:cs typeface="Times New Roman" pitchFamily="18" charset="0"/>
              </a:rPr>
              <a:t> 	</a:t>
            </a:r>
          </a:p>
          <a:p>
            <a:pPr algn="just">
              <a:buFont typeface="Wingdings" pitchFamily="2" charset="2"/>
              <a:buChar char="Ø"/>
              <a:tabLst>
                <a:tab pos="338138" algn="l"/>
              </a:tabLst>
            </a:pPr>
            <a:r>
              <a:rPr lang="en-US" sz="2400" dirty="0" smtClean="0">
                <a:latin typeface="Times New Roman" pitchFamily="18" charset="0"/>
                <a:cs typeface="Times New Roman" pitchFamily="18" charset="0"/>
              </a:rPr>
              <a:t>Fast charge and discharge rate</a:t>
            </a:r>
          </a:p>
          <a:p>
            <a:pPr algn="just">
              <a:tabLst>
                <a:tab pos="338138" algn="l"/>
              </a:tabLst>
            </a:pPr>
            <a:endParaRPr lang="en-US" sz="2400" b="1" i="1" dirty="0" smtClean="0">
              <a:solidFill>
                <a:srgbClr val="CC0000"/>
              </a:solidFill>
              <a:latin typeface="Times New Roman" pitchFamily="18" charset="0"/>
              <a:cs typeface="Times New Roman" pitchFamily="18" charset="0"/>
            </a:endParaRPr>
          </a:p>
          <a:p>
            <a:pPr algn="just">
              <a:tabLst>
                <a:tab pos="338138" algn="l"/>
              </a:tabLst>
            </a:pPr>
            <a:r>
              <a:rPr lang="en-US" sz="2400" b="1" i="1" dirty="0" smtClean="0">
                <a:solidFill>
                  <a:srgbClr val="00B050"/>
                </a:solidFill>
                <a:latin typeface="Times New Roman" pitchFamily="18" charset="0"/>
                <a:cs typeface="Times New Roman" pitchFamily="18" charset="0"/>
              </a:rPr>
              <a:t>Disadvantage</a:t>
            </a:r>
          </a:p>
          <a:p>
            <a:pPr algn="just">
              <a:buFont typeface="Wingdings" pitchFamily="2" charset="2"/>
              <a:buChar char="Ø"/>
              <a:tabLst>
                <a:tab pos="338138" algn="l"/>
              </a:tabLst>
            </a:pPr>
            <a:r>
              <a:rPr lang="en-US" sz="2400" dirty="0" smtClean="0">
                <a:latin typeface="Times New Roman" pitchFamily="18" charset="0"/>
                <a:cs typeface="Times New Roman" pitchFamily="18" charset="0"/>
              </a:rPr>
              <a:t> 	They are expensive</a:t>
            </a:r>
          </a:p>
          <a:p>
            <a:pPr algn="just">
              <a:buFont typeface="Wingdings" pitchFamily="2" charset="2"/>
              <a:buChar char="Ø"/>
              <a:tabLst>
                <a:tab pos="338138" algn="l"/>
              </a:tabLst>
            </a:pPr>
            <a:r>
              <a:rPr lang="en-US" sz="2400" dirty="0" smtClean="0">
                <a:latin typeface="Times New Roman" pitchFamily="18" charset="0"/>
                <a:cs typeface="Times New Roman" pitchFamily="18" charset="0"/>
              </a:rPr>
              <a:t> 	They are not available in standard cell types.</a:t>
            </a:r>
            <a:endParaRPr lang="en-US" sz="2400" dirty="0">
              <a:latin typeface="Times New Roman" pitchFamily="18" charset="0"/>
              <a:cs typeface="Times New Roman" pitchFamily="18" charset="0"/>
            </a:endParaRPr>
          </a:p>
        </p:txBody>
      </p:sp>
    </p:spTree>
  </p:cSld>
  <p:clrMapOvr>
    <a:masterClrMapping/>
  </p:clrMapOvr>
  <p:transition>
    <p:check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47</a:t>
            </a:fld>
            <a:endParaRPr lang="en-US"/>
          </a:p>
        </p:txBody>
      </p:sp>
      <p:sp>
        <p:nvSpPr>
          <p:cNvPr id="3" name="Rectangle 2"/>
          <p:cNvSpPr/>
          <p:nvPr/>
        </p:nvSpPr>
        <p:spPr>
          <a:xfrm>
            <a:off x="609600" y="533400"/>
            <a:ext cx="7924800" cy="4524315"/>
          </a:xfrm>
          <a:prstGeom prst="rect">
            <a:avLst/>
          </a:prstGeom>
        </p:spPr>
        <p:txBody>
          <a:bodyPr wrap="square">
            <a:spAutoFit/>
          </a:bodyPr>
          <a:lstStyle/>
          <a:p>
            <a:pPr algn="just"/>
            <a:r>
              <a:rPr lang="en-US" sz="2400" b="1" i="1" dirty="0" smtClean="0">
                <a:solidFill>
                  <a:srgbClr val="00B050"/>
                </a:solidFill>
                <a:latin typeface="Times New Roman" pitchFamily="18" charset="0"/>
                <a:cs typeface="Times New Roman" pitchFamily="18" charset="0"/>
              </a:rPr>
              <a:t>Applications</a:t>
            </a:r>
          </a:p>
          <a:p>
            <a:endParaRPr lang="en-US" sz="2400" b="1" i="1" dirty="0" smtClean="0">
              <a:solidFill>
                <a:srgbClr val="CC0000"/>
              </a:solidFill>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 	The Li-ion batteries are used in cameras, calculators</a:t>
            </a:r>
          </a:p>
          <a:p>
            <a:pPr algn="just">
              <a:buFontTx/>
              <a:buChar char="•"/>
            </a:pPr>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 	They are used in cardiac pacemakers and other 	implantable device</a:t>
            </a:r>
          </a:p>
          <a:p>
            <a:pPr algn="just">
              <a:buFontTx/>
              <a:buChar char="•"/>
            </a:pPr>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 	They are used in telecommunication equipment,  	instruments, portable radios and TVs, pagers</a:t>
            </a:r>
          </a:p>
          <a:p>
            <a:pPr algn="just">
              <a:buFontTx/>
              <a:buChar char="•"/>
            </a:pPr>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 	They are used to operate laptop computers and  	mobile phones and aerospace application</a:t>
            </a:r>
            <a:endParaRPr lang="en-US" sz="2400" dirty="0">
              <a:latin typeface="Times New Roman" pitchFamily="18" charset="0"/>
              <a:cs typeface="Times New Roman" pitchFamily="18" charset="0"/>
            </a:endParaRPr>
          </a:p>
        </p:txBody>
      </p:sp>
    </p:spTree>
  </p:cSld>
  <p:clrMapOvr>
    <a:masterClrMapping/>
  </p:clrMapOvr>
  <p:transition>
    <p:check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48</a:t>
            </a:fld>
            <a:endParaRPr lang="en-US"/>
          </a:p>
        </p:txBody>
      </p:sp>
      <p:pic>
        <p:nvPicPr>
          <p:cNvPr id="3" name="Picture 2" descr="0679"/>
          <p:cNvPicPr>
            <a:picLocks noChangeAspect="1" noChangeArrowheads="1"/>
          </p:cNvPicPr>
          <p:nvPr/>
        </p:nvPicPr>
        <p:blipFill>
          <a:blip r:embed="rId2" cstate="print"/>
          <a:srcRect/>
          <a:stretch>
            <a:fillRect/>
          </a:stretch>
        </p:blipFill>
        <p:spPr bwMode="auto">
          <a:xfrm>
            <a:off x="533400" y="609600"/>
            <a:ext cx="8077200" cy="5181600"/>
          </a:xfrm>
          <a:prstGeom prst="rect">
            <a:avLst/>
          </a:prstGeom>
          <a:noFill/>
        </p:spPr>
      </p:pic>
    </p:spTree>
  </p:cSld>
  <p:clrMapOvr>
    <a:masterClrMapping/>
  </p:clrMapOvr>
  <p:transition>
    <p:check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49</a:t>
            </a:fld>
            <a:endParaRPr lang="en-US"/>
          </a:p>
        </p:txBody>
      </p:sp>
      <p:sp>
        <p:nvSpPr>
          <p:cNvPr id="3" name="Rectangle 2"/>
          <p:cNvSpPr/>
          <p:nvPr/>
        </p:nvSpPr>
        <p:spPr>
          <a:xfrm>
            <a:off x="609600" y="762000"/>
            <a:ext cx="8001000" cy="6647974"/>
          </a:xfrm>
          <a:prstGeom prst="rect">
            <a:avLst/>
          </a:prstGeom>
        </p:spPr>
        <p:txBody>
          <a:bodyPr wrap="square">
            <a:spAutoFit/>
          </a:bodyPr>
          <a:lstStyle/>
          <a:p>
            <a:r>
              <a:rPr lang="en-US" sz="2400" dirty="0" smtClean="0">
                <a:solidFill>
                  <a:schemeClr val="tx1">
                    <a:lumMod val="95000"/>
                    <a:lumOff val="5000"/>
                  </a:schemeClr>
                </a:solidFill>
                <a:latin typeface="Times New Roman" pitchFamily="18" charset="0"/>
                <a:cs typeface="Times New Roman" pitchFamily="18" charset="0"/>
              </a:rPr>
              <a:t>The cell that converts energy of combustion of fuels like Hydrogen, Methane to electrical energy. Fuels are usually gas or liquid, with oxygen as the oxidant..…</a:t>
            </a:r>
          </a:p>
          <a:p>
            <a:r>
              <a:rPr lang="en-US" sz="2400" dirty="0" smtClean="0">
                <a:solidFill>
                  <a:schemeClr val="tx1">
                    <a:lumMod val="95000"/>
                    <a:lumOff val="5000"/>
                  </a:schemeClr>
                </a:solidFill>
                <a:latin typeface="Times New Roman" pitchFamily="18" charset="0"/>
                <a:cs typeface="Times New Roman" pitchFamily="18" charset="0"/>
              </a:rPr>
              <a:t>                                                                                         Different  fuel cells are The direct conversion of chemical energy to electrical energy has 100%.                                              </a:t>
            </a:r>
          </a:p>
          <a:p>
            <a:endParaRPr lang="en-US" sz="2400" dirty="0" smtClean="0">
              <a:solidFill>
                <a:schemeClr val="tx1">
                  <a:lumMod val="95000"/>
                  <a:lumOff val="5000"/>
                </a:schemeClr>
              </a:solidFill>
              <a:latin typeface="Times New Roman" pitchFamily="18" charset="0"/>
              <a:cs typeface="Times New Roman" pitchFamily="18" charset="0"/>
            </a:endParaRPr>
          </a:p>
          <a:p>
            <a:r>
              <a:rPr lang="en-US" sz="2400" dirty="0" smtClean="0">
                <a:solidFill>
                  <a:schemeClr val="tx1">
                    <a:lumMod val="95000"/>
                    <a:lumOff val="5000"/>
                  </a:schemeClr>
                </a:solidFill>
                <a:latin typeface="Times New Roman" pitchFamily="18" charset="0"/>
                <a:cs typeface="Times New Roman" pitchFamily="18" charset="0"/>
              </a:rPr>
              <a:t>The cell representation is as follows.           Fuel/electrode//electrolyte//electrode//oxidant                                    </a:t>
            </a:r>
          </a:p>
          <a:p>
            <a:endParaRPr lang="en-US" sz="2400" dirty="0" smtClean="0">
              <a:solidFill>
                <a:schemeClr val="tx1">
                  <a:lumMod val="95000"/>
                  <a:lumOff val="5000"/>
                </a:schemeClr>
              </a:solidFill>
              <a:latin typeface="Times New Roman" pitchFamily="18" charset="0"/>
              <a:cs typeface="Times New Roman" pitchFamily="18" charset="0"/>
            </a:endParaRPr>
          </a:p>
          <a:p>
            <a:r>
              <a:rPr lang="en-US" sz="2400" dirty="0" smtClean="0">
                <a:solidFill>
                  <a:schemeClr val="tx1">
                    <a:lumMod val="95000"/>
                    <a:lumOff val="5000"/>
                  </a:schemeClr>
                </a:solidFill>
                <a:latin typeface="Times New Roman" pitchFamily="18" charset="0"/>
                <a:cs typeface="Times New Roman" pitchFamily="18" charset="0"/>
              </a:rPr>
              <a:t>Types of Fuels:</a:t>
            </a:r>
          </a:p>
          <a:p>
            <a:endParaRPr lang="en-US" sz="2400" dirty="0" smtClean="0">
              <a:solidFill>
                <a:schemeClr val="tx1">
                  <a:lumMod val="95000"/>
                  <a:lumOff val="5000"/>
                </a:schemeClr>
              </a:solidFill>
              <a:latin typeface="Times New Roman" pitchFamily="18" charset="0"/>
              <a:cs typeface="Times New Roman" pitchFamily="18" charset="0"/>
            </a:endParaRPr>
          </a:p>
          <a:p>
            <a:r>
              <a:rPr lang="en-US" sz="2400" dirty="0" smtClean="0">
                <a:solidFill>
                  <a:schemeClr val="tx1">
                    <a:lumMod val="95000"/>
                    <a:lumOff val="5000"/>
                  </a:schemeClr>
                </a:solidFill>
                <a:latin typeface="Times New Roman" pitchFamily="18" charset="0"/>
                <a:cs typeface="Times New Roman" pitchFamily="18" charset="0"/>
              </a:rPr>
              <a:t>1.Hydrogen – Oxygen Fuel cell                                                     </a:t>
            </a:r>
          </a:p>
          <a:p>
            <a:endParaRPr lang="en-US" sz="2400" dirty="0" smtClean="0">
              <a:solidFill>
                <a:schemeClr val="tx1">
                  <a:lumMod val="95000"/>
                  <a:lumOff val="5000"/>
                </a:schemeClr>
              </a:solidFill>
              <a:latin typeface="Times New Roman" pitchFamily="18" charset="0"/>
              <a:cs typeface="Times New Roman" pitchFamily="18" charset="0"/>
            </a:endParaRPr>
          </a:p>
          <a:p>
            <a:r>
              <a:rPr lang="en-US" sz="2400" dirty="0" smtClean="0">
                <a:solidFill>
                  <a:schemeClr val="tx1">
                    <a:lumMod val="95000"/>
                    <a:lumOff val="5000"/>
                  </a:schemeClr>
                </a:solidFill>
                <a:latin typeface="Times New Roman" pitchFamily="18" charset="0"/>
                <a:cs typeface="Times New Roman" pitchFamily="18" charset="0"/>
              </a:rPr>
              <a:t>2.Methanol –Oxygen fuel cell</a:t>
            </a:r>
          </a:p>
          <a:p>
            <a:endParaRPr lang="en-US" sz="2400" dirty="0" smtClean="0">
              <a:solidFill>
                <a:srgbClr val="800000"/>
              </a:solidFill>
              <a:latin typeface="Times New Roman" pitchFamily="18" charset="0"/>
              <a:cs typeface="Times New Roman" pitchFamily="18" charset="0"/>
            </a:endParaRPr>
          </a:p>
          <a:p>
            <a:endParaRPr lang="en-US" sz="2400" dirty="0" smtClean="0">
              <a:solidFill>
                <a:srgbClr val="800000"/>
              </a:solidFill>
            </a:endParaRPr>
          </a:p>
          <a:p>
            <a:endParaRPr lang="en-US" dirty="0">
              <a:solidFill>
                <a:srgbClr val="800000"/>
              </a:solidFill>
            </a:endParaRPr>
          </a:p>
        </p:txBody>
      </p:sp>
      <p:sp>
        <p:nvSpPr>
          <p:cNvPr id="5" name="Rectangle 4"/>
          <p:cNvSpPr/>
          <p:nvPr/>
        </p:nvSpPr>
        <p:spPr>
          <a:xfrm>
            <a:off x="457200" y="152400"/>
            <a:ext cx="7620000" cy="707886"/>
          </a:xfrm>
          <a:prstGeom prst="rect">
            <a:avLst/>
          </a:prstGeom>
        </p:spPr>
        <p:txBody>
          <a:bodyPr wrap="square">
            <a:spAutoFit/>
          </a:bodyPr>
          <a:lstStyle/>
          <a:p>
            <a:r>
              <a:rPr lang="en-US" sz="4000" dirty="0" smtClean="0">
                <a:solidFill>
                  <a:srgbClr val="00B050"/>
                </a:solidFill>
                <a:latin typeface="Times New Roman" pitchFamily="18" charset="0"/>
                <a:cs typeface="Times New Roman" pitchFamily="18" charset="0"/>
              </a:rPr>
              <a:t>             FUEL CELLS</a:t>
            </a:r>
            <a:endParaRPr lang="en-US" sz="4000" dirty="0">
              <a:solidFill>
                <a:srgbClr val="00B050"/>
              </a:solidFill>
              <a:latin typeface="Times New Roman" pitchFamily="18" charset="0"/>
              <a:cs typeface="Times New Roman" pitchFamily="18" charset="0"/>
            </a:endParaRPr>
          </a:p>
        </p:txBody>
      </p:sp>
      <p:pic>
        <p:nvPicPr>
          <p:cNvPr id="6" name="Picture 2" descr="C:\Users\Administrator\Desktop\pic2.jpg"/>
          <p:cNvPicPr>
            <a:picLocks noChangeAspect="1" noChangeArrowheads="1"/>
          </p:cNvPicPr>
          <p:nvPr/>
        </p:nvPicPr>
        <p:blipFill>
          <a:blip r:embed="rId2" cstate="print"/>
          <a:srcRect/>
          <a:stretch>
            <a:fillRect/>
          </a:stretch>
        </p:blipFill>
        <p:spPr bwMode="auto">
          <a:xfrm>
            <a:off x="4800600" y="4267200"/>
            <a:ext cx="3914775" cy="22820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305800" cy="3785652"/>
          </a:xfrm>
          <a:prstGeom prst="rect">
            <a:avLst/>
          </a:prstGeom>
        </p:spPr>
        <p:txBody>
          <a:bodyPr wrap="square">
            <a:spAutoFit/>
          </a:bodyPr>
          <a:lstStyle/>
          <a:p>
            <a:pPr algn="just">
              <a:defRPr/>
            </a:pPr>
            <a:r>
              <a:rPr lang="en-US" sz="2400" b="1" dirty="0" smtClean="0">
                <a:solidFill>
                  <a:schemeClr val="bg2">
                    <a:lumMod val="10000"/>
                  </a:schemeClr>
                </a:solidFill>
                <a:latin typeface="Times New Roman" pitchFamily="18" charset="0"/>
                <a:cs typeface="Times New Roman" pitchFamily="18" charset="0"/>
              </a:rPr>
              <a:t>    </a:t>
            </a:r>
            <a:r>
              <a:rPr lang="en-US" sz="2400" b="1" dirty="0" smtClean="0">
                <a:solidFill>
                  <a:srgbClr val="00B050"/>
                </a:solidFill>
                <a:latin typeface="Times New Roman" pitchFamily="18" charset="0"/>
                <a:cs typeface="Times New Roman" pitchFamily="18" charset="0"/>
              </a:rPr>
              <a:t>METALLIC CONDUCTORS:</a:t>
            </a:r>
            <a:endParaRPr lang="en-US" sz="2400" dirty="0">
              <a:solidFill>
                <a:srgbClr val="00B050"/>
              </a:solidFill>
              <a:latin typeface="Times New Roman" pitchFamily="18" charset="0"/>
              <a:cs typeface="Times New Roman" pitchFamily="18" charset="0"/>
            </a:endParaRPr>
          </a:p>
          <a:p>
            <a:pPr algn="just">
              <a:buFont typeface="Wingdings" pitchFamily="2" charset="2"/>
              <a:buChar char="Ø"/>
              <a:defRPr/>
            </a:pPr>
            <a:r>
              <a:rPr lang="en-US" sz="2400" dirty="0" smtClean="0">
                <a:solidFill>
                  <a:schemeClr val="bg2">
                    <a:lumMod val="10000"/>
                  </a:schemeClr>
                </a:solidFill>
                <a:latin typeface="Times New Roman" pitchFamily="18" charset="0"/>
                <a:cs typeface="Times New Roman" pitchFamily="18" charset="0"/>
              </a:rPr>
              <a:t> Metallic </a:t>
            </a:r>
            <a:r>
              <a:rPr lang="en-US" sz="2400" dirty="0">
                <a:solidFill>
                  <a:schemeClr val="bg2">
                    <a:lumMod val="10000"/>
                  </a:schemeClr>
                </a:solidFill>
                <a:latin typeface="Times New Roman" pitchFamily="18" charset="0"/>
                <a:cs typeface="Times New Roman" pitchFamily="18" charset="0"/>
              </a:rPr>
              <a:t>conductors conduct electricity due to the movement of </a:t>
            </a:r>
            <a:r>
              <a:rPr lang="en-US" sz="2400" dirty="0" smtClean="0">
                <a:solidFill>
                  <a:schemeClr val="bg2">
                    <a:lumMod val="10000"/>
                  </a:schemeClr>
                </a:solidFill>
                <a:latin typeface="Times New Roman" pitchFamily="18" charset="0"/>
                <a:cs typeface="Times New Roman" pitchFamily="18" charset="0"/>
              </a:rPr>
              <a:t>                                     electrons </a:t>
            </a:r>
            <a:r>
              <a:rPr lang="en-US" sz="2400" dirty="0">
                <a:solidFill>
                  <a:schemeClr val="bg2">
                    <a:lumMod val="10000"/>
                  </a:schemeClr>
                </a:solidFill>
                <a:latin typeface="Times New Roman" pitchFamily="18" charset="0"/>
                <a:cs typeface="Times New Roman" pitchFamily="18" charset="0"/>
              </a:rPr>
              <a:t>from one end to another end.</a:t>
            </a:r>
          </a:p>
          <a:p>
            <a:pPr algn="just">
              <a:buFont typeface="Wingdings" pitchFamily="2" charset="2"/>
              <a:buChar char="Ø"/>
              <a:defRPr/>
            </a:pPr>
            <a:endParaRPr lang="en-US" sz="2400" dirty="0" smtClean="0">
              <a:solidFill>
                <a:schemeClr val="bg2">
                  <a:lumMod val="10000"/>
                </a:schemeClr>
              </a:solidFill>
              <a:latin typeface="Times New Roman" pitchFamily="18" charset="0"/>
              <a:cs typeface="Times New Roman" pitchFamily="18" charset="0"/>
            </a:endParaRPr>
          </a:p>
          <a:p>
            <a:pPr algn="just">
              <a:buFont typeface="Wingdings" pitchFamily="2" charset="2"/>
              <a:buChar char="Ø"/>
              <a:defRPr/>
            </a:pPr>
            <a:r>
              <a:rPr lang="en-US" sz="2400" dirty="0" smtClean="0">
                <a:solidFill>
                  <a:schemeClr val="bg2">
                    <a:lumMod val="10000"/>
                  </a:schemeClr>
                </a:solidFill>
                <a:latin typeface="Times New Roman" pitchFamily="18" charset="0"/>
                <a:cs typeface="Times New Roman" pitchFamily="18" charset="0"/>
              </a:rPr>
              <a:t>In </a:t>
            </a:r>
            <a:r>
              <a:rPr lang="en-US" sz="2400" dirty="0">
                <a:solidFill>
                  <a:schemeClr val="bg2">
                    <a:lumMod val="10000"/>
                  </a:schemeClr>
                </a:solidFill>
                <a:latin typeface="Times New Roman" pitchFamily="18" charset="0"/>
                <a:cs typeface="Times New Roman" pitchFamily="18" charset="0"/>
              </a:rPr>
              <a:t>a solid, the electrical conduction involves the free movement of electrons in the </a:t>
            </a:r>
            <a:r>
              <a:rPr lang="en-US" sz="2400" dirty="0" smtClean="0">
                <a:solidFill>
                  <a:schemeClr val="bg2">
                    <a:lumMod val="10000"/>
                  </a:schemeClr>
                </a:solidFill>
                <a:latin typeface="Times New Roman" pitchFamily="18" charset="0"/>
                <a:cs typeface="Times New Roman" pitchFamily="18" charset="0"/>
              </a:rPr>
              <a:t>metallic </a:t>
            </a:r>
            <a:r>
              <a:rPr lang="en-US" sz="2400" dirty="0">
                <a:solidFill>
                  <a:schemeClr val="bg2">
                    <a:lumMod val="10000"/>
                  </a:schemeClr>
                </a:solidFill>
                <a:latin typeface="Times New Roman" pitchFamily="18" charset="0"/>
                <a:cs typeface="Times New Roman" pitchFamily="18" charset="0"/>
              </a:rPr>
              <a:t>lattice, without any movement of the lattice atom; this type of conduction is </a:t>
            </a:r>
            <a:r>
              <a:rPr lang="en-US" sz="2400" dirty="0" smtClean="0">
                <a:solidFill>
                  <a:schemeClr val="bg2">
                    <a:lumMod val="10000"/>
                  </a:schemeClr>
                </a:solidFill>
                <a:latin typeface="Times New Roman" pitchFamily="18" charset="0"/>
                <a:cs typeface="Times New Roman" pitchFamily="18" charset="0"/>
              </a:rPr>
              <a:t>called </a:t>
            </a:r>
            <a:r>
              <a:rPr lang="en-US" sz="2400" dirty="0">
                <a:solidFill>
                  <a:schemeClr val="bg2">
                    <a:lumMod val="10000"/>
                  </a:schemeClr>
                </a:solidFill>
                <a:latin typeface="Times New Roman" pitchFamily="18" charset="0"/>
                <a:cs typeface="Times New Roman" pitchFamily="18" charset="0"/>
              </a:rPr>
              <a:t>metallic conduction. </a:t>
            </a:r>
          </a:p>
          <a:p>
            <a:pPr algn="just">
              <a:buFont typeface="Wingdings" pitchFamily="2" charset="2"/>
              <a:buChar char="Ø"/>
              <a:defRPr/>
            </a:pPr>
            <a:endParaRPr lang="en-US" sz="2400" dirty="0" smtClean="0">
              <a:solidFill>
                <a:schemeClr val="bg2">
                  <a:lumMod val="10000"/>
                </a:schemeClr>
              </a:solidFill>
              <a:latin typeface="Times New Roman" pitchFamily="18" charset="0"/>
              <a:cs typeface="Times New Roman" pitchFamily="18" charset="0"/>
            </a:endParaRPr>
          </a:p>
          <a:p>
            <a:pPr algn="just">
              <a:buFont typeface="Wingdings" pitchFamily="2" charset="2"/>
              <a:buChar char="Ø"/>
              <a:defRPr/>
            </a:pPr>
            <a:r>
              <a:rPr lang="en-US" sz="2400" dirty="0" smtClean="0">
                <a:solidFill>
                  <a:schemeClr val="bg2">
                    <a:lumMod val="10000"/>
                  </a:schemeClr>
                </a:solidFill>
                <a:latin typeface="Times New Roman" pitchFamily="18" charset="0"/>
                <a:cs typeface="Times New Roman" pitchFamily="18" charset="0"/>
              </a:rPr>
              <a:t>In </a:t>
            </a:r>
            <a:r>
              <a:rPr lang="en-US" sz="2400" dirty="0">
                <a:solidFill>
                  <a:schemeClr val="bg2">
                    <a:lumMod val="10000"/>
                  </a:schemeClr>
                </a:solidFill>
                <a:latin typeface="Times New Roman" pitchFamily="18" charset="0"/>
                <a:cs typeface="Times New Roman" pitchFamily="18" charset="0"/>
              </a:rPr>
              <a:t>metallic conductors, the electricity is carried by the electrons, the atomic nuclei remaining stationary. </a:t>
            </a:r>
          </a:p>
        </p:txBody>
      </p:sp>
      <p:sp>
        <p:nvSpPr>
          <p:cNvPr id="4" name="Rectangle 3"/>
          <p:cNvSpPr/>
          <p:nvPr/>
        </p:nvSpPr>
        <p:spPr>
          <a:xfrm>
            <a:off x="609600" y="3048000"/>
            <a:ext cx="7315200" cy="3600986"/>
          </a:xfrm>
          <a:prstGeom prst="rect">
            <a:avLst/>
          </a:prstGeom>
        </p:spPr>
        <p:txBody>
          <a:bodyPr wrap="square">
            <a:spAutoFit/>
          </a:bodyPr>
          <a:lstStyle/>
          <a:p>
            <a:pPr>
              <a:defRPr/>
            </a:pPr>
            <a:r>
              <a:rPr lang="en-US" b="1" u="heavy" dirty="0" smtClean="0">
                <a:solidFill>
                  <a:srgbClr val="92D050"/>
                </a:solidFill>
                <a:latin typeface="Arial" pitchFamily="34" charset="0"/>
              </a:rPr>
              <a:t>:</a:t>
            </a:r>
            <a:endParaRPr lang="en-US" dirty="0">
              <a:solidFill>
                <a:srgbClr val="92D050"/>
              </a:solidFill>
              <a:latin typeface="Arial" pitchFamily="34" charset="0"/>
            </a:endParaRPr>
          </a:p>
          <a:p>
            <a:pPr>
              <a:defRPr/>
            </a:pPr>
            <a:endParaRPr lang="en-US" dirty="0">
              <a:latin typeface="Arial" pitchFamily="34" charset="0"/>
            </a:endParaRPr>
          </a:p>
          <a:p>
            <a:pPr>
              <a:defRPr/>
            </a:pPr>
            <a:endParaRPr lang="en-US" sz="2400" dirty="0" smtClean="0">
              <a:latin typeface="Times New Roman" pitchFamily="18" charset="0"/>
              <a:cs typeface="Times New Roman" pitchFamily="18" charset="0"/>
            </a:endParaRPr>
          </a:p>
          <a:p>
            <a:pPr>
              <a:defRPr/>
            </a:pPr>
            <a:endParaRPr lang="en-US" sz="2400" dirty="0" smtClean="0">
              <a:latin typeface="Times New Roman" pitchFamily="18" charset="0"/>
              <a:cs typeface="Times New Roman" pitchFamily="18" charset="0"/>
            </a:endParaRPr>
          </a:p>
          <a:p>
            <a:pPr algn="just">
              <a:defRPr/>
            </a:pPr>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conductors are further sub classified in to three types.</a:t>
            </a:r>
          </a:p>
          <a:p>
            <a:pPr algn="just">
              <a:defRPr/>
            </a:pPr>
            <a:r>
              <a:rPr lang="en-US" sz="2400" b="1" dirty="0" smtClean="0">
                <a:solidFill>
                  <a:schemeClr val="tx1">
                    <a:lumMod val="95000"/>
                    <a:lumOff val="5000"/>
                  </a:schemeClr>
                </a:solidFill>
                <a:latin typeface="Times New Roman" pitchFamily="18" charset="0"/>
                <a:cs typeface="Times New Roman" pitchFamily="18" charset="0"/>
              </a:rPr>
              <a:t>       A.  Good conductor</a:t>
            </a:r>
          </a:p>
          <a:p>
            <a:pPr algn="just">
              <a:defRPr/>
            </a:pPr>
            <a:r>
              <a:rPr lang="en-US" sz="2400" b="1" dirty="0" smtClean="0">
                <a:solidFill>
                  <a:schemeClr val="tx1">
                    <a:lumMod val="95000"/>
                    <a:lumOff val="5000"/>
                  </a:schemeClr>
                </a:solidFill>
                <a:latin typeface="Times New Roman" pitchFamily="18" charset="0"/>
                <a:cs typeface="Times New Roman" pitchFamily="18" charset="0"/>
              </a:rPr>
              <a:t>       B.  </a:t>
            </a:r>
            <a:r>
              <a:rPr lang="en-US" sz="24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Semi- conductor</a:t>
            </a:r>
          </a:p>
          <a:p>
            <a:pPr algn="just">
              <a:defRPr/>
            </a:pPr>
            <a:r>
              <a:rPr lang="en-US" sz="2400" b="1" dirty="0" smtClean="0">
                <a:solidFill>
                  <a:schemeClr val="tx1">
                    <a:lumMod val="95000"/>
                    <a:lumOff val="5000"/>
                  </a:schemeClr>
                </a:solidFill>
                <a:latin typeface="Times New Roman" pitchFamily="18" charset="0"/>
                <a:cs typeface="Times New Roman" pitchFamily="18" charset="0"/>
              </a:rPr>
              <a:t>       C.  Non- conductor or Insulator</a:t>
            </a:r>
            <a:endParaRPr lang="en-US" sz="2400" dirty="0">
              <a:latin typeface="Times New Roman" pitchFamily="18" charset="0"/>
              <a:cs typeface="Times New Roman" pitchFamily="18" charset="0"/>
            </a:endParaRPr>
          </a:p>
          <a:p>
            <a:pPr algn="just">
              <a:defRPr/>
            </a:pPr>
            <a:endParaRPr lang="en-US" sz="24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50</a:t>
            </a:fld>
            <a:endParaRPr lang="en-US"/>
          </a:p>
        </p:txBody>
      </p:sp>
      <p:sp>
        <p:nvSpPr>
          <p:cNvPr id="3" name="Rectangle 2"/>
          <p:cNvSpPr/>
          <p:nvPr/>
        </p:nvSpPr>
        <p:spPr>
          <a:xfrm>
            <a:off x="533400" y="1219201"/>
            <a:ext cx="7924800" cy="4524315"/>
          </a:xfrm>
          <a:prstGeom prst="rect">
            <a:avLst/>
          </a:prstGeom>
        </p:spPr>
        <p:txBody>
          <a:bodyPr wrap="square">
            <a:spAutoFit/>
          </a:bodyPr>
          <a:lstStyle/>
          <a:p>
            <a:pPr marL="365760" indent="-256032" algn="just" fontAlgn="auto">
              <a:spcAft>
                <a:spcPts val="0"/>
              </a:spcAft>
              <a:buFont typeface="Wingdings 3"/>
              <a:buChar char=""/>
              <a:defRPr/>
            </a:pPr>
            <a:r>
              <a:rPr lang="en-US" sz="2400" dirty="0" smtClean="0">
                <a:solidFill>
                  <a:schemeClr val="bg2">
                    <a:lumMod val="10000"/>
                  </a:schemeClr>
                </a:solidFill>
                <a:latin typeface="Times New Roman" pitchFamily="18" charset="0"/>
                <a:cs typeface="Times New Roman" pitchFamily="18" charset="0"/>
              </a:rPr>
              <a:t>Large weight and volume of hydrogen gas fuel storage system</a:t>
            </a:r>
          </a:p>
          <a:p>
            <a:pPr marL="365760" indent="-256032" algn="just" fontAlgn="auto">
              <a:spcAft>
                <a:spcPts val="0"/>
              </a:spcAft>
              <a:buFont typeface="Wingdings 3"/>
              <a:buChar char=""/>
              <a:defRPr/>
            </a:pPr>
            <a:endParaRPr lang="en-US" sz="2400" dirty="0" smtClean="0">
              <a:solidFill>
                <a:schemeClr val="bg2">
                  <a:lumMod val="10000"/>
                </a:schemeClr>
              </a:solidFill>
              <a:latin typeface="Times New Roman" pitchFamily="18" charset="0"/>
              <a:cs typeface="Times New Roman" pitchFamily="18" charset="0"/>
            </a:endParaRPr>
          </a:p>
          <a:p>
            <a:pPr marL="365760" indent="-256032" algn="just" fontAlgn="auto">
              <a:spcAft>
                <a:spcPts val="0"/>
              </a:spcAft>
              <a:buFont typeface="Wingdings 3"/>
              <a:buChar char=""/>
              <a:defRPr/>
            </a:pPr>
            <a:r>
              <a:rPr lang="en-US" sz="2400" dirty="0" smtClean="0">
                <a:solidFill>
                  <a:schemeClr val="bg2">
                    <a:lumMod val="10000"/>
                  </a:schemeClr>
                </a:solidFill>
                <a:latin typeface="Times New Roman" pitchFamily="18" charset="0"/>
                <a:cs typeface="Times New Roman" pitchFamily="18" charset="0"/>
              </a:rPr>
              <a:t>High cost of Hydrogen gas, technological advances should bring the cost down</a:t>
            </a:r>
          </a:p>
          <a:p>
            <a:pPr marL="365760" indent="-256032" algn="just" fontAlgn="auto">
              <a:spcAft>
                <a:spcPts val="0"/>
              </a:spcAft>
              <a:buFont typeface="Wingdings 3"/>
              <a:buChar char=""/>
              <a:defRPr/>
            </a:pPr>
            <a:endParaRPr lang="en-US" sz="2400" dirty="0" smtClean="0">
              <a:solidFill>
                <a:schemeClr val="bg2">
                  <a:lumMod val="10000"/>
                </a:schemeClr>
              </a:solidFill>
              <a:latin typeface="Times New Roman" pitchFamily="18" charset="0"/>
              <a:cs typeface="Times New Roman" pitchFamily="18" charset="0"/>
            </a:endParaRPr>
          </a:p>
          <a:p>
            <a:pPr marL="365760" indent="-256032" algn="just" fontAlgn="auto">
              <a:spcAft>
                <a:spcPts val="0"/>
              </a:spcAft>
              <a:buFont typeface="Wingdings 3"/>
              <a:buChar char=""/>
              <a:defRPr/>
            </a:pPr>
            <a:r>
              <a:rPr lang="en-US" sz="2400" dirty="0" smtClean="0">
                <a:solidFill>
                  <a:schemeClr val="bg2">
                    <a:lumMod val="10000"/>
                  </a:schemeClr>
                </a:solidFill>
                <a:latin typeface="Times New Roman" pitchFamily="18" charset="0"/>
                <a:cs typeface="Times New Roman" pitchFamily="18" charset="0"/>
              </a:rPr>
              <a:t>Lack of infrastructure for distribution and marketing of Hydrogen gas.</a:t>
            </a:r>
          </a:p>
          <a:p>
            <a:pPr marL="365760" indent="-256032" algn="just" fontAlgn="auto">
              <a:spcAft>
                <a:spcPts val="0"/>
              </a:spcAft>
              <a:buFont typeface="Wingdings 3"/>
              <a:buChar char=""/>
              <a:defRPr/>
            </a:pPr>
            <a:endParaRPr lang="en-US" sz="2400" dirty="0" smtClean="0">
              <a:solidFill>
                <a:schemeClr val="bg2">
                  <a:lumMod val="10000"/>
                </a:schemeClr>
              </a:solidFill>
              <a:latin typeface="Times New Roman" pitchFamily="18" charset="0"/>
              <a:cs typeface="Times New Roman" pitchFamily="18" charset="0"/>
            </a:endParaRPr>
          </a:p>
          <a:p>
            <a:pPr marL="365760" indent="-256032" algn="just" fontAlgn="auto">
              <a:spcAft>
                <a:spcPts val="0"/>
              </a:spcAft>
              <a:buFont typeface="Wingdings 3"/>
              <a:buChar char=""/>
              <a:defRPr/>
            </a:pPr>
            <a:r>
              <a:rPr lang="en-US" sz="2400" dirty="0" smtClean="0">
                <a:solidFill>
                  <a:schemeClr val="bg2">
                    <a:lumMod val="10000"/>
                  </a:schemeClr>
                </a:solidFill>
                <a:latin typeface="Times New Roman" pitchFamily="18" charset="0"/>
                <a:cs typeface="Times New Roman" pitchFamily="18" charset="0"/>
              </a:rPr>
              <a:t>Most basic fuel cells suffer from carbon </a:t>
            </a:r>
            <a:r>
              <a:rPr lang="en-US" sz="2400" dirty="0" err="1" smtClean="0">
                <a:solidFill>
                  <a:schemeClr val="bg2">
                    <a:lumMod val="10000"/>
                  </a:schemeClr>
                </a:solidFill>
                <a:latin typeface="Times New Roman" pitchFamily="18" charset="0"/>
                <a:cs typeface="Times New Roman" pitchFamily="18" charset="0"/>
              </a:rPr>
              <a:t>di</a:t>
            </a:r>
            <a:r>
              <a:rPr lang="en-US" sz="2400" dirty="0" smtClean="0">
                <a:solidFill>
                  <a:schemeClr val="bg2">
                    <a:lumMod val="10000"/>
                  </a:schemeClr>
                </a:solidFill>
                <a:latin typeface="Times New Roman" pitchFamily="18" charset="0"/>
                <a:cs typeface="Times New Roman" pitchFamily="18" charset="0"/>
              </a:rPr>
              <a:t> oxide leakages and should be prevented from entering the cell and reacting with the electrolyte.</a:t>
            </a:r>
            <a:endParaRPr lang="en-US" sz="2400" dirty="0">
              <a:solidFill>
                <a:schemeClr val="bg2">
                  <a:lumMod val="10000"/>
                </a:schemeClr>
              </a:solidFill>
              <a:latin typeface="Times New Roman" pitchFamily="18" charset="0"/>
              <a:cs typeface="Times New Roman" pitchFamily="18" charset="0"/>
            </a:endParaRPr>
          </a:p>
        </p:txBody>
      </p:sp>
      <p:sp>
        <p:nvSpPr>
          <p:cNvPr id="4" name="Rectangle 3"/>
          <p:cNvSpPr/>
          <p:nvPr/>
        </p:nvSpPr>
        <p:spPr>
          <a:xfrm>
            <a:off x="609600" y="533400"/>
            <a:ext cx="7010400" cy="523220"/>
          </a:xfrm>
          <a:prstGeom prst="rect">
            <a:avLst/>
          </a:prstGeom>
        </p:spPr>
        <p:txBody>
          <a:bodyPr wrap="square">
            <a:spAutoFit/>
          </a:bodyPr>
          <a:lstStyle/>
          <a:p>
            <a:pPr algn="just"/>
            <a:r>
              <a:rPr lang="en-US" sz="2800" dirty="0" smtClean="0">
                <a:solidFill>
                  <a:srgbClr val="00B050"/>
                </a:solidFill>
              </a:rPr>
              <a:t>         LIMITATIONS OF FUEL CELLS</a:t>
            </a:r>
            <a:endParaRPr lang="en-US" sz="2800" dirty="0">
              <a:solidFill>
                <a:srgbClr val="00B050"/>
              </a:solidFill>
            </a:endParaRPr>
          </a:p>
        </p:txBody>
      </p:sp>
    </p:spTree>
  </p:cSld>
  <p:clrMapOvr>
    <a:masterClrMapping/>
  </p:clrMapOvr>
  <p:transition>
    <p:check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images.jpg"/>
          <p:cNvPicPr>
            <a:picLocks noGrp="1" noChangeAspect="1" noChangeArrowheads="1"/>
          </p:cNvPicPr>
          <p:nvPr>
            <p:ph idx="1"/>
          </p:nvPr>
        </p:nvPicPr>
        <p:blipFill>
          <a:blip r:embed="rId2" cstate="print"/>
          <a:stretch>
            <a:fillRect/>
          </a:stretch>
        </p:blipFill>
        <p:spPr bwMode="auto">
          <a:xfrm>
            <a:off x="4724400" y="3733800"/>
            <a:ext cx="32004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51</a:t>
            </a:fld>
            <a:endParaRPr lang="en-US"/>
          </a:p>
        </p:txBody>
      </p:sp>
      <p:sp>
        <p:nvSpPr>
          <p:cNvPr id="4" name="Title 3"/>
          <p:cNvSpPr>
            <a:spLocks noGrp="1"/>
          </p:cNvSpPr>
          <p:nvPr>
            <p:ph type="title"/>
          </p:nvPr>
        </p:nvSpPr>
        <p:spPr>
          <a:xfrm>
            <a:off x="609600" y="533400"/>
            <a:ext cx="8229600" cy="884238"/>
          </a:xfrm>
        </p:spPr>
        <p:txBody>
          <a:bodyPr>
            <a:normAutofit/>
          </a:bodyPr>
          <a:lstStyle/>
          <a:p>
            <a:pPr algn="just"/>
            <a:r>
              <a:rPr lang="en-US" sz="2800" dirty="0" smtClean="0">
                <a:solidFill>
                  <a:srgbClr val="00B050"/>
                </a:solidFill>
                <a:latin typeface="Times New Roman" pitchFamily="18" charset="0"/>
                <a:cs typeface="Times New Roman" pitchFamily="18" charset="0"/>
              </a:rPr>
              <a:t>Hydrogen-Oxygen or Alkaline fuel cell</a:t>
            </a:r>
            <a:endParaRPr lang="en-US" sz="2800" dirty="0">
              <a:solidFill>
                <a:srgbClr val="00B050"/>
              </a:solidFill>
              <a:latin typeface="Times New Roman" pitchFamily="18" charset="0"/>
              <a:cs typeface="Times New Roman" pitchFamily="18" charset="0"/>
            </a:endParaRPr>
          </a:p>
        </p:txBody>
      </p:sp>
      <p:sp>
        <p:nvSpPr>
          <p:cNvPr id="7" name="Rectangle 6"/>
          <p:cNvSpPr/>
          <p:nvPr/>
        </p:nvSpPr>
        <p:spPr>
          <a:xfrm>
            <a:off x="381000" y="1447800"/>
            <a:ext cx="8305800" cy="2308324"/>
          </a:xfrm>
          <a:prstGeom prst="rect">
            <a:avLst/>
          </a:prstGeom>
        </p:spPr>
        <p:txBody>
          <a:bodyPr wrap="square">
            <a:spAutoFit/>
          </a:bodyPr>
          <a:lstStyle/>
          <a:p>
            <a:pPr marL="365760" indent="-256032" algn="just" fontAlgn="auto">
              <a:spcAft>
                <a:spcPts val="0"/>
              </a:spcAft>
              <a:buFont typeface="Wingdings 3"/>
              <a:buChar char=""/>
              <a:defRPr/>
            </a:pPr>
            <a:r>
              <a:rPr lang="en-US" sz="2400" dirty="0" smtClean="0">
                <a:solidFill>
                  <a:schemeClr val="tx1">
                    <a:lumMod val="95000"/>
                    <a:lumOff val="5000"/>
                  </a:schemeClr>
                </a:solidFill>
                <a:latin typeface="Times New Roman" pitchFamily="18" charset="0"/>
                <a:cs typeface="Times New Roman" pitchFamily="18" charset="0"/>
              </a:rPr>
              <a:t>In this fuel cell,  electrolyte is 25-30% aqueous KOH.This cell make use of high purity of hydrogen as fuel &amp;oxygen as oxidant.</a:t>
            </a:r>
          </a:p>
          <a:p>
            <a:pPr marL="365760" indent="-256032" algn="just" fontAlgn="auto">
              <a:spcAft>
                <a:spcPts val="0"/>
              </a:spcAft>
              <a:buFont typeface="Wingdings 3"/>
              <a:buChar char=""/>
              <a:defRPr/>
            </a:pPr>
            <a:endParaRPr lang="en-US" sz="2400" dirty="0" smtClean="0">
              <a:solidFill>
                <a:schemeClr val="tx1">
                  <a:lumMod val="95000"/>
                  <a:lumOff val="5000"/>
                </a:schemeClr>
              </a:solidFill>
              <a:latin typeface="Times New Roman" pitchFamily="18" charset="0"/>
              <a:cs typeface="Times New Roman" pitchFamily="18" charset="0"/>
            </a:endParaRPr>
          </a:p>
          <a:p>
            <a:pPr marL="365760" indent="-256032" algn="just" fontAlgn="auto">
              <a:spcAft>
                <a:spcPts val="0"/>
              </a:spcAft>
              <a:buFont typeface="Wingdings 3"/>
              <a:buChar char=""/>
              <a:defRPr/>
            </a:pPr>
            <a:r>
              <a:rPr lang="en-US" sz="2400" dirty="0" smtClean="0">
                <a:solidFill>
                  <a:schemeClr val="tx1">
                    <a:lumMod val="95000"/>
                    <a:lumOff val="5000"/>
                  </a:schemeClr>
                </a:solidFill>
                <a:latin typeface="Times New Roman" pitchFamily="18" charset="0"/>
                <a:cs typeface="Times New Roman" pitchFamily="18" charset="0"/>
              </a:rPr>
              <a:t>The reaction between H</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-O</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 takes place to produce water &amp;excess electrons produces the electric current</a:t>
            </a:r>
            <a:r>
              <a:rPr lang="en-US" sz="2400" dirty="0" smtClean="0">
                <a:solidFill>
                  <a:srgbClr val="800000"/>
                </a:solidFill>
                <a:latin typeface="Times New Roman" pitchFamily="18" charset="0"/>
                <a:cs typeface="Times New Roman" pitchFamily="18" charset="0"/>
              </a:rPr>
              <a:t>.                     </a:t>
            </a:r>
            <a:endParaRPr lang="en-US" sz="2400" baseline="30000" dirty="0">
              <a:solidFill>
                <a:srgbClr val="800000"/>
              </a:solidFill>
              <a:latin typeface="Times New Roman" pitchFamily="18" charset="0"/>
              <a:cs typeface="Times New Roman" pitchFamily="18" charset="0"/>
            </a:endParaRPr>
          </a:p>
        </p:txBody>
      </p:sp>
    </p:spTree>
  </p:cSld>
  <p:clrMapOvr>
    <a:masterClrMapping/>
  </p:clrMapOvr>
  <p:transition>
    <p:check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DFEE4F-4A7B-4118-A47E-F9A94867F57B}" type="slidenum">
              <a:rPr lang="en-US" smtClean="0"/>
              <a:pPr>
                <a:defRPr/>
              </a:pPr>
              <a:t>52</a:t>
            </a:fld>
            <a:endParaRPr lang="en-US"/>
          </a:p>
        </p:txBody>
      </p:sp>
      <p:sp>
        <p:nvSpPr>
          <p:cNvPr id="5" name="Rectangle 4"/>
          <p:cNvSpPr/>
          <p:nvPr/>
        </p:nvSpPr>
        <p:spPr>
          <a:xfrm>
            <a:off x="457200" y="381000"/>
            <a:ext cx="5410200" cy="830997"/>
          </a:xfrm>
          <a:prstGeom prst="rect">
            <a:avLst/>
          </a:prstGeom>
        </p:spPr>
        <p:txBody>
          <a:bodyPr wrap="square">
            <a:spAutoFit/>
          </a:bodyPr>
          <a:lstStyle/>
          <a:p>
            <a:pPr marL="365760" indent="-256032" algn="just" fontAlgn="auto">
              <a:spcAft>
                <a:spcPts val="0"/>
              </a:spcAft>
              <a:buFont typeface="Wingdings 3"/>
              <a:buChar char=""/>
              <a:defRPr/>
            </a:pPr>
            <a:r>
              <a:rPr lang="en-US" sz="2400" dirty="0" smtClean="0">
                <a:solidFill>
                  <a:schemeClr val="tx1">
                    <a:lumMod val="95000"/>
                    <a:lumOff val="5000"/>
                  </a:schemeClr>
                </a:solidFill>
                <a:latin typeface="Times New Roman" pitchFamily="18" charset="0"/>
                <a:cs typeface="Times New Roman" pitchFamily="18" charset="0"/>
              </a:rPr>
              <a:t>Reactions:                                                            At anode:2H</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+4OH</a:t>
            </a:r>
            <a:r>
              <a:rPr lang="en-US" sz="2400" baseline="30000" dirty="0" smtClean="0">
                <a:solidFill>
                  <a:schemeClr val="tx1">
                    <a:lumMod val="95000"/>
                    <a:lumOff val="5000"/>
                  </a:schemeClr>
                </a:solidFill>
                <a:latin typeface="Times New Roman" pitchFamily="18" charset="0"/>
                <a:cs typeface="Times New Roman" pitchFamily="18" charset="0"/>
              </a:rPr>
              <a:t>- </a:t>
            </a:r>
            <a:r>
              <a:rPr lang="en-US" sz="2400" dirty="0" smtClean="0">
                <a:solidFill>
                  <a:schemeClr val="tx1">
                    <a:lumMod val="95000"/>
                    <a:lumOff val="5000"/>
                  </a:schemeClr>
                </a:solidFill>
                <a:latin typeface="Times New Roman" pitchFamily="18" charset="0"/>
                <a:cs typeface="Times New Roman" pitchFamily="18" charset="0"/>
              </a:rPr>
              <a:t>  </a:t>
            </a:r>
            <a:r>
              <a:rPr lang="en-US" sz="2400" dirty="0" smtClean="0">
                <a:solidFill>
                  <a:schemeClr val="tx1">
                    <a:lumMod val="95000"/>
                    <a:lumOff val="5000"/>
                  </a:schemeClr>
                </a:solidFill>
                <a:latin typeface="Times New Roman" pitchFamily="18" charset="0"/>
                <a:cs typeface="Times New Roman" pitchFamily="18" charset="0"/>
                <a:sym typeface="Wingdings" pitchFamily="2" charset="2"/>
              </a:rPr>
              <a:t></a:t>
            </a:r>
            <a:r>
              <a:rPr lang="en-US" sz="2400" dirty="0" smtClean="0">
                <a:solidFill>
                  <a:schemeClr val="tx1">
                    <a:lumMod val="95000"/>
                    <a:lumOff val="5000"/>
                  </a:schemeClr>
                </a:solidFill>
                <a:latin typeface="Times New Roman" pitchFamily="18" charset="0"/>
                <a:cs typeface="Times New Roman" pitchFamily="18" charset="0"/>
              </a:rPr>
              <a:t>  4H</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O+4e</a:t>
            </a:r>
            <a:r>
              <a:rPr lang="en-US" sz="2400" baseline="30000" dirty="0" smtClean="0">
                <a:solidFill>
                  <a:schemeClr val="tx1">
                    <a:lumMod val="95000"/>
                    <a:lumOff val="5000"/>
                  </a:schemeClr>
                </a:solidFill>
                <a:latin typeface="Times New Roman" pitchFamily="18" charset="0"/>
                <a:cs typeface="Times New Roman" pitchFamily="18" charset="0"/>
              </a:rPr>
              <a:t>- </a:t>
            </a:r>
            <a:endParaRPr lang="en-US" sz="2400" baseline="30000" dirty="0">
              <a:solidFill>
                <a:schemeClr val="tx1">
                  <a:lumMod val="95000"/>
                  <a:lumOff val="5000"/>
                </a:schemeClr>
              </a:solidFill>
              <a:latin typeface="Times New Roman" pitchFamily="18" charset="0"/>
              <a:cs typeface="Times New Roman" pitchFamily="18" charset="0"/>
            </a:endParaRPr>
          </a:p>
        </p:txBody>
      </p:sp>
      <p:sp>
        <p:nvSpPr>
          <p:cNvPr id="9" name="Rectangle 8"/>
          <p:cNvSpPr/>
          <p:nvPr/>
        </p:nvSpPr>
        <p:spPr>
          <a:xfrm>
            <a:off x="457200" y="1447800"/>
            <a:ext cx="8458200" cy="3046988"/>
          </a:xfrm>
          <a:prstGeom prst="rect">
            <a:avLst/>
          </a:prstGeom>
        </p:spPr>
        <p:txBody>
          <a:bodyPr wrap="square">
            <a:spAutoFit/>
          </a:bodyPr>
          <a:lstStyle/>
          <a:p>
            <a:pPr algn="just"/>
            <a:r>
              <a:rPr lang="en-US" sz="2400" dirty="0" smtClean="0">
                <a:solidFill>
                  <a:schemeClr val="tx1">
                    <a:lumMod val="95000"/>
                    <a:lumOff val="5000"/>
                  </a:schemeClr>
                </a:solidFill>
                <a:latin typeface="Times New Roman" pitchFamily="18" charset="0"/>
                <a:cs typeface="Times New Roman" pitchFamily="18" charset="0"/>
              </a:rPr>
              <a:t>    At cathode: O</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+2H</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O +4e</a:t>
            </a:r>
            <a:r>
              <a:rPr lang="en-US" sz="2400" baseline="30000" dirty="0" smtClean="0">
                <a:solidFill>
                  <a:schemeClr val="tx1">
                    <a:lumMod val="95000"/>
                    <a:lumOff val="5000"/>
                  </a:schemeClr>
                </a:solidFill>
                <a:latin typeface="Times New Roman" pitchFamily="18" charset="0"/>
                <a:cs typeface="Times New Roman" pitchFamily="18" charset="0"/>
              </a:rPr>
              <a:t>-</a:t>
            </a:r>
            <a:r>
              <a:rPr lang="en-US" sz="2400" dirty="0" smtClean="0">
                <a:solidFill>
                  <a:schemeClr val="tx1">
                    <a:lumMod val="95000"/>
                    <a:lumOff val="5000"/>
                  </a:schemeClr>
                </a:solidFill>
                <a:latin typeface="Times New Roman" pitchFamily="18" charset="0"/>
                <a:cs typeface="Times New Roman" pitchFamily="18" charset="0"/>
              </a:rPr>
              <a:t> </a:t>
            </a:r>
            <a:r>
              <a:rPr lang="en-US" sz="2400" dirty="0" smtClean="0">
                <a:solidFill>
                  <a:schemeClr val="tx1">
                    <a:lumMod val="95000"/>
                    <a:lumOff val="5000"/>
                  </a:schemeClr>
                </a:solidFill>
                <a:latin typeface="Times New Roman" pitchFamily="18" charset="0"/>
                <a:cs typeface="Times New Roman" pitchFamily="18" charset="0"/>
                <a:sym typeface="Wingdings" pitchFamily="2" charset="2"/>
              </a:rPr>
              <a:t></a:t>
            </a:r>
            <a:r>
              <a:rPr lang="en-US" sz="2400" dirty="0" smtClean="0">
                <a:solidFill>
                  <a:schemeClr val="tx1">
                    <a:lumMod val="95000"/>
                    <a:lumOff val="5000"/>
                  </a:schemeClr>
                </a:solidFill>
                <a:latin typeface="Times New Roman" pitchFamily="18" charset="0"/>
                <a:cs typeface="Times New Roman" pitchFamily="18" charset="0"/>
              </a:rPr>
              <a:t>  4OH</a:t>
            </a:r>
            <a:r>
              <a:rPr lang="en-US" sz="2400" baseline="30000" dirty="0" smtClean="0">
                <a:solidFill>
                  <a:schemeClr val="tx1">
                    <a:lumMod val="95000"/>
                    <a:lumOff val="5000"/>
                  </a:schemeClr>
                </a:solidFill>
                <a:latin typeface="Times New Roman" pitchFamily="18" charset="0"/>
                <a:cs typeface="Times New Roman" pitchFamily="18" charset="0"/>
              </a:rPr>
              <a:t>-  </a:t>
            </a:r>
            <a:r>
              <a:rPr lang="en-US" sz="2400" dirty="0" smtClean="0">
                <a:solidFill>
                  <a:schemeClr val="tx1">
                    <a:lumMod val="95000"/>
                    <a:lumOff val="5000"/>
                  </a:schemeClr>
                </a:solidFill>
                <a:latin typeface="Times New Roman" pitchFamily="18" charset="0"/>
                <a:cs typeface="Times New Roman" pitchFamily="18" charset="0"/>
              </a:rPr>
              <a:t>                                                   </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    Net reaction: 2H</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+O</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  </a:t>
            </a:r>
            <a:r>
              <a:rPr lang="en-US" sz="2400" dirty="0" smtClean="0">
                <a:solidFill>
                  <a:schemeClr val="tx1">
                    <a:lumMod val="95000"/>
                    <a:lumOff val="5000"/>
                  </a:schemeClr>
                </a:solidFill>
                <a:latin typeface="Times New Roman" pitchFamily="18" charset="0"/>
                <a:cs typeface="Times New Roman" pitchFamily="18" charset="0"/>
                <a:sym typeface="Wingdings" pitchFamily="2" charset="2"/>
              </a:rPr>
              <a:t></a:t>
            </a:r>
            <a:r>
              <a:rPr lang="en-US" sz="2400" dirty="0" smtClean="0">
                <a:solidFill>
                  <a:schemeClr val="tx1">
                    <a:lumMod val="95000"/>
                    <a:lumOff val="5000"/>
                  </a:schemeClr>
                </a:solidFill>
                <a:latin typeface="Times New Roman" pitchFamily="18" charset="0"/>
                <a:cs typeface="Times New Roman" pitchFamily="18" charset="0"/>
              </a:rPr>
              <a:t>  2H</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O                                                               </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The product discharged is water &amp;standard emf is 1.23volts.</a:t>
            </a:r>
            <a:r>
              <a:rPr lang="en-US" sz="2400" dirty="0" smtClean="0">
                <a:solidFill>
                  <a:srgbClr val="800000"/>
                </a:solidFill>
                <a:latin typeface="Times New Roman" pitchFamily="18" charset="0"/>
                <a:cs typeface="Times New Roman" pitchFamily="18" charset="0"/>
              </a:rPr>
              <a:t>         </a:t>
            </a:r>
          </a:p>
          <a:p>
            <a:pPr algn="just"/>
            <a:endParaRPr lang="en-US" sz="2400" dirty="0" smtClean="0">
              <a:solidFill>
                <a:srgbClr val="00B050"/>
              </a:solidFill>
              <a:latin typeface="Times New Roman" pitchFamily="18" charset="0"/>
              <a:cs typeface="Times New Roman" pitchFamily="18" charset="0"/>
            </a:endParaRPr>
          </a:p>
          <a:p>
            <a:pPr algn="just"/>
            <a:r>
              <a:rPr lang="en-US" sz="2400" dirty="0" smtClean="0">
                <a:solidFill>
                  <a:srgbClr val="00B050"/>
                </a:solidFill>
                <a:latin typeface="Times New Roman" pitchFamily="18" charset="0"/>
                <a:cs typeface="Times New Roman" pitchFamily="18" charset="0"/>
              </a:rPr>
              <a:t>Applications:</a:t>
            </a:r>
            <a:endParaRPr lang="en-US" sz="2400" dirty="0" smtClean="0">
              <a:solidFill>
                <a:srgbClr val="00B050"/>
              </a:solidFill>
            </a:endParaRPr>
          </a:p>
          <a:p>
            <a:pPr algn="just"/>
            <a:endParaRPr lang="en-US" sz="2400" dirty="0" smtClean="0">
              <a:solidFill>
                <a:srgbClr val="800000"/>
              </a:solidFill>
              <a:latin typeface="Times New Roman" pitchFamily="18" charset="0"/>
              <a:cs typeface="Times New Roman" pitchFamily="18" charset="0"/>
            </a:endParaRPr>
          </a:p>
        </p:txBody>
      </p:sp>
      <p:sp>
        <p:nvSpPr>
          <p:cNvPr id="16" name="Rectangle 15"/>
          <p:cNvSpPr/>
          <p:nvPr/>
        </p:nvSpPr>
        <p:spPr>
          <a:xfrm>
            <a:off x="0" y="4114800"/>
            <a:ext cx="8839200" cy="1938992"/>
          </a:xfrm>
          <a:prstGeom prst="rect">
            <a:avLst/>
          </a:prstGeom>
        </p:spPr>
        <p:txBody>
          <a:bodyPr wrap="square">
            <a:spAutoFit/>
          </a:bodyPr>
          <a:lstStyle/>
          <a:p>
            <a:pPr marL="1024128" lvl="1" indent="-457200" algn="just" fontAlgn="auto">
              <a:spcAft>
                <a:spcPts val="0"/>
              </a:spcAft>
              <a:defRPr/>
            </a:pPr>
            <a:r>
              <a:rPr lang="en-US" sz="2400" dirty="0" smtClean="0">
                <a:solidFill>
                  <a:schemeClr val="tx1">
                    <a:lumMod val="95000"/>
                    <a:lumOff val="5000"/>
                  </a:schemeClr>
                </a:solidFill>
                <a:latin typeface="Times New Roman" pitchFamily="18" charset="0"/>
                <a:cs typeface="Times New Roman" pitchFamily="18" charset="0"/>
              </a:rPr>
              <a:t>1.These are used as auxillary energy source in space, vehicles, submarines &amp; military vehicles.                                                                 </a:t>
            </a:r>
          </a:p>
          <a:p>
            <a:pPr marL="1024128" lvl="1" indent="-457200" algn="just" fontAlgn="auto">
              <a:spcAft>
                <a:spcPts val="0"/>
              </a:spcAft>
              <a:defRPr/>
            </a:pPr>
            <a:endParaRPr lang="en-US" sz="2400" dirty="0" smtClean="0">
              <a:solidFill>
                <a:schemeClr val="tx1">
                  <a:lumMod val="95000"/>
                  <a:lumOff val="5000"/>
                </a:schemeClr>
              </a:solidFill>
              <a:latin typeface="Times New Roman" pitchFamily="18" charset="0"/>
              <a:cs typeface="Times New Roman" pitchFamily="18" charset="0"/>
            </a:endParaRPr>
          </a:p>
          <a:p>
            <a:pPr marL="1024128" lvl="1" indent="-457200" algn="just" fontAlgn="auto">
              <a:spcAft>
                <a:spcPts val="0"/>
              </a:spcAft>
              <a:defRPr/>
            </a:pPr>
            <a:r>
              <a:rPr lang="en-US" sz="2400" dirty="0" smtClean="0">
                <a:solidFill>
                  <a:schemeClr val="tx1">
                    <a:lumMod val="95000"/>
                    <a:lumOff val="5000"/>
                  </a:schemeClr>
                </a:solidFill>
                <a:latin typeface="Times New Roman" pitchFamily="18" charset="0"/>
                <a:cs typeface="Times New Roman" pitchFamily="18" charset="0"/>
              </a:rPr>
              <a:t>2.The product in this cell is water &amp;it is used as valuable fresh water &amp;source for astronauts. </a:t>
            </a:r>
            <a:r>
              <a:rPr lang="en-US" sz="2400" dirty="0" smtClean="0">
                <a:solidFill>
                  <a:srgbClr val="800000"/>
                </a:solidFill>
                <a:latin typeface="Times New Roman" pitchFamily="18" charset="0"/>
                <a:cs typeface="Times New Roman" pitchFamily="18" charset="0"/>
              </a:rPr>
              <a:t>         </a:t>
            </a:r>
            <a:endParaRPr lang="en-US" sz="2400" baseline="30000" dirty="0">
              <a:solidFill>
                <a:srgbClr val="800000"/>
              </a:solidFill>
              <a:latin typeface="Times New Roman" pitchFamily="18" charset="0"/>
              <a:cs typeface="Times New Roman" pitchFamily="18" charset="0"/>
            </a:endParaRPr>
          </a:p>
        </p:txBody>
      </p:sp>
      <p:pic>
        <p:nvPicPr>
          <p:cNvPr id="18" name="Picture 4" descr="C:\Users\Administrator\Desktop\pic 3.jpg"/>
          <p:cNvPicPr>
            <a:picLocks noChangeAspect="1" noChangeArrowheads="1"/>
          </p:cNvPicPr>
          <p:nvPr/>
        </p:nvPicPr>
        <p:blipFill>
          <a:blip r:embed="rId2" cstate="print"/>
          <a:srcRect/>
          <a:stretch>
            <a:fillRect/>
          </a:stretch>
        </p:blipFill>
        <p:spPr bwMode="auto">
          <a:xfrm>
            <a:off x="5562600" y="304800"/>
            <a:ext cx="3276600"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check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Administrator\Desktop\pic.jpg"/>
          <p:cNvPicPr>
            <a:picLocks noGrp="1" noChangeAspect="1" noChangeArrowheads="1"/>
          </p:cNvPicPr>
          <p:nvPr>
            <p:ph idx="1"/>
          </p:nvPr>
        </p:nvPicPr>
        <p:blipFill>
          <a:blip r:embed="rId2" cstate="print"/>
          <a:stretch>
            <a:fillRect/>
          </a:stretch>
        </p:blipFill>
        <p:spPr bwMode="auto">
          <a:xfrm>
            <a:off x="4495800" y="4343400"/>
            <a:ext cx="32766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pPr>
              <a:defRPr/>
            </a:pPr>
            <a:fld id="{0BDFEE4F-4A7B-4118-A47E-F9A94867F57B}" type="slidenum">
              <a:rPr lang="en-US" smtClean="0"/>
              <a:pPr>
                <a:defRPr/>
              </a:pPr>
              <a:t>53</a:t>
            </a:fld>
            <a:endParaRPr lang="en-US"/>
          </a:p>
        </p:txBody>
      </p:sp>
      <p:sp>
        <p:nvSpPr>
          <p:cNvPr id="4" name="Title 3"/>
          <p:cNvSpPr>
            <a:spLocks noGrp="1"/>
          </p:cNvSpPr>
          <p:nvPr>
            <p:ph type="title"/>
          </p:nvPr>
        </p:nvSpPr>
        <p:spPr>
          <a:xfrm>
            <a:off x="228600" y="228600"/>
            <a:ext cx="8229600" cy="685800"/>
          </a:xfrm>
        </p:spPr>
        <p:txBody>
          <a:bodyPr>
            <a:normAutofit/>
          </a:bodyPr>
          <a:lstStyle/>
          <a:p>
            <a:pPr algn="just"/>
            <a:r>
              <a:rPr lang="en-US" sz="3200" dirty="0" smtClean="0">
                <a:latin typeface="Times New Roman" pitchFamily="18" charset="0"/>
                <a:cs typeface="Times New Roman" pitchFamily="18" charset="0"/>
              </a:rPr>
              <a:t>    </a:t>
            </a:r>
            <a:r>
              <a:rPr lang="en-US" sz="3200" dirty="0" smtClean="0">
                <a:solidFill>
                  <a:srgbClr val="00B050"/>
                </a:solidFill>
                <a:latin typeface="Times New Roman" pitchFamily="18" charset="0"/>
                <a:cs typeface="Times New Roman" pitchFamily="18" charset="0"/>
              </a:rPr>
              <a:t>Methanol-oxygen fuel cell:</a:t>
            </a:r>
            <a:endParaRPr lang="en-US" sz="3200" dirty="0">
              <a:solidFill>
                <a:srgbClr val="00B050"/>
              </a:solidFill>
              <a:latin typeface="Times New Roman" pitchFamily="18" charset="0"/>
              <a:cs typeface="Times New Roman" pitchFamily="18" charset="0"/>
            </a:endParaRPr>
          </a:p>
        </p:txBody>
      </p:sp>
      <p:sp>
        <p:nvSpPr>
          <p:cNvPr id="13" name="Rectangle 12"/>
          <p:cNvSpPr/>
          <p:nvPr/>
        </p:nvSpPr>
        <p:spPr>
          <a:xfrm>
            <a:off x="457200" y="1066800"/>
            <a:ext cx="8077200" cy="3416320"/>
          </a:xfrm>
          <a:prstGeom prst="rect">
            <a:avLst/>
          </a:prstGeom>
        </p:spPr>
        <p:txBody>
          <a:bodyPr wrap="square">
            <a:spAutoFit/>
          </a:bodyPr>
          <a:lstStyle/>
          <a:p>
            <a:pPr marL="1024128" lvl="1" indent="-457200" algn="just" fontAlgn="auto">
              <a:spcAft>
                <a:spcPts val="0"/>
              </a:spcAft>
              <a:buFont typeface="Wingdings" pitchFamily="2" charset="2"/>
              <a:buChar char="Ø"/>
              <a:defRPr/>
            </a:pPr>
            <a:r>
              <a:rPr lang="en-US" sz="2400" dirty="0" smtClean="0">
                <a:solidFill>
                  <a:schemeClr val="tx1">
                    <a:lumMod val="95000"/>
                    <a:lumOff val="5000"/>
                  </a:schemeClr>
                </a:solidFill>
                <a:latin typeface="Times New Roman" pitchFamily="18" charset="0"/>
                <a:cs typeface="Times New Roman" pitchFamily="18" charset="0"/>
              </a:rPr>
              <a:t>   In this cell, CH</a:t>
            </a:r>
            <a:r>
              <a:rPr lang="en-US" sz="2400" baseline="-25000" dirty="0" smtClean="0">
                <a:solidFill>
                  <a:schemeClr val="tx1">
                    <a:lumMod val="95000"/>
                    <a:lumOff val="5000"/>
                  </a:schemeClr>
                </a:solidFill>
                <a:latin typeface="Times New Roman" pitchFamily="18" charset="0"/>
                <a:cs typeface="Times New Roman" pitchFamily="18" charset="0"/>
              </a:rPr>
              <a:t>3</a:t>
            </a:r>
            <a:r>
              <a:rPr lang="en-US" sz="2400" dirty="0" smtClean="0">
                <a:solidFill>
                  <a:schemeClr val="tx1">
                    <a:lumMod val="95000"/>
                    <a:lumOff val="5000"/>
                  </a:schemeClr>
                </a:solidFill>
                <a:latin typeface="Times New Roman" pitchFamily="18" charset="0"/>
                <a:cs typeface="Times New Roman" pitchFamily="18" charset="0"/>
              </a:rPr>
              <a:t>OH is used as a fuel &amp; O</a:t>
            </a:r>
            <a:r>
              <a:rPr lang="en-US" sz="2400" baseline="-25000" dirty="0" smtClean="0">
                <a:solidFill>
                  <a:schemeClr val="tx1">
                    <a:lumMod val="95000"/>
                    <a:lumOff val="5000"/>
                  </a:schemeClr>
                </a:solidFill>
                <a:latin typeface="Times New Roman" pitchFamily="18" charset="0"/>
                <a:cs typeface="Times New Roman" pitchFamily="18" charset="0"/>
              </a:rPr>
              <a:t>2 </a:t>
            </a:r>
            <a:r>
              <a:rPr lang="en-US" sz="2400" dirty="0" smtClean="0">
                <a:solidFill>
                  <a:schemeClr val="tx1">
                    <a:lumMod val="95000"/>
                    <a:lumOff val="5000"/>
                  </a:schemeClr>
                </a:solidFill>
                <a:latin typeface="Times New Roman" pitchFamily="18" charset="0"/>
                <a:cs typeface="Times New Roman" pitchFamily="18" charset="0"/>
              </a:rPr>
              <a:t>as a oxidant to generate electric current.  This cell has two electrodes.                                                                       </a:t>
            </a:r>
          </a:p>
          <a:p>
            <a:pPr marL="1024128" lvl="1" indent="-457200" algn="just" fontAlgn="auto">
              <a:spcAft>
                <a:spcPts val="0"/>
              </a:spcAft>
              <a:buFont typeface="Wingdings" pitchFamily="2" charset="2"/>
              <a:buChar char="Ø"/>
              <a:defRPr/>
            </a:pPr>
            <a:endParaRPr lang="en-US" sz="2400" dirty="0" smtClean="0">
              <a:solidFill>
                <a:schemeClr val="tx1">
                  <a:lumMod val="95000"/>
                  <a:lumOff val="5000"/>
                </a:schemeClr>
              </a:solidFill>
              <a:latin typeface="Times New Roman" pitchFamily="18" charset="0"/>
              <a:cs typeface="Times New Roman" pitchFamily="18" charset="0"/>
            </a:endParaRPr>
          </a:p>
          <a:p>
            <a:pPr marL="1024128" lvl="1" indent="-457200" algn="just" fontAlgn="auto">
              <a:spcAft>
                <a:spcPts val="0"/>
              </a:spcAft>
              <a:buFont typeface="Wingdings" pitchFamily="2" charset="2"/>
              <a:buChar char="Ø"/>
              <a:defRPr/>
            </a:pPr>
            <a:r>
              <a:rPr lang="en-US" sz="2400" dirty="0" smtClean="0">
                <a:solidFill>
                  <a:schemeClr val="tx1">
                    <a:lumMod val="95000"/>
                    <a:lumOff val="5000"/>
                  </a:schemeClr>
                </a:solidFill>
                <a:latin typeface="Times New Roman" pitchFamily="18" charset="0"/>
                <a:cs typeface="Times New Roman" pitchFamily="18" charset="0"/>
              </a:rPr>
              <a:t>porous nickel electrode coated with pt/pd catalyst act as anode &amp; coated with silver catalyst act as cathode.                                                                                         </a:t>
            </a:r>
          </a:p>
          <a:p>
            <a:pPr marL="1024128" lvl="1" indent="-457200" algn="just" fontAlgn="auto">
              <a:spcAft>
                <a:spcPts val="0"/>
              </a:spcAft>
              <a:buFont typeface="Wingdings" pitchFamily="2" charset="2"/>
              <a:buChar char="Ø"/>
              <a:defRPr/>
            </a:pPr>
            <a:endParaRPr lang="en-US" sz="2400" dirty="0" smtClean="0">
              <a:solidFill>
                <a:schemeClr val="tx1">
                  <a:lumMod val="95000"/>
                  <a:lumOff val="5000"/>
                </a:schemeClr>
              </a:solidFill>
              <a:latin typeface="Times New Roman" pitchFamily="18" charset="0"/>
              <a:cs typeface="Times New Roman" pitchFamily="18" charset="0"/>
            </a:endParaRPr>
          </a:p>
          <a:p>
            <a:pPr marL="1024128" lvl="1" indent="-457200" algn="just" fontAlgn="auto">
              <a:spcAft>
                <a:spcPts val="0"/>
              </a:spcAft>
              <a:buFont typeface="Wingdings" pitchFamily="2" charset="2"/>
              <a:buChar char="Ø"/>
              <a:defRPr/>
            </a:pPr>
            <a:r>
              <a:rPr lang="en-US" sz="2400" dirty="0" smtClean="0">
                <a:solidFill>
                  <a:schemeClr val="tx1">
                    <a:lumMod val="95000"/>
                    <a:lumOff val="5000"/>
                  </a:schemeClr>
                </a:solidFill>
                <a:latin typeface="Times New Roman" pitchFamily="18" charset="0"/>
                <a:cs typeface="Times New Roman" pitchFamily="18" charset="0"/>
              </a:rPr>
              <a:t>The electrolyte KOH taken is in between two electrodes.                                                                                                                      </a:t>
            </a:r>
            <a:r>
              <a:rPr lang="en-US" sz="2400" dirty="0" smtClean="0">
                <a:solidFill>
                  <a:srgbClr val="800000"/>
                </a:solidFill>
                <a:latin typeface="Times New Roman" pitchFamily="18" charset="0"/>
                <a:cs typeface="Times New Roman" pitchFamily="18" charset="0"/>
              </a:rPr>
              <a:t> </a:t>
            </a:r>
            <a:endParaRPr lang="en-US" sz="2400" baseline="30000" dirty="0">
              <a:solidFill>
                <a:srgbClr val="800000"/>
              </a:solidFill>
              <a:latin typeface="Times New Roman" pitchFamily="18" charset="0"/>
              <a:cs typeface="Times New Roman" pitchFamily="18" charset="0"/>
            </a:endParaRPr>
          </a:p>
        </p:txBody>
      </p:sp>
    </p:spTree>
  </p:cSld>
  <p:clrMapOvr>
    <a:masterClrMapping/>
  </p:clrMapOvr>
  <p:transition>
    <p:check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077200" cy="2514601"/>
          </a:xfrm>
        </p:spPr>
        <p:txBody>
          <a:bodyPr>
            <a:normAutofit/>
          </a:bodyPr>
          <a:lstStyle/>
          <a:p>
            <a:pPr algn="just"/>
            <a:r>
              <a:rPr lang="en-US" sz="2400" b="1" dirty="0" smtClean="0">
                <a:solidFill>
                  <a:schemeClr val="tx1">
                    <a:lumMod val="95000"/>
                    <a:lumOff val="5000"/>
                  </a:schemeClr>
                </a:solidFill>
                <a:latin typeface="Times New Roman" pitchFamily="18" charset="0"/>
                <a:cs typeface="Times New Roman" pitchFamily="18" charset="0"/>
              </a:rPr>
              <a:t>At anode</a:t>
            </a:r>
            <a:r>
              <a:rPr lang="en-US" sz="2400" dirty="0" smtClean="0">
                <a:solidFill>
                  <a:schemeClr val="tx1">
                    <a:lumMod val="95000"/>
                    <a:lumOff val="5000"/>
                  </a:schemeClr>
                </a:solidFill>
                <a:latin typeface="Times New Roman" pitchFamily="18" charset="0"/>
                <a:cs typeface="Times New Roman" pitchFamily="18" charset="0"/>
              </a:rPr>
              <a:t>:CH</a:t>
            </a:r>
            <a:r>
              <a:rPr lang="en-US" sz="2400" baseline="-25000" dirty="0" smtClean="0">
                <a:solidFill>
                  <a:schemeClr val="tx1">
                    <a:lumMod val="95000"/>
                    <a:lumOff val="5000"/>
                  </a:schemeClr>
                </a:solidFill>
                <a:latin typeface="Times New Roman" pitchFamily="18" charset="0"/>
                <a:cs typeface="Times New Roman" pitchFamily="18" charset="0"/>
              </a:rPr>
              <a:t>3</a:t>
            </a:r>
            <a:r>
              <a:rPr lang="en-US" sz="2400" dirty="0" smtClean="0">
                <a:solidFill>
                  <a:schemeClr val="tx1">
                    <a:lumMod val="95000"/>
                    <a:lumOff val="5000"/>
                  </a:schemeClr>
                </a:solidFill>
                <a:latin typeface="Times New Roman" pitchFamily="18" charset="0"/>
                <a:cs typeface="Times New Roman" pitchFamily="18" charset="0"/>
              </a:rPr>
              <a:t>OH + 6OH</a:t>
            </a:r>
            <a:r>
              <a:rPr lang="en-US" sz="2400" baseline="30000" dirty="0" smtClean="0">
                <a:solidFill>
                  <a:schemeClr val="tx1">
                    <a:lumMod val="95000"/>
                    <a:lumOff val="5000"/>
                  </a:schemeClr>
                </a:solidFill>
                <a:latin typeface="Times New Roman" pitchFamily="18" charset="0"/>
                <a:cs typeface="Times New Roman" pitchFamily="18" charset="0"/>
              </a:rPr>
              <a:t>-</a:t>
            </a:r>
            <a:r>
              <a:rPr lang="en-US" sz="2400" dirty="0" smtClean="0">
                <a:solidFill>
                  <a:schemeClr val="tx1">
                    <a:lumMod val="95000"/>
                    <a:lumOff val="5000"/>
                  </a:schemeClr>
                </a:solidFill>
                <a:latin typeface="Times New Roman" pitchFamily="18" charset="0"/>
                <a:cs typeface="Times New Roman" pitchFamily="18" charset="0"/>
              </a:rPr>
              <a:t>   </a:t>
            </a:r>
            <a:r>
              <a:rPr lang="en-US" sz="2400" dirty="0" smtClean="0">
                <a:solidFill>
                  <a:schemeClr val="tx1">
                    <a:lumMod val="95000"/>
                    <a:lumOff val="5000"/>
                  </a:schemeClr>
                </a:solidFill>
                <a:latin typeface="Times New Roman" pitchFamily="18" charset="0"/>
                <a:cs typeface="Times New Roman" pitchFamily="18" charset="0"/>
                <a:sym typeface="Wingdings" pitchFamily="2" charset="2"/>
              </a:rPr>
              <a:t></a:t>
            </a:r>
            <a:r>
              <a:rPr lang="en-US" sz="2400" dirty="0" smtClean="0">
                <a:solidFill>
                  <a:schemeClr val="tx1">
                    <a:lumMod val="95000"/>
                    <a:lumOff val="5000"/>
                  </a:schemeClr>
                </a:solidFill>
                <a:latin typeface="Times New Roman" pitchFamily="18" charset="0"/>
                <a:cs typeface="Times New Roman" pitchFamily="18" charset="0"/>
              </a:rPr>
              <a:t>        CO</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+5H</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O+6e</a:t>
            </a:r>
            <a:r>
              <a:rPr lang="en-US" sz="2400" baseline="30000" dirty="0" smtClean="0">
                <a:solidFill>
                  <a:schemeClr val="tx1">
                    <a:lumMod val="95000"/>
                    <a:lumOff val="5000"/>
                  </a:schemeClr>
                </a:solidFill>
                <a:latin typeface="Times New Roman" pitchFamily="18" charset="0"/>
                <a:cs typeface="Times New Roman" pitchFamily="18" charset="0"/>
              </a:rPr>
              <a:t>-   </a:t>
            </a:r>
            <a:r>
              <a:rPr lang="en-US" sz="2400" dirty="0" smtClean="0">
                <a:solidFill>
                  <a:schemeClr val="tx1">
                    <a:lumMod val="95000"/>
                    <a:lumOff val="5000"/>
                  </a:schemeClr>
                </a:solidFill>
                <a:latin typeface="Times New Roman" pitchFamily="18" charset="0"/>
                <a:cs typeface="Times New Roman" pitchFamily="18" charset="0"/>
              </a:rPr>
              <a:t>                                                </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buNone/>
            </a:pPr>
            <a:r>
              <a:rPr lang="en-US" sz="2400" dirty="0" smtClean="0">
                <a:solidFill>
                  <a:schemeClr val="tx1">
                    <a:lumMod val="95000"/>
                    <a:lumOff val="5000"/>
                  </a:schemeClr>
                </a:solidFill>
                <a:latin typeface="Times New Roman" pitchFamily="18" charset="0"/>
                <a:cs typeface="Times New Roman" pitchFamily="18" charset="0"/>
              </a:rPr>
              <a:t>  At cathode:3/2O</a:t>
            </a:r>
            <a:r>
              <a:rPr lang="en-US" sz="2400" baseline="-25000" dirty="0" smtClean="0">
                <a:solidFill>
                  <a:schemeClr val="tx1">
                    <a:lumMod val="95000"/>
                    <a:lumOff val="5000"/>
                  </a:schemeClr>
                </a:solidFill>
                <a:latin typeface="Times New Roman" pitchFamily="18" charset="0"/>
                <a:cs typeface="Times New Roman" pitchFamily="18" charset="0"/>
              </a:rPr>
              <a:t>2 </a:t>
            </a:r>
            <a:r>
              <a:rPr lang="en-US" sz="2400" dirty="0" smtClean="0">
                <a:solidFill>
                  <a:schemeClr val="tx1">
                    <a:lumMod val="95000"/>
                    <a:lumOff val="5000"/>
                  </a:schemeClr>
                </a:solidFill>
                <a:latin typeface="Times New Roman" pitchFamily="18" charset="0"/>
                <a:cs typeface="Times New Roman" pitchFamily="18" charset="0"/>
              </a:rPr>
              <a:t>+ 3H</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O + 6e</a:t>
            </a:r>
            <a:r>
              <a:rPr lang="en-US" sz="2400" baseline="30000" dirty="0" smtClean="0">
                <a:solidFill>
                  <a:schemeClr val="tx1">
                    <a:lumMod val="95000"/>
                    <a:lumOff val="5000"/>
                  </a:schemeClr>
                </a:solidFill>
                <a:latin typeface="Times New Roman" pitchFamily="18" charset="0"/>
                <a:cs typeface="Times New Roman" pitchFamily="18" charset="0"/>
              </a:rPr>
              <a:t>-</a:t>
            </a:r>
            <a:r>
              <a:rPr lang="en-US" sz="2400" dirty="0" smtClean="0">
                <a:solidFill>
                  <a:schemeClr val="tx1">
                    <a:lumMod val="95000"/>
                    <a:lumOff val="5000"/>
                  </a:schemeClr>
                </a:solidFill>
                <a:latin typeface="Times New Roman" pitchFamily="18" charset="0"/>
                <a:cs typeface="Times New Roman" pitchFamily="18" charset="0"/>
              </a:rPr>
              <a:t>   </a:t>
            </a:r>
            <a:r>
              <a:rPr lang="en-US" sz="2400" dirty="0" smtClean="0">
                <a:solidFill>
                  <a:schemeClr val="tx1">
                    <a:lumMod val="95000"/>
                    <a:lumOff val="5000"/>
                  </a:schemeClr>
                </a:solidFill>
                <a:latin typeface="Times New Roman" pitchFamily="18" charset="0"/>
                <a:cs typeface="Times New Roman" pitchFamily="18" charset="0"/>
                <a:sym typeface="Wingdings" pitchFamily="2" charset="2"/>
              </a:rPr>
              <a:t></a:t>
            </a:r>
            <a:r>
              <a:rPr lang="en-US" sz="2400" dirty="0" smtClean="0">
                <a:solidFill>
                  <a:schemeClr val="tx1">
                    <a:lumMod val="95000"/>
                    <a:lumOff val="5000"/>
                  </a:schemeClr>
                </a:solidFill>
                <a:latin typeface="Times New Roman" pitchFamily="18" charset="0"/>
                <a:cs typeface="Times New Roman" pitchFamily="18" charset="0"/>
              </a:rPr>
              <a:t>        6OH</a:t>
            </a:r>
            <a:r>
              <a:rPr lang="en-US" sz="2400" baseline="30000" dirty="0" smtClean="0">
                <a:solidFill>
                  <a:schemeClr val="tx1">
                    <a:lumMod val="95000"/>
                    <a:lumOff val="5000"/>
                  </a:schemeClr>
                </a:solidFill>
                <a:latin typeface="Times New Roman" pitchFamily="18" charset="0"/>
                <a:cs typeface="Times New Roman" pitchFamily="18" charset="0"/>
              </a:rPr>
              <a:t>-</a:t>
            </a:r>
            <a:endParaRPr lang="en-US" sz="2400" baseline="30000" dirty="0">
              <a:solidFill>
                <a:schemeClr val="tx1">
                  <a:lumMod val="95000"/>
                  <a:lumOff val="5000"/>
                </a:schemeClr>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0BDFEE4F-4A7B-4118-A47E-F9A94867F57B}" type="slidenum">
              <a:rPr lang="en-US" smtClean="0"/>
              <a:pPr>
                <a:defRPr/>
              </a:pPr>
              <a:t>54</a:t>
            </a:fld>
            <a:endParaRPr lang="en-US"/>
          </a:p>
        </p:txBody>
      </p:sp>
      <p:sp>
        <p:nvSpPr>
          <p:cNvPr id="5" name="Title 4"/>
          <p:cNvSpPr>
            <a:spLocks noGrp="1"/>
          </p:cNvSpPr>
          <p:nvPr>
            <p:ph type="title"/>
          </p:nvPr>
        </p:nvSpPr>
        <p:spPr>
          <a:xfrm>
            <a:off x="152400" y="0"/>
            <a:ext cx="8305800" cy="639762"/>
          </a:xfrm>
        </p:spPr>
        <p:txBody>
          <a:bodyPr>
            <a:normAutofit/>
          </a:bodyPr>
          <a:lstStyle/>
          <a:p>
            <a:pPr algn="just"/>
            <a:r>
              <a:rPr lang="en-US" sz="2800" dirty="0" smtClean="0">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Reactions:</a:t>
            </a:r>
            <a:endParaRPr lang="en-US" sz="2800" dirty="0">
              <a:solidFill>
                <a:srgbClr val="00B050"/>
              </a:solidFill>
              <a:latin typeface="Times New Roman" pitchFamily="18" charset="0"/>
              <a:cs typeface="Times New Roman" pitchFamily="18" charset="0"/>
            </a:endParaRPr>
          </a:p>
        </p:txBody>
      </p:sp>
      <p:sp>
        <p:nvSpPr>
          <p:cNvPr id="7" name="Rectangle 6"/>
          <p:cNvSpPr/>
          <p:nvPr/>
        </p:nvSpPr>
        <p:spPr>
          <a:xfrm>
            <a:off x="609600" y="2057400"/>
            <a:ext cx="7696200" cy="4524315"/>
          </a:xfrm>
          <a:prstGeom prst="rect">
            <a:avLst/>
          </a:prstGeom>
        </p:spPr>
        <p:txBody>
          <a:bodyPr wrap="square">
            <a:spAutoFit/>
          </a:bodyPr>
          <a:lstStyle/>
          <a:p>
            <a:pPr algn="just"/>
            <a:r>
              <a:rPr lang="en-US" sz="2400" dirty="0" smtClean="0">
                <a:solidFill>
                  <a:schemeClr val="tx1">
                    <a:lumMod val="95000"/>
                    <a:lumOff val="5000"/>
                  </a:schemeClr>
                </a:solidFill>
                <a:latin typeface="Times New Roman" pitchFamily="18" charset="0"/>
                <a:cs typeface="Times New Roman" pitchFamily="18" charset="0"/>
              </a:rPr>
              <a:t>Net reaction:CH</a:t>
            </a:r>
            <a:r>
              <a:rPr lang="en-US" sz="2400" baseline="-25000" dirty="0" smtClean="0">
                <a:solidFill>
                  <a:schemeClr val="tx1">
                    <a:lumMod val="95000"/>
                    <a:lumOff val="5000"/>
                  </a:schemeClr>
                </a:solidFill>
                <a:latin typeface="Times New Roman" pitchFamily="18" charset="0"/>
                <a:cs typeface="Times New Roman" pitchFamily="18" charset="0"/>
              </a:rPr>
              <a:t>3</a:t>
            </a:r>
            <a:r>
              <a:rPr lang="en-US" sz="2400" dirty="0" smtClean="0">
                <a:solidFill>
                  <a:schemeClr val="tx1">
                    <a:lumMod val="95000"/>
                    <a:lumOff val="5000"/>
                  </a:schemeClr>
                </a:solidFill>
                <a:latin typeface="Times New Roman" pitchFamily="18" charset="0"/>
                <a:cs typeface="Times New Roman" pitchFamily="18" charset="0"/>
              </a:rPr>
              <a:t>OH +3/2O</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    </a:t>
            </a:r>
            <a:r>
              <a:rPr lang="en-US" sz="2400" dirty="0" smtClean="0">
                <a:solidFill>
                  <a:schemeClr val="tx1">
                    <a:lumMod val="95000"/>
                    <a:lumOff val="5000"/>
                  </a:schemeClr>
                </a:solidFill>
                <a:latin typeface="Times New Roman" pitchFamily="18" charset="0"/>
                <a:cs typeface="Times New Roman" pitchFamily="18" charset="0"/>
                <a:sym typeface="Wingdings" pitchFamily="2" charset="2"/>
              </a:rPr>
              <a:t></a:t>
            </a:r>
            <a:r>
              <a:rPr lang="en-US" sz="2400" dirty="0" smtClean="0">
                <a:solidFill>
                  <a:schemeClr val="tx1">
                    <a:lumMod val="95000"/>
                    <a:lumOff val="5000"/>
                  </a:schemeClr>
                </a:solidFill>
                <a:latin typeface="Times New Roman" pitchFamily="18" charset="0"/>
                <a:cs typeface="Times New Roman" pitchFamily="18" charset="0"/>
              </a:rPr>
              <a:t>    CO</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 +2H</a:t>
            </a:r>
            <a:r>
              <a:rPr lang="en-US" sz="2400" baseline="-25000"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O                     </a:t>
            </a:r>
          </a:p>
          <a:p>
            <a:pPr algn="just"/>
            <a:endParaRPr lang="en-US" sz="2400" dirty="0" smtClean="0">
              <a:solidFill>
                <a:srgbClr val="00B050"/>
              </a:solidFill>
              <a:latin typeface="Times New Roman" pitchFamily="18" charset="0"/>
              <a:cs typeface="Times New Roman" pitchFamily="18" charset="0"/>
            </a:endParaRPr>
          </a:p>
          <a:p>
            <a:pPr algn="just"/>
            <a:r>
              <a:rPr lang="en-US" sz="2400" dirty="0" smtClean="0">
                <a:solidFill>
                  <a:srgbClr val="00B050"/>
                </a:solidFill>
                <a:latin typeface="Times New Roman" pitchFamily="18" charset="0"/>
                <a:cs typeface="Times New Roman" pitchFamily="18" charset="0"/>
              </a:rPr>
              <a:t>Advantages :                                                                          </a:t>
            </a:r>
            <a:r>
              <a:rPr lang="en-US" sz="2400" dirty="0" smtClean="0">
                <a:solidFill>
                  <a:schemeClr val="tx1">
                    <a:lumMod val="95000"/>
                    <a:lumOff val="5000"/>
                  </a:schemeClr>
                </a:solidFill>
                <a:latin typeface="Times New Roman" pitchFamily="18" charset="0"/>
                <a:cs typeface="Times New Roman" pitchFamily="18" charset="0"/>
              </a:rPr>
              <a:t>1.These cells are reasonably stable at all environmental conditions.                                                                                   </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2.Easy to transport.                                                                       </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3.Do not require complex steam reforming operations.                </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4.Methanol posses less risk to aquatic plants, animals &amp; human beings than gasoline.         </a:t>
            </a:r>
            <a:endParaRPr lang="en-US" sz="2400" dirty="0"/>
          </a:p>
        </p:txBody>
      </p:sp>
    </p:spTree>
  </p:cSld>
  <p:clrMapOvr>
    <a:masterClrMapping/>
  </p:clrMapOvr>
  <p:transition>
    <p:check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55</a:t>
            </a:fld>
            <a:endParaRPr lang="en-US"/>
          </a:p>
        </p:txBody>
      </p:sp>
      <p:sp>
        <p:nvSpPr>
          <p:cNvPr id="3" name="Rectangle 2"/>
          <p:cNvSpPr/>
          <p:nvPr/>
        </p:nvSpPr>
        <p:spPr>
          <a:xfrm>
            <a:off x="457200" y="1066800"/>
            <a:ext cx="8077200" cy="5262979"/>
          </a:xfrm>
          <a:prstGeom prst="rect">
            <a:avLst/>
          </a:prstGeom>
        </p:spPr>
        <p:txBody>
          <a:bodyPr wrap="square">
            <a:spAutoFit/>
          </a:bodyPr>
          <a:lstStyle/>
          <a:p>
            <a:pPr algn="just"/>
            <a:r>
              <a:rPr lang="en-US" sz="2400" dirty="0" smtClean="0">
                <a:solidFill>
                  <a:schemeClr val="tx1">
                    <a:lumMod val="95000"/>
                    <a:lumOff val="5000"/>
                  </a:schemeClr>
                </a:solidFill>
                <a:latin typeface="Times New Roman" pitchFamily="18" charset="0"/>
                <a:cs typeface="Times New Roman" pitchFamily="18" charset="0"/>
              </a:rPr>
              <a:t>1.The reactants and products are environment friendly.</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2.High efficiency of energy conversion from chemical energy to electrical energy.</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3.The fuels and electrolyte materials are available in plenty and inexhaustible unlike fossil fuel.</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4.Fuel cells are </a:t>
            </a:r>
            <a:r>
              <a:rPr lang="en-US" sz="2400" dirty="0" err="1" smtClean="0">
                <a:solidFill>
                  <a:schemeClr val="tx1">
                    <a:lumMod val="95000"/>
                    <a:lumOff val="5000"/>
                  </a:schemeClr>
                </a:solidFill>
                <a:latin typeface="Times New Roman" pitchFamily="18" charset="0"/>
                <a:cs typeface="Times New Roman" pitchFamily="18" charset="0"/>
              </a:rPr>
              <a:t>operatable</a:t>
            </a:r>
            <a:r>
              <a:rPr lang="en-US" sz="2400" dirty="0" smtClean="0">
                <a:solidFill>
                  <a:schemeClr val="tx1">
                    <a:lumMod val="95000"/>
                    <a:lumOff val="5000"/>
                  </a:schemeClr>
                </a:solidFill>
                <a:latin typeface="Times New Roman" pitchFamily="18" charset="0"/>
                <a:cs typeface="Times New Roman" pitchFamily="18" charset="0"/>
              </a:rPr>
              <a:t> to 200 degree centigrade and so finds applications in high temperature systems.</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5.Fuel energy is economical and safe.                                        </a:t>
            </a:r>
          </a:p>
          <a:p>
            <a:pPr algn="just"/>
            <a:endParaRPr lang="en-US" sz="2400" dirty="0" smtClean="0">
              <a:solidFill>
                <a:schemeClr val="tx1">
                  <a:lumMod val="95000"/>
                  <a:lumOff val="5000"/>
                </a:schemeClr>
              </a:solidFill>
              <a:latin typeface="Times New Roman" pitchFamily="18" charset="0"/>
              <a:cs typeface="Times New Roman" pitchFamily="18" charset="0"/>
            </a:endParaRPr>
          </a:p>
          <a:p>
            <a:pPr algn="just"/>
            <a:r>
              <a:rPr lang="en-US" sz="2400" dirty="0" smtClean="0">
                <a:solidFill>
                  <a:schemeClr val="tx1">
                    <a:lumMod val="95000"/>
                    <a:lumOff val="5000"/>
                  </a:schemeClr>
                </a:solidFill>
                <a:latin typeface="Times New Roman" pitchFamily="18" charset="0"/>
                <a:cs typeface="Times New Roman" pitchFamily="18" charset="0"/>
              </a:rPr>
              <a:t>6.Fuel cells are compact &amp; </a:t>
            </a:r>
            <a:r>
              <a:rPr lang="en-US" sz="2400" dirty="0" err="1" smtClean="0">
                <a:solidFill>
                  <a:schemeClr val="tx1">
                    <a:lumMod val="95000"/>
                    <a:lumOff val="5000"/>
                  </a:schemeClr>
                </a:solidFill>
                <a:latin typeface="Times New Roman" pitchFamily="18" charset="0"/>
                <a:cs typeface="Times New Roman" pitchFamily="18" charset="0"/>
              </a:rPr>
              <a:t>transportabe</a:t>
            </a:r>
            <a:r>
              <a:rPr lang="en-US" sz="2400" dirty="0" smtClean="0">
                <a:solidFill>
                  <a:schemeClr val="tx1">
                    <a:lumMod val="95000"/>
                    <a:lumOff val="5000"/>
                  </a:schemeClr>
                </a:solidFill>
                <a:latin typeface="Times New Roman" pitchFamily="18" charset="0"/>
                <a:cs typeface="Times New Roman" pitchFamily="18" charset="0"/>
              </a:rPr>
              <a:t>.</a:t>
            </a:r>
            <a:endParaRPr lang="en-US" sz="2400" dirty="0">
              <a:solidFill>
                <a:schemeClr val="tx1">
                  <a:lumMod val="95000"/>
                  <a:lumOff val="5000"/>
                </a:schemeClr>
              </a:solidFill>
              <a:latin typeface="Times New Roman" pitchFamily="18" charset="0"/>
              <a:cs typeface="Times New Roman" pitchFamily="18" charset="0"/>
            </a:endParaRPr>
          </a:p>
        </p:txBody>
      </p:sp>
      <p:sp>
        <p:nvSpPr>
          <p:cNvPr id="4" name="Rectangle 3"/>
          <p:cNvSpPr/>
          <p:nvPr/>
        </p:nvSpPr>
        <p:spPr>
          <a:xfrm>
            <a:off x="533400" y="457200"/>
            <a:ext cx="5943600" cy="523220"/>
          </a:xfrm>
          <a:prstGeom prst="rect">
            <a:avLst/>
          </a:prstGeom>
        </p:spPr>
        <p:txBody>
          <a:bodyPr wrap="square">
            <a:spAutoFit/>
          </a:bodyPr>
          <a:lstStyle/>
          <a:p>
            <a:pPr algn="just"/>
            <a:r>
              <a:rPr lang="en-US" sz="2800" dirty="0" smtClean="0">
                <a:solidFill>
                  <a:srgbClr val="00B050"/>
                </a:solidFill>
                <a:latin typeface="Times New Roman" pitchFamily="18" charset="0"/>
                <a:cs typeface="Times New Roman" pitchFamily="18" charset="0"/>
              </a:rPr>
              <a:t>Advantages of fuel cells</a:t>
            </a:r>
            <a:endParaRPr lang="en-US" sz="2800" dirty="0">
              <a:solidFill>
                <a:srgbClr val="00B050"/>
              </a:solidFill>
              <a:latin typeface="Times New Roman" pitchFamily="18" charset="0"/>
              <a:cs typeface="Times New Roman" pitchFamily="18" charset="0"/>
            </a:endParaRPr>
          </a:p>
        </p:txBody>
      </p:sp>
    </p:spTree>
  </p:cSld>
  <p:clrMapOvr>
    <a:masterClrMapping/>
  </p:clrMapOvr>
  <p:transition>
    <p:check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DE9FDA-81F7-4042-8650-5949523231DD}" type="slidenum">
              <a:rPr lang="en-US" smtClean="0"/>
              <a:pPr>
                <a:defRPr/>
              </a:pPr>
              <a:t>56</a:t>
            </a:fld>
            <a:endParaRPr lang="en-US"/>
          </a:p>
        </p:txBody>
      </p:sp>
      <p:pic>
        <p:nvPicPr>
          <p:cNvPr id="1026" name="Picture 2" descr="C:\Users\Administrator\Desktop\flo2.jpg"/>
          <p:cNvPicPr>
            <a:picLocks noChangeAspect="1" noChangeArrowheads="1"/>
          </p:cNvPicPr>
          <p:nvPr/>
        </p:nvPicPr>
        <p:blipFill>
          <a:blip r:embed="rId2" cstate="print"/>
          <a:srcRect/>
          <a:stretch>
            <a:fillRect/>
          </a:stretch>
        </p:blipFill>
        <p:spPr bwMode="auto">
          <a:xfrm>
            <a:off x="990600" y="762000"/>
            <a:ext cx="7391400" cy="5257800"/>
          </a:xfrm>
          <a:prstGeom prst="rect">
            <a:avLst/>
          </a:prstGeom>
          <a:noFill/>
        </p:spPr>
      </p:pic>
    </p:spTree>
  </p:cSld>
  <p:clrMapOvr>
    <a:masterClrMapping/>
  </p:clrMapOvr>
  <p:transition>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6400800" cy="2431435"/>
          </a:xfrm>
          <a:prstGeom prst="rect">
            <a:avLst/>
          </a:prstGeom>
        </p:spPr>
        <p:txBody>
          <a:bodyPr wrap="square">
            <a:spAutoFit/>
          </a:bodyPr>
          <a:lstStyle/>
          <a:p>
            <a:pPr algn="just">
              <a:defRPr/>
            </a:pPr>
            <a:r>
              <a:rPr lang="en-US" sz="3200" b="1" dirty="0" smtClean="0">
                <a:solidFill>
                  <a:srgbClr val="00B050"/>
                </a:solidFill>
                <a:latin typeface="Times New Roman" pitchFamily="18" charset="0"/>
                <a:cs typeface="Times New Roman" pitchFamily="18" charset="0"/>
              </a:rPr>
              <a:t>        Good </a:t>
            </a:r>
            <a:r>
              <a:rPr lang="en-US" sz="3200" b="1" dirty="0">
                <a:solidFill>
                  <a:srgbClr val="00B050"/>
                </a:solidFill>
                <a:latin typeface="Times New Roman" pitchFamily="18" charset="0"/>
                <a:cs typeface="Times New Roman" pitchFamily="18" charset="0"/>
              </a:rPr>
              <a:t>conductor: </a:t>
            </a:r>
          </a:p>
          <a:p>
            <a:pPr algn="just">
              <a:defRPr/>
            </a:pPr>
            <a:endParaRPr lang="en-US" sz="2400" dirty="0">
              <a:latin typeface="Times New Roman" pitchFamily="18" charset="0"/>
              <a:cs typeface="Times New Roman" pitchFamily="18" charset="0"/>
            </a:endParaRPr>
          </a:p>
          <a:p>
            <a:pPr algn="just">
              <a:defRPr/>
            </a:pPr>
            <a:r>
              <a:rPr lang="en-US" sz="2400" dirty="0" smtClean="0">
                <a:latin typeface="Times New Roman" pitchFamily="18" charset="0"/>
                <a:cs typeface="Times New Roman" pitchFamily="18" charset="0"/>
              </a:rPr>
              <a:t>  It </a:t>
            </a:r>
            <a:r>
              <a:rPr lang="en-US" sz="2400" dirty="0">
                <a:latin typeface="Times New Roman" pitchFamily="18" charset="0"/>
                <a:cs typeface="Times New Roman" pitchFamily="18" charset="0"/>
              </a:rPr>
              <a:t>is a substance, which conducts electricity fully and freely. </a:t>
            </a:r>
          </a:p>
          <a:p>
            <a:pPr algn="just">
              <a:defRPr/>
            </a:pPr>
            <a:endParaRPr lang="en-US" sz="2400" dirty="0">
              <a:latin typeface="Times New Roman" pitchFamily="18" charset="0"/>
              <a:cs typeface="Times New Roman" pitchFamily="18" charset="0"/>
            </a:endParaRPr>
          </a:p>
          <a:p>
            <a:pPr algn="just">
              <a:defRPr/>
            </a:pPr>
            <a:r>
              <a:rPr lang="en-US" sz="2400" dirty="0" smtClean="0">
                <a:latin typeface="Times New Roman" pitchFamily="18" charset="0"/>
                <a:cs typeface="Times New Roman" pitchFamily="18" charset="0"/>
              </a:rPr>
              <a:t>  EX: </a:t>
            </a:r>
            <a:r>
              <a:rPr lang="en-US" sz="2400" dirty="0">
                <a:latin typeface="Times New Roman" pitchFamily="18" charset="0"/>
                <a:cs typeface="Times New Roman" pitchFamily="18" charset="0"/>
              </a:rPr>
              <a:t>Metals like </a:t>
            </a:r>
            <a:r>
              <a:rPr lang="en-US" sz="2400" dirty="0">
                <a:solidFill>
                  <a:schemeClr val="tx1">
                    <a:lumMod val="95000"/>
                    <a:lumOff val="5000"/>
                  </a:schemeClr>
                </a:solidFill>
                <a:latin typeface="Times New Roman" pitchFamily="18" charset="0"/>
                <a:cs typeface="Times New Roman" pitchFamily="18" charset="0"/>
              </a:rPr>
              <a:t>Copper</a:t>
            </a:r>
            <a:r>
              <a:rPr lang="en-US" sz="2400" dirty="0">
                <a:latin typeface="Times New Roman" pitchFamily="18" charset="0"/>
                <a:cs typeface="Times New Roman" pitchFamily="18" charset="0"/>
              </a:rPr>
              <a:t>, Aluminum, and </a:t>
            </a:r>
            <a:r>
              <a:rPr lang="en-US" sz="2400" dirty="0">
                <a:solidFill>
                  <a:schemeClr val="tx1">
                    <a:lumMod val="95000"/>
                    <a:lumOff val="5000"/>
                  </a:schemeClr>
                </a:solidFill>
                <a:latin typeface="Times New Roman" pitchFamily="18" charset="0"/>
                <a:cs typeface="Times New Roman" pitchFamily="18" charset="0"/>
              </a:rPr>
              <a:t>Iron.</a:t>
            </a:r>
          </a:p>
        </p:txBody>
      </p:sp>
      <p:pic>
        <p:nvPicPr>
          <p:cNvPr id="25603" name="Picture 2" descr="C:\Documents and Settings\student\Desktop\images\copper-electrical-wire.jpg"/>
          <p:cNvPicPr>
            <a:picLocks noChangeAspect="1" noChangeArrowheads="1"/>
          </p:cNvPicPr>
          <p:nvPr/>
        </p:nvPicPr>
        <p:blipFill>
          <a:blip r:embed="rId2" cstate="print"/>
          <a:srcRect/>
          <a:stretch>
            <a:fillRect/>
          </a:stretch>
        </p:blipFill>
        <p:spPr bwMode="auto">
          <a:xfrm>
            <a:off x="152400" y="3124200"/>
            <a:ext cx="2971800" cy="2514600"/>
          </a:xfrm>
          <a:prstGeom prst="rect">
            <a:avLst/>
          </a:prstGeom>
          <a:noFill/>
          <a:ln w="9525">
            <a:noFill/>
            <a:miter lim="800000"/>
            <a:headEnd/>
            <a:tailEnd/>
          </a:ln>
        </p:spPr>
      </p:pic>
      <p:pic>
        <p:nvPicPr>
          <p:cNvPr id="25604" name="Picture 1" descr="C:\Documents and Settings\student\Desktop\images\AL_3_2.jpg"/>
          <p:cNvPicPr>
            <a:picLocks noChangeAspect="1" noChangeArrowheads="1"/>
          </p:cNvPicPr>
          <p:nvPr/>
        </p:nvPicPr>
        <p:blipFill>
          <a:blip r:embed="rId3" cstate="print"/>
          <a:srcRect/>
          <a:stretch>
            <a:fillRect/>
          </a:stretch>
        </p:blipFill>
        <p:spPr bwMode="auto">
          <a:xfrm>
            <a:off x="3429000" y="3200400"/>
            <a:ext cx="2514600" cy="2667000"/>
          </a:xfrm>
          <a:prstGeom prst="rect">
            <a:avLst/>
          </a:prstGeom>
          <a:noFill/>
          <a:ln w="9525">
            <a:noFill/>
            <a:miter lim="800000"/>
            <a:headEnd/>
            <a:tailEnd/>
          </a:ln>
        </p:spPr>
      </p:pic>
      <p:pic>
        <p:nvPicPr>
          <p:cNvPr id="25605" name="Picture 3" descr="C:\Documents and Settings\student\Desktop\images\Barbed_Wire_Barbed_Iron_Wire_Barbed_Wire_Fence_Barbed_Wire.jpg"/>
          <p:cNvPicPr>
            <a:picLocks noChangeAspect="1" noChangeArrowheads="1"/>
          </p:cNvPicPr>
          <p:nvPr/>
        </p:nvPicPr>
        <p:blipFill>
          <a:blip r:embed="rId4" cstate="print"/>
          <a:srcRect/>
          <a:stretch>
            <a:fillRect/>
          </a:stretch>
        </p:blipFill>
        <p:spPr bwMode="auto">
          <a:xfrm>
            <a:off x="6400800" y="3124200"/>
            <a:ext cx="2286000" cy="2667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6858000" cy="2492990"/>
          </a:xfrm>
          <a:prstGeom prst="rect">
            <a:avLst/>
          </a:prstGeom>
        </p:spPr>
        <p:txBody>
          <a:bodyPr>
            <a:spAutoFit/>
          </a:bodyPr>
          <a:lstStyle/>
          <a:p>
            <a:pPr algn="just">
              <a:defRPr/>
            </a:pPr>
            <a:r>
              <a:rPr lang="en-US" sz="2800" b="1" dirty="0" smtClean="0">
                <a:solidFill>
                  <a:srgbClr val="00B050"/>
                </a:solidFill>
                <a:latin typeface="Times New Roman" pitchFamily="18" charset="0"/>
                <a:cs typeface="Times New Roman" pitchFamily="18" charset="0"/>
              </a:rPr>
              <a:t>     </a:t>
            </a:r>
            <a:r>
              <a:rPr lang="en-US" sz="3600" b="1" dirty="0" smtClean="0">
                <a:solidFill>
                  <a:srgbClr val="00B050"/>
                </a:solidFill>
                <a:latin typeface="Times New Roman" pitchFamily="18" charset="0"/>
                <a:cs typeface="Times New Roman" pitchFamily="18" charset="0"/>
              </a:rPr>
              <a:t>Semi- </a:t>
            </a:r>
            <a:r>
              <a:rPr lang="en-US" sz="3600" b="1" dirty="0">
                <a:solidFill>
                  <a:srgbClr val="00B050"/>
                </a:solidFill>
                <a:latin typeface="Times New Roman" pitchFamily="18" charset="0"/>
                <a:cs typeface="Times New Roman" pitchFamily="18" charset="0"/>
              </a:rPr>
              <a:t>conductor: </a:t>
            </a:r>
          </a:p>
          <a:p>
            <a:pPr algn="just">
              <a:defRPr/>
            </a:pPr>
            <a:endParaRPr lang="en-US" sz="2400" b="1" dirty="0">
              <a:latin typeface="Times New Roman" pitchFamily="18" charset="0"/>
              <a:cs typeface="Times New Roman" pitchFamily="18" charset="0"/>
            </a:endParaRPr>
          </a:p>
          <a:p>
            <a:pPr algn="just">
              <a:defRPr/>
            </a:pPr>
            <a:r>
              <a:rPr lang="en-US" sz="2400" dirty="0" smtClean="0">
                <a:latin typeface="Times New Roman" pitchFamily="18" charset="0"/>
                <a:cs typeface="Times New Roman" pitchFamily="18" charset="0"/>
              </a:rPr>
              <a:t>  It </a:t>
            </a:r>
            <a:r>
              <a:rPr lang="en-US" sz="2400" dirty="0">
                <a:latin typeface="Times New Roman" pitchFamily="18" charset="0"/>
                <a:cs typeface="Times New Roman" pitchFamily="18" charset="0"/>
              </a:rPr>
              <a:t>is a substance, which partially conducts electricity. </a:t>
            </a:r>
          </a:p>
          <a:p>
            <a:pPr algn="just">
              <a:defRPr/>
            </a:pPr>
            <a:endParaRPr lang="en-US" sz="2400" dirty="0">
              <a:latin typeface="Times New Roman" pitchFamily="18" charset="0"/>
              <a:cs typeface="Times New Roman" pitchFamily="18" charset="0"/>
            </a:endParaRPr>
          </a:p>
          <a:p>
            <a:pPr algn="just">
              <a:defRPr/>
            </a:pPr>
            <a:endParaRPr lang="en-US" sz="2400" dirty="0">
              <a:latin typeface="Times New Roman" pitchFamily="18" charset="0"/>
              <a:cs typeface="Times New Roman" pitchFamily="18" charset="0"/>
            </a:endParaRPr>
          </a:p>
          <a:p>
            <a:pPr algn="just">
              <a:defRPr/>
            </a:pPr>
            <a:r>
              <a:rPr lang="en-US" sz="2400" dirty="0" smtClean="0">
                <a:latin typeface="Times New Roman" pitchFamily="18" charset="0"/>
                <a:cs typeface="Times New Roman" pitchFamily="18" charset="0"/>
              </a:rPr>
              <a:t>  EX: </a:t>
            </a:r>
            <a:r>
              <a:rPr lang="en-US" sz="2400" dirty="0">
                <a:latin typeface="Times New Roman" pitchFamily="18" charset="0"/>
                <a:cs typeface="Times New Roman" pitchFamily="18" charset="0"/>
              </a:rPr>
              <a:t>Silicon, Germanium. </a:t>
            </a:r>
          </a:p>
        </p:txBody>
      </p:sp>
      <p:pic>
        <p:nvPicPr>
          <p:cNvPr id="26627" name="Picture 1" descr="C:\Documents and Settings\student\Desktop\images\Silicon.jpg"/>
          <p:cNvPicPr>
            <a:picLocks noChangeAspect="1" noChangeArrowheads="1"/>
          </p:cNvPicPr>
          <p:nvPr/>
        </p:nvPicPr>
        <p:blipFill>
          <a:blip r:embed="rId2" cstate="print"/>
          <a:srcRect/>
          <a:stretch>
            <a:fillRect/>
          </a:stretch>
        </p:blipFill>
        <p:spPr bwMode="auto">
          <a:xfrm>
            <a:off x="457200" y="2895600"/>
            <a:ext cx="3733800" cy="2895600"/>
          </a:xfrm>
          <a:prstGeom prst="rect">
            <a:avLst/>
          </a:prstGeom>
          <a:noFill/>
          <a:ln w="9525">
            <a:noFill/>
            <a:miter lim="800000"/>
            <a:headEnd/>
            <a:tailEnd/>
          </a:ln>
        </p:spPr>
      </p:pic>
      <p:pic>
        <p:nvPicPr>
          <p:cNvPr id="26628" name="Picture 2" descr="C:\Documents and Settings\student\Desktop\images\germanium.jpg"/>
          <p:cNvPicPr>
            <a:picLocks noChangeAspect="1" noChangeArrowheads="1"/>
          </p:cNvPicPr>
          <p:nvPr/>
        </p:nvPicPr>
        <p:blipFill>
          <a:blip r:embed="rId3" cstate="print"/>
          <a:srcRect/>
          <a:stretch>
            <a:fillRect/>
          </a:stretch>
        </p:blipFill>
        <p:spPr bwMode="auto">
          <a:xfrm>
            <a:off x="4572000" y="2895600"/>
            <a:ext cx="3962400" cy="28194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EC270FF-6CAD-43AC-87FD-6469BA7F3B35}" type="slidenum">
              <a:rPr lang="en-US"/>
              <a:pPr>
                <a:defRPr/>
              </a:pPr>
              <a:t>8</a:t>
            </a:fld>
            <a:endParaRPr lang="en-US" dirty="0"/>
          </a:p>
        </p:txBody>
      </p:sp>
      <p:sp>
        <p:nvSpPr>
          <p:cNvPr id="27651" name="Rectangle 2"/>
          <p:cNvSpPr>
            <a:spLocks noChangeArrowheads="1"/>
          </p:cNvSpPr>
          <p:nvPr/>
        </p:nvSpPr>
        <p:spPr bwMode="auto">
          <a:xfrm>
            <a:off x="533400" y="1143000"/>
            <a:ext cx="8001000" cy="4893647"/>
          </a:xfrm>
          <a:prstGeom prst="rect">
            <a:avLst/>
          </a:prstGeom>
          <a:noFill/>
          <a:ln w="9525">
            <a:noFill/>
            <a:miter lim="800000"/>
            <a:headEnd/>
            <a:tailEnd/>
          </a:ln>
        </p:spPr>
        <p:txBody>
          <a:bodyPr wrap="square">
            <a:spAutoFit/>
          </a:bodyPr>
          <a:lstStyle/>
          <a:p>
            <a:pPr marL="365125" indent="-255588">
              <a:buFont typeface="Wingdings 3" pitchFamily="18" charset="2"/>
              <a:buChar char=""/>
            </a:pPr>
            <a:r>
              <a:rPr lang="en-US" sz="2400" dirty="0">
                <a:solidFill>
                  <a:schemeClr val="tx1">
                    <a:lumMod val="95000"/>
                    <a:lumOff val="5000"/>
                  </a:schemeClr>
                </a:solidFill>
                <a:latin typeface="Times New Roman" pitchFamily="18" charset="0"/>
                <a:cs typeface="Times New Roman" pitchFamily="18" charset="0"/>
              </a:rPr>
              <a:t>Substances in their fused form or in aqueous form allow the passage of current undergoing a simultaneous chemical transformation are called electrolytes and the conduction as the electrolytic conductance</a:t>
            </a:r>
          </a:p>
          <a:p>
            <a:pPr marL="365125" indent="-255588">
              <a:buFont typeface="Wingdings 3" pitchFamily="18" charset="2"/>
              <a:buChar char=""/>
            </a:pPr>
            <a:endParaRPr lang="en-US" sz="2400" dirty="0">
              <a:solidFill>
                <a:schemeClr val="tx1">
                  <a:lumMod val="95000"/>
                  <a:lumOff val="5000"/>
                </a:schemeClr>
              </a:solidFill>
              <a:latin typeface="Times New Roman" pitchFamily="18" charset="0"/>
              <a:cs typeface="Times New Roman" pitchFamily="18" charset="0"/>
            </a:endParaRPr>
          </a:p>
          <a:p>
            <a:pPr marL="365125" indent="-255588">
              <a:buFont typeface="Wingdings 3" pitchFamily="18" charset="2"/>
              <a:buChar char=""/>
            </a:pPr>
            <a:r>
              <a:rPr lang="en-US" sz="2400" dirty="0">
                <a:solidFill>
                  <a:schemeClr val="tx1">
                    <a:lumMod val="95000"/>
                    <a:lumOff val="5000"/>
                  </a:schemeClr>
                </a:solidFill>
                <a:latin typeface="Times New Roman" pitchFamily="18" charset="0"/>
                <a:cs typeface="Times New Roman" pitchFamily="18" charset="0"/>
              </a:rPr>
              <a:t>Reciprocal of resistance is called as conductance</a:t>
            </a:r>
          </a:p>
          <a:p>
            <a:pPr marL="365125" indent="-255588">
              <a:buFont typeface="Wingdings 3" pitchFamily="18" charset="2"/>
              <a:buChar char=""/>
            </a:pPr>
            <a:endParaRPr lang="en-US" sz="2400" dirty="0">
              <a:solidFill>
                <a:schemeClr val="tx1">
                  <a:lumMod val="95000"/>
                  <a:lumOff val="5000"/>
                </a:schemeClr>
              </a:solidFill>
              <a:latin typeface="Times New Roman" pitchFamily="18" charset="0"/>
              <a:cs typeface="Times New Roman" pitchFamily="18" charset="0"/>
            </a:endParaRPr>
          </a:p>
          <a:p>
            <a:pPr marL="365125" indent="-255588">
              <a:buFont typeface="Wingdings 3" pitchFamily="18" charset="2"/>
              <a:buChar char=""/>
            </a:pPr>
            <a:r>
              <a:rPr lang="en-US" sz="2400" dirty="0">
                <a:solidFill>
                  <a:schemeClr val="tx1">
                    <a:lumMod val="95000"/>
                    <a:lumOff val="5000"/>
                  </a:schemeClr>
                </a:solidFill>
                <a:latin typeface="Times New Roman" pitchFamily="18" charset="0"/>
                <a:cs typeface="Times New Roman" pitchFamily="18" charset="0"/>
              </a:rPr>
              <a:t>C   =   1/ R   Units  =  mho</a:t>
            </a:r>
          </a:p>
          <a:p>
            <a:pPr marL="365125" indent="-255588">
              <a:buFont typeface="Wingdings 3" pitchFamily="18" charset="2"/>
              <a:buChar char=""/>
            </a:pPr>
            <a:endParaRPr lang="en-US" sz="2400" dirty="0" smtClean="0">
              <a:solidFill>
                <a:schemeClr val="tx1">
                  <a:lumMod val="95000"/>
                  <a:lumOff val="5000"/>
                </a:schemeClr>
              </a:solidFill>
              <a:latin typeface="Times New Roman" pitchFamily="18" charset="0"/>
              <a:cs typeface="Times New Roman" pitchFamily="18" charset="0"/>
            </a:endParaRPr>
          </a:p>
          <a:p>
            <a:pPr marL="365125" indent="-255588">
              <a:buFont typeface="Wingdings 3" pitchFamily="18" charset="2"/>
              <a:buChar char=""/>
            </a:pPr>
            <a:r>
              <a:rPr lang="en-US" sz="2400" dirty="0" smtClean="0">
                <a:solidFill>
                  <a:schemeClr val="tx1">
                    <a:lumMod val="95000"/>
                    <a:lumOff val="5000"/>
                  </a:schemeClr>
                </a:solidFill>
                <a:latin typeface="Times New Roman" pitchFamily="18" charset="0"/>
                <a:cs typeface="Times New Roman" pitchFamily="18" charset="0"/>
              </a:rPr>
              <a:t> </a:t>
            </a:r>
            <a:r>
              <a:rPr lang="en-US" sz="2400" dirty="0">
                <a:solidFill>
                  <a:schemeClr val="tx1">
                    <a:lumMod val="95000"/>
                    <a:lumOff val="5000"/>
                  </a:schemeClr>
                </a:solidFill>
                <a:latin typeface="Times New Roman" pitchFamily="18" charset="0"/>
                <a:cs typeface="Times New Roman" pitchFamily="18" charset="0"/>
              </a:rPr>
              <a:t>Resistance (R) of a conductor is directly proportional to it’s length (l)&amp; inversely proportional to area of cross section (a</a:t>
            </a:r>
            <a:r>
              <a:rPr lang="en-US" sz="2400" dirty="0" smtClean="0">
                <a:solidFill>
                  <a:schemeClr val="tx1">
                    <a:lumMod val="95000"/>
                    <a:lumOff val="5000"/>
                  </a:schemeClr>
                </a:solidFill>
                <a:latin typeface="Times New Roman" pitchFamily="18" charset="0"/>
                <a:cs typeface="Times New Roman" pitchFamily="18" charset="0"/>
              </a:rPr>
              <a:t>)   R</a:t>
            </a:r>
            <a:r>
              <a:rPr lang="el-GR" sz="2400" dirty="0" smtClean="0">
                <a:solidFill>
                  <a:schemeClr val="tx1">
                    <a:lumMod val="95000"/>
                    <a:lumOff val="5000"/>
                  </a:schemeClr>
                </a:solidFill>
                <a:latin typeface="Times New Roman" pitchFamily="18" charset="0"/>
                <a:cs typeface="Times New Roman" pitchFamily="18" charset="0"/>
              </a:rPr>
              <a:t>α</a:t>
            </a:r>
            <a:r>
              <a:rPr lang="en-US" sz="2400" dirty="0" smtClean="0">
                <a:solidFill>
                  <a:schemeClr val="tx1">
                    <a:lumMod val="95000"/>
                    <a:lumOff val="5000"/>
                  </a:schemeClr>
                </a:solidFill>
                <a:latin typeface="Times New Roman" pitchFamily="18" charset="0"/>
                <a:cs typeface="Times New Roman" pitchFamily="18" charset="0"/>
              </a:rPr>
              <a:t>l/a</a:t>
            </a:r>
            <a:endParaRPr lang="en-US" sz="2400" dirty="0">
              <a:solidFill>
                <a:schemeClr val="tx1">
                  <a:lumMod val="95000"/>
                  <a:lumOff val="5000"/>
                </a:schemeClr>
              </a:solidFill>
              <a:latin typeface="Times New Roman" pitchFamily="18" charset="0"/>
              <a:cs typeface="Times New Roman" pitchFamily="18" charset="0"/>
            </a:endParaRPr>
          </a:p>
          <a:p>
            <a:pPr marL="365125" indent="-255588"/>
            <a:r>
              <a:rPr lang="en-US" sz="2400" dirty="0">
                <a:solidFill>
                  <a:schemeClr val="tx1">
                    <a:lumMod val="95000"/>
                    <a:lumOff val="5000"/>
                  </a:schemeClr>
                </a:solidFill>
                <a:latin typeface="Times New Roman" pitchFamily="18" charset="0"/>
                <a:cs typeface="Times New Roman" pitchFamily="18" charset="0"/>
              </a:rPr>
              <a:t>                     </a:t>
            </a:r>
          </a:p>
        </p:txBody>
      </p:sp>
      <p:sp>
        <p:nvSpPr>
          <p:cNvPr id="27652" name="Rectangle 3"/>
          <p:cNvSpPr>
            <a:spLocks noChangeArrowheads="1"/>
          </p:cNvSpPr>
          <p:nvPr/>
        </p:nvSpPr>
        <p:spPr bwMode="auto">
          <a:xfrm>
            <a:off x="1981200" y="533400"/>
            <a:ext cx="5029200" cy="584775"/>
          </a:xfrm>
          <a:prstGeom prst="rect">
            <a:avLst/>
          </a:prstGeom>
          <a:noFill/>
          <a:ln w="9525">
            <a:noFill/>
            <a:miter lim="800000"/>
            <a:headEnd/>
            <a:tailEnd/>
          </a:ln>
        </p:spPr>
        <p:txBody>
          <a:bodyPr wrap="square">
            <a:spAutoFit/>
          </a:bodyPr>
          <a:lstStyle/>
          <a:p>
            <a:r>
              <a:rPr lang="en-US" sz="3200" dirty="0">
                <a:solidFill>
                  <a:srgbClr val="009900"/>
                </a:solidFill>
                <a:latin typeface="Times New Roman" pitchFamily="18" charset="0"/>
                <a:cs typeface="Times New Roman" pitchFamily="18" charset="0"/>
              </a:rPr>
              <a:t> </a:t>
            </a:r>
            <a:r>
              <a:rPr lang="en-US" sz="3200" dirty="0" smtClean="0">
                <a:solidFill>
                  <a:srgbClr val="009900"/>
                </a:solidFill>
                <a:latin typeface="Times New Roman" pitchFamily="18" charset="0"/>
                <a:cs typeface="Times New Roman" pitchFamily="18" charset="0"/>
              </a:rPr>
              <a:t>Electrolytic conduct</a:t>
            </a:r>
            <a:r>
              <a:rPr lang="en-US" sz="3200" dirty="0" smtClean="0">
                <a:solidFill>
                  <a:srgbClr val="006600"/>
                </a:solidFill>
                <a:latin typeface="Times New Roman" pitchFamily="18" charset="0"/>
                <a:cs typeface="Times New Roman" pitchFamily="18" charset="0"/>
              </a:rPr>
              <a:t>ors</a:t>
            </a:r>
            <a:endParaRPr lang="en-US" sz="3200" dirty="0">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pPr fontAlgn="t"/>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Metallic conductors</a:t>
            </a:r>
          </a:p>
          <a:p>
            <a:pPr fontAlgn="t"/>
            <a:r>
              <a:rPr lang="en-US" sz="2400" dirty="0" smtClean="0">
                <a:latin typeface="Times New Roman" pitchFamily="18" charset="0"/>
                <a:cs typeface="Times New Roman" pitchFamily="18" charset="0"/>
              </a:rPr>
              <a:t>1. Conductance is due to the flow of electrons.</a:t>
            </a:r>
          </a:p>
          <a:p>
            <a:pPr fontAlgn="t"/>
            <a:endParaRPr lang="en-US" sz="2400" dirty="0" smtClean="0">
              <a:latin typeface="Times New Roman" pitchFamily="18" charset="0"/>
              <a:cs typeface="Times New Roman" pitchFamily="18" charset="0"/>
            </a:endParaRPr>
          </a:p>
          <a:p>
            <a:pPr fontAlgn="t"/>
            <a:r>
              <a:rPr lang="en-US" sz="2400" dirty="0" smtClean="0">
                <a:latin typeface="Times New Roman" pitchFamily="18" charset="0"/>
                <a:cs typeface="Times New Roman" pitchFamily="18" charset="0"/>
              </a:rPr>
              <a:t>2. It does not result any chemical change.</a:t>
            </a:r>
          </a:p>
          <a:p>
            <a:pPr fontAlgn="t"/>
            <a:r>
              <a:rPr lang="en-US" sz="2400" dirty="0" smtClean="0">
                <a:latin typeface="Times New Roman" pitchFamily="18" charset="0"/>
                <a:cs typeface="Times New Roman" pitchFamily="18" charset="0"/>
              </a:rPr>
              <a:t>3. Metallic conduction decreases with increase in temperature.</a:t>
            </a:r>
          </a:p>
          <a:p>
            <a:pPr fontAlgn="t"/>
            <a:r>
              <a:rPr lang="en-US" sz="2400" dirty="0" smtClean="0">
                <a:latin typeface="Times New Roman" pitchFamily="18" charset="0"/>
                <a:cs typeface="Times New Roman" pitchFamily="18" charset="0"/>
              </a:rPr>
              <a:t>4. It does not involve any transfer of matter</a:t>
            </a:r>
            <a:endParaRPr lang="en-US" sz="2400" dirty="0">
              <a:latin typeface="Times New Roman" pitchFamily="18" charset="0"/>
              <a:cs typeface="Times New Roman" pitchFamily="18" charset="0"/>
            </a:endParaRPr>
          </a:p>
        </p:txBody>
      </p:sp>
      <p:sp>
        <p:nvSpPr>
          <p:cNvPr id="6" name="Content Placeholder 5"/>
          <p:cNvSpPr>
            <a:spLocks noGrp="1"/>
          </p:cNvSpPr>
          <p:nvPr>
            <p:ph sz="half" idx="2"/>
          </p:nvPr>
        </p:nvSpPr>
        <p:spPr/>
        <p:txBody>
          <a:bodyPr>
            <a:noAutofit/>
          </a:bodyPr>
          <a:lstStyle/>
          <a:p>
            <a:pPr fontAlgn="t">
              <a:buNone/>
            </a:pPr>
            <a:r>
              <a:rPr lang="en-US" sz="2400" b="1" dirty="0" smtClean="0">
                <a:latin typeface="Times New Roman" pitchFamily="18" charset="0"/>
                <a:cs typeface="Times New Roman" pitchFamily="18" charset="0"/>
              </a:rPr>
              <a:t>   Electrolytic conductors:  </a:t>
            </a:r>
            <a:endParaRPr lang="en-US" sz="2400" dirty="0" smtClean="0">
              <a:latin typeface="Times New Roman" pitchFamily="18" charset="0"/>
              <a:cs typeface="Times New Roman" pitchFamily="18" charset="0"/>
            </a:endParaRPr>
          </a:p>
          <a:p>
            <a:pPr fontAlgn="t"/>
            <a:r>
              <a:rPr lang="en-US" sz="2400" dirty="0" smtClean="0">
                <a:latin typeface="Times New Roman" pitchFamily="18" charset="0"/>
                <a:cs typeface="Times New Roman" pitchFamily="18" charset="0"/>
              </a:rPr>
              <a:t>1. Conductance is due to the movement of ions in a solution.</a:t>
            </a:r>
          </a:p>
          <a:p>
            <a:pPr fontAlgn="t"/>
            <a:r>
              <a:rPr lang="en-US" sz="2400" dirty="0" smtClean="0">
                <a:latin typeface="Times New Roman" pitchFamily="18" charset="0"/>
                <a:cs typeface="Times New Roman" pitchFamily="18" charset="0"/>
              </a:rPr>
              <a:t>2. Chemical reactions take place at the electrodes.</a:t>
            </a:r>
          </a:p>
          <a:p>
            <a:pPr fontAlgn="t"/>
            <a:r>
              <a:rPr lang="en-US" sz="2400" dirty="0" smtClean="0">
                <a:latin typeface="Times New Roman" pitchFamily="18" charset="0"/>
                <a:cs typeface="Times New Roman" pitchFamily="18" charset="0"/>
              </a:rPr>
              <a:t>3. Electrolytic conduction increases with increase in temperature.</a:t>
            </a:r>
          </a:p>
          <a:p>
            <a:pPr fontAlgn="t"/>
            <a:r>
              <a:rPr lang="en-US" sz="2400" dirty="0" smtClean="0">
                <a:latin typeface="Times New Roman" pitchFamily="18" charset="0"/>
                <a:cs typeface="Times New Roman" pitchFamily="18" charset="0"/>
              </a:rPr>
              <a:t>4. It involves transfer of matter.</a:t>
            </a: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0BDFEE4F-4A7B-4118-A47E-F9A94867F57B}" type="slidenum">
              <a:rPr lang="en-US" smtClean="0"/>
              <a:pPr>
                <a:defRPr/>
              </a:pPr>
              <a:t>9</a:t>
            </a:fld>
            <a:endParaRPr lang="en-US" dirty="0"/>
          </a:p>
        </p:txBody>
      </p:sp>
      <p:sp>
        <p:nvSpPr>
          <p:cNvPr id="4" name="Title 3"/>
          <p:cNvSpPr>
            <a:spLocks noGrp="1"/>
          </p:cNvSpPr>
          <p:nvPr>
            <p:ph type="title"/>
          </p:nvPr>
        </p:nvSpPr>
        <p:spPr/>
        <p:txBody>
          <a:bodyPr>
            <a:normAutofit/>
          </a:bodyPr>
          <a:lstStyle/>
          <a:p>
            <a:r>
              <a:rPr lang="en-US" sz="2800" dirty="0" smtClean="0">
                <a:latin typeface="Times New Roman" pitchFamily="18" charset="0"/>
                <a:cs typeface="Times New Roman" pitchFamily="18" charset="0"/>
              </a:rPr>
              <a:t>Difference between metallic and electrolytic conductors</a:t>
            </a:r>
            <a:endParaRPr lang="en-US" sz="2800" dirty="0">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2589</TotalTime>
  <Words>2731</Words>
  <Application>Microsoft Office PowerPoint</Application>
  <PresentationFormat>On-screen Show (4:3)</PresentationFormat>
  <Paragraphs>508</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Concourse</vt:lpstr>
      <vt:lpstr>Slide 1</vt:lpstr>
      <vt:lpstr>ELECTRO CHEMSITRY</vt:lpstr>
      <vt:lpstr>Slide 3</vt:lpstr>
      <vt:lpstr>Slide 4</vt:lpstr>
      <vt:lpstr>Slide 5</vt:lpstr>
      <vt:lpstr>Slide 6</vt:lpstr>
      <vt:lpstr>Slide 7</vt:lpstr>
      <vt:lpstr>Slide 8</vt:lpstr>
      <vt:lpstr>Difference between metallic and electrolytic conductors</vt:lpstr>
      <vt:lpstr>Slide 10</vt:lpstr>
      <vt:lpstr>Slide 11</vt:lpstr>
      <vt:lpstr>Slide 12</vt:lpstr>
      <vt:lpstr>Slide 13</vt:lpstr>
      <vt:lpstr>Applications of EMF measurement:-</vt:lpstr>
      <vt:lpstr>Slide 15</vt:lpstr>
      <vt:lpstr>Slide 16</vt:lpstr>
      <vt:lpstr>Slide 17</vt:lpstr>
      <vt:lpstr>     Types of electrodes</vt:lpstr>
      <vt:lpstr>Slide 19</vt:lpstr>
      <vt:lpstr>Slide 20</vt:lpstr>
      <vt:lpstr>Slide 21</vt:lpstr>
      <vt:lpstr>Slide 22</vt:lpstr>
      <vt:lpstr>Slide 23</vt:lpstr>
      <vt:lpstr>Slide 24</vt:lpstr>
      <vt:lpstr>                   Glass electrode diagram</vt:lpstr>
      <vt:lpstr>   Nernst equation</vt:lpstr>
      <vt:lpstr>Slide 27</vt:lpstr>
      <vt:lpstr>     Electrochemical series</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Hydrogen-Oxygen or Alkaline fuel cell</vt:lpstr>
      <vt:lpstr>Slide 52</vt:lpstr>
      <vt:lpstr>    Methanol-oxygen fuel cell:</vt:lpstr>
      <vt:lpstr>    Reactions:</vt:lpstr>
      <vt:lpstr>Slide 55</vt:lpstr>
      <vt:lpstr>Slide 56</vt:lpstr>
    </vt:vector>
  </TitlesOfParts>
  <Company>gnec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ELECTROCHEMISTRY   AND   BATTERIES</dc:title>
  <dc:creator>padmakar</dc:creator>
  <cp:lastModifiedBy>SICETECE</cp:lastModifiedBy>
  <cp:revision>687</cp:revision>
  <dcterms:created xsi:type="dcterms:W3CDTF">2009-09-30T04:07:39Z</dcterms:created>
  <dcterms:modified xsi:type="dcterms:W3CDTF">2018-09-05T07:42:48Z</dcterms:modified>
</cp:coreProperties>
</file>