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5B6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5B6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5B6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195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5181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72371" y="0"/>
            <a:ext cx="12700" cy="311150"/>
          </a:xfrm>
          <a:custGeom>
            <a:avLst/>
            <a:gdLst/>
            <a:ahLst/>
            <a:cxnLst/>
            <a:rect l="l" t="t" r="r" b="b"/>
            <a:pathLst>
              <a:path w="12700" h="311150">
                <a:moveTo>
                  <a:pt x="0" y="310896"/>
                </a:moveTo>
                <a:lnTo>
                  <a:pt x="12192" y="310896"/>
                </a:lnTo>
                <a:lnTo>
                  <a:pt x="12192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02268" y="0"/>
            <a:ext cx="43180" cy="311150"/>
          </a:xfrm>
          <a:custGeom>
            <a:avLst/>
            <a:gdLst/>
            <a:ahLst/>
            <a:cxnLst/>
            <a:rect l="l" t="t" r="r" b="b"/>
            <a:pathLst>
              <a:path w="43179" h="311150">
                <a:moveTo>
                  <a:pt x="0" y="310896"/>
                </a:moveTo>
                <a:lnTo>
                  <a:pt x="42672" y="310896"/>
                </a:lnTo>
                <a:lnTo>
                  <a:pt x="42672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70264" y="0"/>
            <a:ext cx="5080" cy="311150"/>
          </a:xfrm>
          <a:custGeom>
            <a:avLst/>
            <a:gdLst/>
            <a:ahLst/>
            <a:cxnLst/>
            <a:rect l="l" t="t" r="r" b="b"/>
            <a:pathLst>
              <a:path w="5079" h="311150">
                <a:moveTo>
                  <a:pt x="0" y="310896"/>
                </a:moveTo>
                <a:lnTo>
                  <a:pt x="4571" y="310896"/>
                </a:lnTo>
                <a:lnTo>
                  <a:pt x="4571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8915400" cy="311150"/>
          </a:xfrm>
          <a:custGeom>
            <a:avLst/>
            <a:gdLst/>
            <a:ahLst/>
            <a:cxnLst/>
            <a:rect l="l" t="t" r="r" b="b"/>
            <a:pathLst>
              <a:path w="8915400" h="311150">
                <a:moveTo>
                  <a:pt x="0" y="310896"/>
                </a:moveTo>
                <a:lnTo>
                  <a:pt x="8915400" y="310896"/>
                </a:lnTo>
                <a:lnTo>
                  <a:pt x="891540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02268" y="307847"/>
            <a:ext cx="43180" cy="91440"/>
          </a:xfrm>
          <a:custGeom>
            <a:avLst/>
            <a:gdLst/>
            <a:ahLst/>
            <a:cxnLst/>
            <a:rect l="l" t="t" r="r" b="b"/>
            <a:pathLst>
              <a:path w="43179" h="91439">
                <a:moveTo>
                  <a:pt x="0" y="91439"/>
                </a:moveTo>
                <a:lnTo>
                  <a:pt x="42672" y="91439"/>
                </a:lnTo>
                <a:lnTo>
                  <a:pt x="4267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972550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307847"/>
            <a:ext cx="8915400" cy="91440"/>
          </a:xfrm>
          <a:custGeom>
            <a:avLst/>
            <a:gdLst/>
            <a:ahLst/>
            <a:cxnLst/>
            <a:rect l="l" t="t" r="r" b="b"/>
            <a:pathLst>
              <a:path w="8915400" h="91439">
                <a:moveTo>
                  <a:pt x="0" y="91439"/>
                </a:moveTo>
                <a:lnTo>
                  <a:pt x="8915400" y="91439"/>
                </a:lnTo>
                <a:lnTo>
                  <a:pt x="89154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002268" y="359663"/>
            <a:ext cx="43180" cy="81280"/>
          </a:xfrm>
          <a:custGeom>
            <a:avLst/>
            <a:gdLst/>
            <a:ahLst/>
            <a:cxnLst/>
            <a:rect l="l" t="t" r="r" b="b"/>
            <a:pathLst>
              <a:path w="43179" h="81279">
                <a:moveTo>
                  <a:pt x="0" y="80771"/>
                </a:moveTo>
                <a:lnTo>
                  <a:pt x="42672" y="80771"/>
                </a:lnTo>
                <a:lnTo>
                  <a:pt x="4267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410200" y="359663"/>
            <a:ext cx="3505200" cy="81280"/>
          </a:xfrm>
          <a:custGeom>
            <a:avLst/>
            <a:gdLst/>
            <a:ahLst/>
            <a:cxnLst/>
            <a:rect l="l" t="t" r="r" b="b"/>
            <a:pathLst>
              <a:path w="3505200" h="81279">
                <a:moveTo>
                  <a:pt x="0" y="80771"/>
                </a:moveTo>
                <a:lnTo>
                  <a:pt x="3505200" y="80771"/>
                </a:lnTo>
                <a:lnTo>
                  <a:pt x="350520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A157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A157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002268" y="440436"/>
            <a:ext cx="43180" cy="180340"/>
          </a:xfrm>
          <a:custGeom>
            <a:avLst/>
            <a:gdLst/>
            <a:ahLst/>
            <a:cxnLst/>
            <a:rect l="l" t="t" r="r" b="b"/>
            <a:pathLst>
              <a:path w="43179" h="180340">
                <a:moveTo>
                  <a:pt x="0" y="179832"/>
                </a:moveTo>
                <a:lnTo>
                  <a:pt x="42672" y="179832"/>
                </a:lnTo>
                <a:lnTo>
                  <a:pt x="4267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A157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410200" y="440436"/>
            <a:ext cx="3564890" cy="180340"/>
          </a:xfrm>
          <a:custGeom>
            <a:avLst/>
            <a:gdLst/>
            <a:ahLst/>
            <a:cxnLst/>
            <a:rect l="l" t="t" r="r" b="b"/>
            <a:pathLst>
              <a:path w="3564890" h="180340">
                <a:moveTo>
                  <a:pt x="0" y="179832"/>
                </a:moveTo>
                <a:lnTo>
                  <a:pt x="3564635" y="179832"/>
                </a:lnTo>
                <a:lnTo>
                  <a:pt x="3564635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EA157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342085"/>
            <a:ext cx="80721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E5B6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5601" y="2002662"/>
            <a:ext cx="7892796" cy="4094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atse1.matse.illinois.edu/polymers/pri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047"/>
                </a:moveTo>
                <a:lnTo>
                  <a:pt x="3733800" y="3047"/>
                </a:lnTo>
                <a:lnTo>
                  <a:pt x="37338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EA157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0200" y="411937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417423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8287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0200" y="420471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9143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376159" y="407974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EA1579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701796"/>
            <a:ext cx="6414770" cy="114300"/>
          </a:xfrm>
          <a:custGeom>
            <a:avLst/>
            <a:gdLst/>
            <a:ahLst/>
            <a:cxnLst/>
            <a:rect l="l" t="t" r="r" b="b"/>
            <a:pathLst>
              <a:path w="6414770" h="114300">
                <a:moveTo>
                  <a:pt x="0" y="114299"/>
                </a:moveTo>
                <a:lnTo>
                  <a:pt x="6414516" y="114299"/>
                </a:lnTo>
                <a:lnTo>
                  <a:pt x="6414516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414515" y="3701796"/>
            <a:ext cx="2729865" cy="189230"/>
          </a:xfrm>
          <a:custGeom>
            <a:avLst/>
            <a:gdLst/>
            <a:ahLst/>
            <a:cxnLst/>
            <a:rect l="l" t="t" r="r" b="b"/>
            <a:pathLst>
              <a:path w="2729865" h="189229">
                <a:moveTo>
                  <a:pt x="0" y="188975"/>
                </a:moveTo>
                <a:lnTo>
                  <a:pt x="2729484" y="188975"/>
                </a:lnTo>
                <a:lnTo>
                  <a:pt x="2729484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EA1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796"/>
                </a:moveTo>
                <a:lnTo>
                  <a:pt x="9144000" y="3701796"/>
                </a:lnTo>
                <a:lnTo>
                  <a:pt x="9144000" y="0"/>
                </a:lnTo>
                <a:lnTo>
                  <a:pt x="0" y="0"/>
                </a:lnTo>
                <a:lnTo>
                  <a:pt x="0" y="3701796"/>
                </a:lnTo>
                <a:close/>
              </a:path>
            </a:pathLst>
          </a:custGeom>
          <a:solidFill>
            <a:srgbClr val="4E5B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9027" y="1613916"/>
            <a:ext cx="5173980" cy="1159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4" name="object 14"/>
          <p:cNvSpPr txBox="1"/>
          <p:nvPr/>
        </p:nvSpPr>
        <p:spPr>
          <a:xfrm>
            <a:off x="2395473" y="4972050"/>
            <a:ext cx="4264025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426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Course: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B.Tech.</a:t>
            </a:r>
            <a:endParaRPr sz="26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600" dirty="0">
                <a:latin typeface="Times New Roman"/>
                <a:cs typeface="Times New Roman"/>
              </a:rPr>
              <a:t>Subject: Engineering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Chemistry  Unit</a:t>
            </a:r>
            <a:r>
              <a:rPr sz="2600">
                <a:latin typeface="Times New Roman"/>
                <a:cs typeface="Times New Roman"/>
              </a:rPr>
              <a:t>:</a:t>
            </a:r>
            <a:r>
              <a:rPr sz="2600" spc="-10">
                <a:latin typeface="Times New Roman"/>
                <a:cs typeface="Times New Roman"/>
              </a:rPr>
              <a:t> </a:t>
            </a:r>
            <a:r>
              <a:rPr sz="2600" spc="-5" smtClean="0">
                <a:latin typeface="Times New Roman"/>
                <a:cs typeface="Times New Roman"/>
              </a:rPr>
              <a:t>III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037590"/>
            <a:ext cx="36944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Copolymerization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9468" y="1774062"/>
            <a:ext cx="7764780" cy="2235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5904">
              <a:lnSpc>
                <a:spcPct val="100000"/>
              </a:lnSpc>
              <a:spcBef>
                <a:spcPts val="95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  <a:tab pos="3335654" algn="l"/>
              </a:tabLst>
            </a:pPr>
            <a:r>
              <a:rPr sz="2800" spc="-5" dirty="0">
                <a:latin typeface="Times New Roman"/>
                <a:cs typeface="Times New Roman"/>
              </a:rPr>
              <a:t>Copolymerization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	</a:t>
            </a:r>
            <a:r>
              <a:rPr sz="2800" dirty="0">
                <a:latin typeface="Times New Roman"/>
                <a:cs typeface="Times New Roman"/>
              </a:rPr>
              <a:t>the joint </a:t>
            </a:r>
            <a:r>
              <a:rPr sz="2800" spc="-5" dirty="0">
                <a:latin typeface="Times New Roman"/>
                <a:cs typeface="Times New Roman"/>
              </a:rPr>
              <a:t>polymerization of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two  or </a:t>
            </a:r>
            <a:r>
              <a:rPr sz="2800" spc="-10" dirty="0">
                <a:latin typeface="Times New Roman"/>
                <a:cs typeface="Times New Roman"/>
              </a:rPr>
              <a:t>more </a:t>
            </a:r>
            <a:r>
              <a:rPr sz="2800" spc="-5" dirty="0">
                <a:latin typeface="Times New Roman"/>
                <a:cs typeface="Times New Roman"/>
              </a:rPr>
              <a:t>monomer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species.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B809"/>
              </a:buClr>
              <a:buFont typeface="Georgia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268605" marR="732790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High molecular weight compounds obtained by  copolymerization are called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Copolymers.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58534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Example: Formation of</a:t>
            </a:r>
            <a:r>
              <a:rPr spc="10" dirty="0"/>
              <a:t> </a:t>
            </a:r>
            <a:r>
              <a:rPr spc="-5" dirty="0"/>
              <a:t>SBR</a:t>
            </a:r>
          </a:p>
        </p:txBody>
      </p:sp>
      <p:sp>
        <p:nvSpPr>
          <p:cNvPr id="3" name="object 3"/>
          <p:cNvSpPr/>
          <p:nvPr/>
        </p:nvSpPr>
        <p:spPr>
          <a:xfrm>
            <a:off x="497711" y="2633472"/>
            <a:ext cx="7838954" cy="3685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76464" y="6190894"/>
            <a:ext cx="1403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latin typeface="Georgia"/>
                <a:cs typeface="Georgia"/>
              </a:rPr>
              <a:t>4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00073"/>
            <a:ext cx="7501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Industrial applications of</a:t>
            </a:r>
            <a:r>
              <a:rPr sz="3600" spc="55" dirty="0"/>
              <a:t> </a:t>
            </a:r>
            <a:r>
              <a:rPr sz="3600" spc="-5" dirty="0"/>
              <a:t>Polymerization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8290" marR="175895" indent="-255904">
              <a:lnSpc>
                <a:spcPct val="100000"/>
              </a:lnSpc>
              <a:spcBef>
                <a:spcPts val="95"/>
              </a:spcBef>
              <a:buClr>
                <a:srgbClr val="FDB809"/>
              </a:buClr>
              <a:buFont typeface="Georgia"/>
              <a:buChar char="•"/>
              <a:tabLst>
                <a:tab pos="289560" algn="l"/>
              </a:tabLst>
            </a:pPr>
            <a:r>
              <a:rPr spc="-5" dirty="0"/>
              <a:t>Acrylonitrile-butadiene-styrene (ABS): Refrigerator  </a:t>
            </a:r>
            <a:r>
              <a:rPr dirty="0"/>
              <a:t>lining, </a:t>
            </a:r>
            <a:r>
              <a:rPr spc="-5" dirty="0"/>
              <a:t>lawn and garden equipment,</a:t>
            </a:r>
            <a:r>
              <a:rPr spc="-35" dirty="0"/>
              <a:t> </a:t>
            </a:r>
            <a:r>
              <a:rPr spc="-5" dirty="0"/>
              <a:t>toys</a:t>
            </a:r>
          </a:p>
          <a:p>
            <a:pPr marL="19685">
              <a:lnSpc>
                <a:spcPct val="100000"/>
              </a:lnSpc>
              <a:spcBef>
                <a:spcPts val="50"/>
              </a:spcBef>
              <a:buClr>
                <a:srgbClr val="FDB809"/>
              </a:buClr>
              <a:buFont typeface="Georgia"/>
              <a:buChar char="•"/>
            </a:pPr>
            <a:endParaRPr sz="3400"/>
          </a:p>
          <a:p>
            <a:pPr marL="288290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89560" algn="l"/>
              </a:tabLst>
            </a:pPr>
            <a:r>
              <a:rPr spc="-5" dirty="0"/>
              <a:t>Acrylics:Lenses, transparent aircraft enclosures</a:t>
            </a:r>
          </a:p>
          <a:p>
            <a:pPr marL="19685">
              <a:lnSpc>
                <a:spcPct val="100000"/>
              </a:lnSpc>
              <a:spcBef>
                <a:spcPts val="50"/>
              </a:spcBef>
              <a:buClr>
                <a:srgbClr val="FDB809"/>
              </a:buClr>
              <a:buFont typeface="Georgia"/>
              <a:buChar char="•"/>
            </a:pPr>
            <a:endParaRPr sz="3400"/>
          </a:p>
          <a:p>
            <a:pPr marL="288290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89560" algn="l"/>
              </a:tabLst>
            </a:pPr>
            <a:r>
              <a:rPr spc="-5" dirty="0"/>
              <a:t>Nylons: Bearings,</a:t>
            </a:r>
            <a:r>
              <a:rPr spc="-20" dirty="0"/>
              <a:t> </a:t>
            </a:r>
            <a:r>
              <a:rPr spc="-5" dirty="0"/>
              <a:t>gears</a:t>
            </a:r>
          </a:p>
          <a:p>
            <a:pPr marL="19685">
              <a:lnSpc>
                <a:spcPct val="100000"/>
              </a:lnSpc>
              <a:spcBef>
                <a:spcPts val="55"/>
              </a:spcBef>
              <a:buClr>
                <a:srgbClr val="FDB809"/>
              </a:buClr>
              <a:buFont typeface="Georgia"/>
              <a:buChar char="•"/>
            </a:pPr>
            <a:endParaRPr sz="3400"/>
          </a:p>
          <a:p>
            <a:pPr marL="288290" marR="5080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89560" algn="l"/>
              </a:tabLst>
            </a:pPr>
            <a:r>
              <a:rPr spc="-5" dirty="0"/>
              <a:t>Polyethylene: Flexible bottles, </a:t>
            </a:r>
            <a:r>
              <a:rPr dirty="0"/>
              <a:t>toys, </a:t>
            </a:r>
            <a:r>
              <a:rPr spc="-5" dirty="0"/>
              <a:t>tumblers, battery  parts, ice</a:t>
            </a:r>
            <a:r>
              <a:rPr spc="-15" dirty="0"/>
              <a:t> </a:t>
            </a:r>
            <a:r>
              <a:rPr spc="-5" dirty="0"/>
              <a:t>trays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2085"/>
            <a:ext cx="2280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References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2214" rIns="0" bIns="0" rtlCol="0">
            <a:spAutoFit/>
          </a:bodyPr>
          <a:lstStyle/>
          <a:p>
            <a:pPr marL="32384" marR="5080">
              <a:lnSpc>
                <a:spcPct val="108900"/>
              </a:lnSpc>
              <a:spcBef>
                <a:spcPts val="100"/>
              </a:spcBef>
            </a:pPr>
            <a:r>
              <a:rPr spc="-5" dirty="0"/>
              <a:t>1.Engineering chemistry by Jain </a:t>
            </a:r>
            <a:r>
              <a:rPr spc="-10" dirty="0"/>
              <a:t>and </a:t>
            </a:r>
            <a:r>
              <a:rPr spc="-5" dirty="0"/>
              <a:t>Jain  2.https://2012books.lardbucket.org  </a:t>
            </a:r>
            <a:r>
              <a:rPr spc="-5" dirty="0">
                <a:hlinkClick r:id="rId2"/>
              </a:rPr>
              <a:t>3.http://matse1.matse.illinois.e</a:t>
            </a:r>
            <a:r>
              <a:rPr spc="-5" dirty="0"/>
              <a:t>du</a:t>
            </a:r>
            <a:r>
              <a:rPr spc="-5" dirty="0">
                <a:hlinkClick r:id="rId2"/>
              </a:rPr>
              <a:t>/polymers/prin.html </a:t>
            </a:r>
            <a:r>
              <a:rPr spc="-5" dirty="0"/>
              <a:t> </a:t>
            </a:r>
            <a:r>
              <a:rPr dirty="0"/>
              <a:t>4.https://</a:t>
            </a:r>
            <a:r>
              <a:rPr spc="-45" dirty="0"/>
              <a:t> </a:t>
            </a:r>
            <a:r>
              <a:rPr spc="-5" dirty="0"/>
              <a:t>chem-guide.blogspot.com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94690"/>
            <a:ext cx="54190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Definition: </a:t>
            </a:r>
            <a:r>
              <a:rPr spc="-5" dirty="0"/>
              <a:t>Basic</a:t>
            </a:r>
            <a:r>
              <a:rPr spc="-60" dirty="0"/>
              <a:t> </a:t>
            </a:r>
            <a:r>
              <a:rPr dirty="0"/>
              <a:t>concepts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425905"/>
            <a:ext cx="7886700" cy="49060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348615" indent="-255904">
              <a:lnSpc>
                <a:spcPct val="90000"/>
              </a:lnSpc>
              <a:spcBef>
                <a:spcPts val="434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Polymers: </a:t>
            </a:r>
            <a:r>
              <a:rPr sz="2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</a:t>
            </a:r>
            <a:r>
              <a:rPr sz="2800" b="1" i="1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 a long molecule formed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by  joining </a:t>
            </a:r>
            <a:r>
              <a:rPr sz="2800" spc="-5" dirty="0">
                <a:latin typeface="Times New Roman"/>
                <a:cs typeface="Times New Roman"/>
              </a:rPr>
              <a:t>together of thousands of small molecular  units by chemical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bonds.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B809"/>
              </a:buClr>
              <a:buFont typeface="Georgia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268605" marR="5080" indent="-255904">
              <a:lnSpc>
                <a:spcPts val="303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Monomers: Small molecules </a:t>
            </a:r>
            <a:r>
              <a:rPr sz="2800" dirty="0">
                <a:latin typeface="Times New Roman"/>
                <a:cs typeface="Times New Roman"/>
              </a:rPr>
              <a:t>which </a:t>
            </a:r>
            <a:r>
              <a:rPr sz="2800" spc="-5" dirty="0">
                <a:latin typeface="Times New Roman"/>
                <a:cs typeface="Times New Roman"/>
              </a:rPr>
              <a:t>combine </a:t>
            </a:r>
            <a:r>
              <a:rPr sz="2800" dirty="0">
                <a:latin typeface="Times New Roman"/>
                <a:cs typeface="Times New Roman"/>
              </a:rPr>
              <a:t>together  </a:t>
            </a:r>
            <a:r>
              <a:rPr sz="2800" spc="-5" dirty="0">
                <a:latin typeface="Times New Roman"/>
                <a:cs typeface="Times New Roman"/>
              </a:rPr>
              <a:t>to formpolymer molecules are known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Monomers.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B809"/>
              </a:buClr>
              <a:buFont typeface="Georgia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268605" marR="164465" indent="-255904">
              <a:lnSpc>
                <a:spcPts val="302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Polymerization: The chemical process leading to the  formation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polymer is </a:t>
            </a:r>
            <a:r>
              <a:rPr sz="2800" dirty="0">
                <a:latin typeface="Times New Roman"/>
                <a:cs typeface="Times New Roman"/>
              </a:rPr>
              <a:t>known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Polymerization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DB809"/>
              </a:buClr>
              <a:buFont typeface="Georgia"/>
              <a:buChar char="•"/>
            </a:pPr>
            <a:endParaRPr sz="3150">
              <a:latin typeface="Times New Roman"/>
              <a:cs typeface="Times New Roman"/>
            </a:endParaRPr>
          </a:p>
          <a:p>
            <a:pPr marL="268605" marR="225425" indent="-255904">
              <a:lnSpc>
                <a:spcPts val="302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  <a:tab pos="50419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number of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monomeric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units	contained in the  polymer is </a:t>
            </a:r>
            <a:r>
              <a:rPr sz="2800" dirty="0">
                <a:latin typeface="Times New Roman"/>
                <a:cs typeface="Times New Roman"/>
              </a:rPr>
              <a:t>known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Degree of</a:t>
            </a:r>
            <a:r>
              <a:rPr sz="2800" b="1" i="1" u="heavy" spc="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Polymerization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113485"/>
            <a:ext cx="66033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Classification </a:t>
            </a:r>
            <a:r>
              <a:rPr spc="-5" dirty="0"/>
              <a:t>of</a:t>
            </a:r>
            <a:r>
              <a:rPr spc="-85" dirty="0"/>
              <a:t> </a:t>
            </a:r>
            <a:r>
              <a:rPr dirty="0"/>
              <a:t>Polymerization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800605" y="1753361"/>
            <a:ext cx="4822190" cy="4822190"/>
          </a:xfrm>
          <a:custGeom>
            <a:avLst/>
            <a:gdLst/>
            <a:ahLst/>
            <a:cxnLst/>
            <a:rect l="l" t="t" r="r" b="b"/>
            <a:pathLst>
              <a:path w="4822190" h="4822190">
                <a:moveTo>
                  <a:pt x="2410968" y="0"/>
                </a:moveTo>
                <a:lnTo>
                  <a:pt x="0" y="4821936"/>
                </a:lnTo>
                <a:lnTo>
                  <a:pt x="4821936" y="4821936"/>
                </a:lnTo>
                <a:lnTo>
                  <a:pt x="2410968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1573" y="2236470"/>
            <a:ext cx="3133725" cy="1713230"/>
          </a:xfrm>
          <a:custGeom>
            <a:avLst/>
            <a:gdLst/>
            <a:ahLst/>
            <a:cxnLst/>
            <a:rect l="l" t="t" r="r" b="b"/>
            <a:pathLst>
              <a:path w="3133725" h="1713229">
                <a:moveTo>
                  <a:pt x="2847848" y="0"/>
                </a:moveTo>
                <a:lnTo>
                  <a:pt x="285496" y="0"/>
                </a:lnTo>
                <a:lnTo>
                  <a:pt x="239172" y="3735"/>
                </a:lnTo>
                <a:lnTo>
                  <a:pt x="195234" y="14549"/>
                </a:lnTo>
                <a:lnTo>
                  <a:pt x="154268" y="31855"/>
                </a:lnTo>
                <a:lnTo>
                  <a:pt x="116860" y="55067"/>
                </a:lnTo>
                <a:lnTo>
                  <a:pt x="83597" y="83597"/>
                </a:lnTo>
                <a:lnTo>
                  <a:pt x="55067" y="116860"/>
                </a:lnTo>
                <a:lnTo>
                  <a:pt x="31855" y="154268"/>
                </a:lnTo>
                <a:lnTo>
                  <a:pt x="14549" y="195234"/>
                </a:lnTo>
                <a:lnTo>
                  <a:pt x="3735" y="239172"/>
                </a:lnTo>
                <a:lnTo>
                  <a:pt x="0" y="285495"/>
                </a:lnTo>
                <a:lnTo>
                  <a:pt x="0" y="1427479"/>
                </a:lnTo>
                <a:lnTo>
                  <a:pt x="3735" y="1473803"/>
                </a:lnTo>
                <a:lnTo>
                  <a:pt x="14549" y="1517741"/>
                </a:lnTo>
                <a:lnTo>
                  <a:pt x="31855" y="1558707"/>
                </a:lnTo>
                <a:lnTo>
                  <a:pt x="55067" y="1596115"/>
                </a:lnTo>
                <a:lnTo>
                  <a:pt x="83597" y="1629378"/>
                </a:lnTo>
                <a:lnTo>
                  <a:pt x="116860" y="1657908"/>
                </a:lnTo>
                <a:lnTo>
                  <a:pt x="154268" y="1681120"/>
                </a:lnTo>
                <a:lnTo>
                  <a:pt x="195234" y="1698426"/>
                </a:lnTo>
                <a:lnTo>
                  <a:pt x="239172" y="1709240"/>
                </a:lnTo>
                <a:lnTo>
                  <a:pt x="285496" y="1712975"/>
                </a:lnTo>
                <a:lnTo>
                  <a:pt x="2847848" y="1712975"/>
                </a:lnTo>
                <a:lnTo>
                  <a:pt x="2894171" y="1709240"/>
                </a:lnTo>
                <a:lnTo>
                  <a:pt x="2938109" y="1698426"/>
                </a:lnTo>
                <a:lnTo>
                  <a:pt x="2979075" y="1681120"/>
                </a:lnTo>
                <a:lnTo>
                  <a:pt x="3016483" y="1657908"/>
                </a:lnTo>
                <a:lnTo>
                  <a:pt x="3049746" y="1629378"/>
                </a:lnTo>
                <a:lnTo>
                  <a:pt x="3078276" y="1596115"/>
                </a:lnTo>
                <a:lnTo>
                  <a:pt x="3101488" y="1558707"/>
                </a:lnTo>
                <a:lnTo>
                  <a:pt x="3118794" y="1517741"/>
                </a:lnTo>
                <a:lnTo>
                  <a:pt x="3129608" y="1473803"/>
                </a:lnTo>
                <a:lnTo>
                  <a:pt x="3133344" y="1427479"/>
                </a:lnTo>
                <a:lnTo>
                  <a:pt x="3133344" y="285495"/>
                </a:lnTo>
                <a:lnTo>
                  <a:pt x="3129608" y="239172"/>
                </a:lnTo>
                <a:lnTo>
                  <a:pt x="3118794" y="195234"/>
                </a:lnTo>
                <a:lnTo>
                  <a:pt x="3101488" y="154268"/>
                </a:lnTo>
                <a:lnTo>
                  <a:pt x="3078276" y="116860"/>
                </a:lnTo>
                <a:lnTo>
                  <a:pt x="3049746" y="83597"/>
                </a:lnTo>
                <a:lnTo>
                  <a:pt x="3016483" y="55067"/>
                </a:lnTo>
                <a:lnTo>
                  <a:pt x="2979075" y="31855"/>
                </a:lnTo>
                <a:lnTo>
                  <a:pt x="2938109" y="14549"/>
                </a:lnTo>
                <a:lnTo>
                  <a:pt x="2894171" y="3735"/>
                </a:lnTo>
                <a:lnTo>
                  <a:pt x="284784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11573" y="2236470"/>
            <a:ext cx="3133725" cy="1713230"/>
          </a:xfrm>
          <a:custGeom>
            <a:avLst/>
            <a:gdLst/>
            <a:ahLst/>
            <a:cxnLst/>
            <a:rect l="l" t="t" r="r" b="b"/>
            <a:pathLst>
              <a:path w="3133725" h="1713229">
                <a:moveTo>
                  <a:pt x="0" y="285495"/>
                </a:moveTo>
                <a:lnTo>
                  <a:pt x="3735" y="239172"/>
                </a:lnTo>
                <a:lnTo>
                  <a:pt x="14549" y="195234"/>
                </a:lnTo>
                <a:lnTo>
                  <a:pt x="31855" y="154268"/>
                </a:lnTo>
                <a:lnTo>
                  <a:pt x="55067" y="116860"/>
                </a:lnTo>
                <a:lnTo>
                  <a:pt x="83597" y="83597"/>
                </a:lnTo>
                <a:lnTo>
                  <a:pt x="116860" y="55067"/>
                </a:lnTo>
                <a:lnTo>
                  <a:pt x="154268" y="31855"/>
                </a:lnTo>
                <a:lnTo>
                  <a:pt x="195234" y="14549"/>
                </a:lnTo>
                <a:lnTo>
                  <a:pt x="239172" y="3735"/>
                </a:lnTo>
                <a:lnTo>
                  <a:pt x="285496" y="0"/>
                </a:lnTo>
                <a:lnTo>
                  <a:pt x="2847848" y="0"/>
                </a:lnTo>
                <a:lnTo>
                  <a:pt x="2894171" y="3735"/>
                </a:lnTo>
                <a:lnTo>
                  <a:pt x="2938109" y="14549"/>
                </a:lnTo>
                <a:lnTo>
                  <a:pt x="2979075" y="31855"/>
                </a:lnTo>
                <a:lnTo>
                  <a:pt x="3016483" y="55067"/>
                </a:lnTo>
                <a:lnTo>
                  <a:pt x="3049746" y="83597"/>
                </a:lnTo>
                <a:lnTo>
                  <a:pt x="3078276" y="116860"/>
                </a:lnTo>
                <a:lnTo>
                  <a:pt x="3101488" y="154268"/>
                </a:lnTo>
                <a:lnTo>
                  <a:pt x="3118794" y="195234"/>
                </a:lnTo>
                <a:lnTo>
                  <a:pt x="3129608" y="239172"/>
                </a:lnTo>
                <a:lnTo>
                  <a:pt x="3133344" y="285495"/>
                </a:lnTo>
                <a:lnTo>
                  <a:pt x="3133344" y="1427479"/>
                </a:lnTo>
                <a:lnTo>
                  <a:pt x="3129608" y="1473803"/>
                </a:lnTo>
                <a:lnTo>
                  <a:pt x="3118794" y="1517741"/>
                </a:lnTo>
                <a:lnTo>
                  <a:pt x="3101488" y="1558707"/>
                </a:lnTo>
                <a:lnTo>
                  <a:pt x="3078276" y="1596115"/>
                </a:lnTo>
                <a:lnTo>
                  <a:pt x="3049746" y="1629378"/>
                </a:lnTo>
                <a:lnTo>
                  <a:pt x="3016483" y="1657908"/>
                </a:lnTo>
                <a:lnTo>
                  <a:pt x="2979075" y="1681120"/>
                </a:lnTo>
                <a:lnTo>
                  <a:pt x="2938109" y="1698426"/>
                </a:lnTo>
                <a:lnTo>
                  <a:pt x="2894171" y="1709240"/>
                </a:lnTo>
                <a:lnTo>
                  <a:pt x="2847848" y="1712975"/>
                </a:lnTo>
                <a:lnTo>
                  <a:pt x="285496" y="1712975"/>
                </a:lnTo>
                <a:lnTo>
                  <a:pt x="239172" y="1709240"/>
                </a:lnTo>
                <a:lnTo>
                  <a:pt x="195234" y="1698426"/>
                </a:lnTo>
                <a:lnTo>
                  <a:pt x="154268" y="1681120"/>
                </a:lnTo>
                <a:lnTo>
                  <a:pt x="116860" y="1657908"/>
                </a:lnTo>
                <a:lnTo>
                  <a:pt x="83597" y="1629378"/>
                </a:lnTo>
                <a:lnTo>
                  <a:pt x="55067" y="1596115"/>
                </a:lnTo>
                <a:lnTo>
                  <a:pt x="31855" y="1558707"/>
                </a:lnTo>
                <a:lnTo>
                  <a:pt x="14549" y="1517741"/>
                </a:lnTo>
                <a:lnTo>
                  <a:pt x="3735" y="1473803"/>
                </a:lnTo>
                <a:lnTo>
                  <a:pt x="0" y="1427479"/>
                </a:lnTo>
                <a:lnTo>
                  <a:pt x="0" y="285495"/>
                </a:lnTo>
                <a:close/>
              </a:path>
            </a:pathLst>
          </a:custGeom>
          <a:ln w="19812">
            <a:solidFill>
              <a:srgbClr val="7ED1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11573" y="4164329"/>
            <a:ext cx="3133725" cy="1713230"/>
          </a:xfrm>
          <a:custGeom>
            <a:avLst/>
            <a:gdLst/>
            <a:ahLst/>
            <a:cxnLst/>
            <a:rect l="l" t="t" r="r" b="b"/>
            <a:pathLst>
              <a:path w="3133725" h="1713229">
                <a:moveTo>
                  <a:pt x="2847848" y="0"/>
                </a:moveTo>
                <a:lnTo>
                  <a:pt x="285496" y="0"/>
                </a:lnTo>
                <a:lnTo>
                  <a:pt x="239172" y="3735"/>
                </a:lnTo>
                <a:lnTo>
                  <a:pt x="195234" y="14549"/>
                </a:lnTo>
                <a:lnTo>
                  <a:pt x="154268" y="31855"/>
                </a:lnTo>
                <a:lnTo>
                  <a:pt x="116860" y="55067"/>
                </a:lnTo>
                <a:lnTo>
                  <a:pt x="83597" y="83597"/>
                </a:lnTo>
                <a:lnTo>
                  <a:pt x="55067" y="116860"/>
                </a:lnTo>
                <a:lnTo>
                  <a:pt x="31855" y="154268"/>
                </a:lnTo>
                <a:lnTo>
                  <a:pt x="14549" y="195234"/>
                </a:lnTo>
                <a:lnTo>
                  <a:pt x="3735" y="239172"/>
                </a:lnTo>
                <a:lnTo>
                  <a:pt x="0" y="285496"/>
                </a:lnTo>
                <a:lnTo>
                  <a:pt x="0" y="1427480"/>
                </a:lnTo>
                <a:lnTo>
                  <a:pt x="3735" y="1473787"/>
                </a:lnTo>
                <a:lnTo>
                  <a:pt x="14549" y="1517717"/>
                </a:lnTo>
                <a:lnTo>
                  <a:pt x="31855" y="1558679"/>
                </a:lnTo>
                <a:lnTo>
                  <a:pt x="55067" y="1596088"/>
                </a:lnTo>
                <a:lnTo>
                  <a:pt x="83597" y="1629354"/>
                </a:lnTo>
                <a:lnTo>
                  <a:pt x="116860" y="1657890"/>
                </a:lnTo>
                <a:lnTo>
                  <a:pt x="154268" y="1681108"/>
                </a:lnTo>
                <a:lnTo>
                  <a:pt x="195234" y="1698420"/>
                </a:lnTo>
                <a:lnTo>
                  <a:pt x="239172" y="1709239"/>
                </a:lnTo>
                <a:lnTo>
                  <a:pt x="285496" y="1712976"/>
                </a:lnTo>
                <a:lnTo>
                  <a:pt x="2847848" y="1712976"/>
                </a:lnTo>
                <a:lnTo>
                  <a:pt x="2894171" y="1709239"/>
                </a:lnTo>
                <a:lnTo>
                  <a:pt x="2938109" y="1698420"/>
                </a:lnTo>
                <a:lnTo>
                  <a:pt x="2979075" y="1681108"/>
                </a:lnTo>
                <a:lnTo>
                  <a:pt x="3016483" y="1657890"/>
                </a:lnTo>
                <a:lnTo>
                  <a:pt x="3049746" y="1629354"/>
                </a:lnTo>
                <a:lnTo>
                  <a:pt x="3078276" y="1596088"/>
                </a:lnTo>
                <a:lnTo>
                  <a:pt x="3101488" y="1558679"/>
                </a:lnTo>
                <a:lnTo>
                  <a:pt x="3118794" y="1517717"/>
                </a:lnTo>
                <a:lnTo>
                  <a:pt x="3129608" y="1473787"/>
                </a:lnTo>
                <a:lnTo>
                  <a:pt x="3133344" y="1427480"/>
                </a:lnTo>
                <a:lnTo>
                  <a:pt x="3133344" y="285496"/>
                </a:lnTo>
                <a:lnTo>
                  <a:pt x="3129608" y="239172"/>
                </a:lnTo>
                <a:lnTo>
                  <a:pt x="3118794" y="195234"/>
                </a:lnTo>
                <a:lnTo>
                  <a:pt x="3101488" y="154268"/>
                </a:lnTo>
                <a:lnTo>
                  <a:pt x="3078276" y="116860"/>
                </a:lnTo>
                <a:lnTo>
                  <a:pt x="3049746" y="83597"/>
                </a:lnTo>
                <a:lnTo>
                  <a:pt x="3016483" y="55067"/>
                </a:lnTo>
                <a:lnTo>
                  <a:pt x="2979075" y="31855"/>
                </a:lnTo>
                <a:lnTo>
                  <a:pt x="2938109" y="14549"/>
                </a:lnTo>
                <a:lnTo>
                  <a:pt x="2894171" y="3735"/>
                </a:lnTo>
                <a:lnTo>
                  <a:pt x="284784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11573" y="4164329"/>
            <a:ext cx="3133725" cy="1713230"/>
          </a:xfrm>
          <a:custGeom>
            <a:avLst/>
            <a:gdLst/>
            <a:ahLst/>
            <a:cxnLst/>
            <a:rect l="l" t="t" r="r" b="b"/>
            <a:pathLst>
              <a:path w="3133725" h="1713229">
                <a:moveTo>
                  <a:pt x="0" y="285496"/>
                </a:moveTo>
                <a:lnTo>
                  <a:pt x="3735" y="239172"/>
                </a:lnTo>
                <a:lnTo>
                  <a:pt x="14549" y="195234"/>
                </a:lnTo>
                <a:lnTo>
                  <a:pt x="31855" y="154268"/>
                </a:lnTo>
                <a:lnTo>
                  <a:pt x="55067" y="116860"/>
                </a:lnTo>
                <a:lnTo>
                  <a:pt x="83597" y="83597"/>
                </a:lnTo>
                <a:lnTo>
                  <a:pt x="116860" y="55067"/>
                </a:lnTo>
                <a:lnTo>
                  <a:pt x="154268" y="31855"/>
                </a:lnTo>
                <a:lnTo>
                  <a:pt x="195234" y="14549"/>
                </a:lnTo>
                <a:lnTo>
                  <a:pt x="239172" y="3735"/>
                </a:lnTo>
                <a:lnTo>
                  <a:pt x="285496" y="0"/>
                </a:lnTo>
                <a:lnTo>
                  <a:pt x="2847848" y="0"/>
                </a:lnTo>
                <a:lnTo>
                  <a:pt x="2894171" y="3735"/>
                </a:lnTo>
                <a:lnTo>
                  <a:pt x="2938109" y="14549"/>
                </a:lnTo>
                <a:lnTo>
                  <a:pt x="2979075" y="31855"/>
                </a:lnTo>
                <a:lnTo>
                  <a:pt x="3016483" y="55067"/>
                </a:lnTo>
                <a:lnTo>
                  <a:pt x="3049746" y="83597"/>
                </a:lnTo>
                <a:lnTo>
                  <a:pt x="3078276" y="116860"/>
                </a:lnTo>
                <a:lnTo>
                  <a:pt x="3101488" y="154268"/>
                </a:lnTo>
                <a:lnTo>
                  <a:pt x="3118794" y="195234"/>
                </a:lnTo>
                <a:lnTo>
                  <a:pt x="3129608" y="239172"/>
                </a:lnTo>
                <a:lnTo>
                  <a:pt x="3133344" y="285496"/>
                </a:lnTo>
                <a:lnTo>
                  <a:pt x="3133344" y="1427480"/>
                </a:lnTo>
                <a:lnTo>
                  <a:pt x="3129608" y="1473787"/>
                </a:lnTo>
                <a:lnTo>
                  <a:pt x="3118794" y="1517717"/>
                </a:lnTo>
                <a:lnTo>
                  <a:pt x="3101488" y="1558679"/>
                </a:lnTo>
                <a:lnTo>
                  <a:pt x="3078276" y="1596088"/>
                </a:lnTo>
                <a:lnTo>
                  <a:pt x="3049746" y="1629354"/>
                </a:lnTo>
                <a:lnTo>
                  <a:pt x="3016483" y="1657890"/>
                </a:lnTo>
                <a:lnTo>
                  <a:pt x="2979075" y="1681108"/>
                </a:lnTo>
                <a:lnTo>
                  <a:pt x="2938109" y="1698420"/>
                </a:lnTo>
                <a:lnTo>
                  <a:pt x="2894171" y="1709239"/>
                </a:lnTo>
                <a:lnTo>
                  <a:pt x="2847848" y="1712976"/>
                </a:lnTo>
                <a:lnTo>
                  <a:pt x="285496" y="1712976"/>
                </a:lnTo>
                <a:lnTo>
                  <a:pt x="239172" y="1709239"/>
                </a:lnTo>
                <a:lnTo>
                  <a:pt x="195234" y="1698420"/>
                </a:lnTo>
                <a:lnTo>
                  <a:pt x="154268" y="1681108"/>
                </a:lnTo>
                <a:lnTo>
                  <a:pt x="116860" y="1657890"/>
                </a:lnTo>
                <a:lnTo>
                  <a:pt x="83597" y="1629354"/>
                </a:lnTo>
                <a:lnTo>
                  <a:pt x="55067" y="1596088"/>
                </a:lnTo>
                <a:lnTo>
                  <a:pt x="31855" y="1558679"/>
                </a:lnTo>
                <a:lnTo>
                  <a:pt x="14549" y="1517717"/>
                </a:lnTo>
                <a:lnTo>
                  <a:pt x="3735" y="1473787"/>
                </a:lnTo>
                <a:lnTo>
                  <a:pt x="0" y="1427480"/>
                </a:lnTo>
                <a:lnTo>
                  <a:pt x="0" y="285496"/>
                </a:lnTo>
                <a:close/>
              </a:path>
            </a:pathLst>
          </a:custGeom>
          <a:ln w="19812">
            <a:solidFill>
              <a:srgbClr val="7ED1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87977" y="2530297"/>
            <a:ext cx="2778760" cy="289115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 marR="5080" indent="3175" algn="ctr">
              <a:lnSpc>
                <a:spcPct val="86200"/>
              </a:lnSpc>
              <a:spcBef>
                <a:spcPts val="509"/>
              </a:spcBef>
            </a:pPr>
            <a:r>
              <a:rPr sz="2500" spc="-5" dirty="0">
                <a:latin typeface="Times New Roman"/>
                <a:cs typeface="Times New Roman"/>
              </a:rPr>
              <a:t>Addition  polymerization /  Chain</a:t>
            </a:r>
            <a:r>
              <a:rPr sz="2500" spc="-6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polymerization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50">
              <a:latin typeface="Times New Roman"/>
              <a:cs typeface="Times New Roman"/>
            </a:endParaRPr>
          </a:p>
          <a:p>
            <a:pPr marL="149860" marR="60960" indent="283210">
              <a:lnSpc>
                <a:spcPct val="119600"/>
              </a:lnSpc>
              <a:spcBef>
                <a:spcPts val="5"/>
              </a:spcBef>
            </a:pPr>
            <a:r>
              <a:rPr sz="2500" spc="-5" dirty="0">
                <a:latin typeface="Times New Roman"/>
                <a:cs typeface="Times New Roman"/>
              </a:rPr>
              <a:t>Condensation /  Step</a:t>
            </a:r>
            <a:r>
              <a:rPr sz="2500" spc="-6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polymerization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40994"/>
            <a:ext cx="5979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Addition / Chain</a:t>
            </a:r>
            <a:r>
              <a:rPr sz="3600" spc="30" dirty="0"/>
              <a:t> </a:t>
            </a:r>
            <a:r>
              <a:rPr sz="3600" spc="-5" dirty="0"/>
              <a:t>polymerization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5668" y="2086482"/>
            <a:ext cx="7942580" cy="4407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163830" indent="-255904">
              <a:lnSpc>
                <a:spcPct val="100000"/>
              </a:lnSpc>
              <a:spcBef>
                <a:spcPts val="95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  <a:tab pos="1708785" algn="l"/>
              </a:tabLst>
            </a:pPr>
            <a:r>
              <a:rPr sz="2800" dirty="0">
                <a:latin typeface="Times New Roman"/>
                <a:cs typeface="Times New Roman"/>
              </a:rPr>
              <a:t>Addition	</a:t>
            </a:r>
            <a:r>
              <a:rPr sz="2800" spc="-5" dirty="0">
                <a:latin typeface="Times New Roman"/>
                <a:cs typeface="Times New Roman"/>
              </a:rPr>
              <a:t>is a reaction that yields a product, which is  an exact multiple of </a:t>
            </a:r>
            <a:r>
              <a:rPr sz="2800" dirty="0">
                <a:latin typeface="Times New Roman"/>
                <a:cs typeface="Times New Roman"/>
              </a:rPr>
              <a:t>the original </a:t>
            </a:r>
            <a:r>
              <a:rPr sz="2800" spc="-5" dirty="0">
                <a:latin typeface="Times New Roman"/>
                <a:cs typeface="Times New Roman"/>
              </a:rPr>
              <a:t>monomeric  molecule.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DB809"/>
              </a:buClr>
              <a:buFont typeface="Georgia"/>
              <a:buChar char="•"/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B809"/>
              </a:buClr>
              <a:buFont typeface="Georgia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68605" marR="5080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Addition polymerization is </a:t>
            </a:r>
            <a:r>
              <a:rPr sz="2800" dirty="0">
                <a:latin typeface="Times New Roman"/>
                <a:cs typeface="Times New Roman"/>
              </a:rPr>
              <a:t>the joining together </a:t>
            </a:r>
            <a:r>
              <a:rPr sz="2800" spc="-5" dirty="0">
                <a:latin typeface="Times New Roman"/>
                <a:cs typeface="Times New Roman"/>
              </a:rPr>
              <a:t>of  two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more simple molecules, called Monomers, to  form a new compound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empirical formula,  called a polymer which has a very </a:t>
            </a:r>
            <a:r>
              <a:rPr sz="2800" dirty="0">
                <a:latin typeface="Times New Roman"/>
                <a:cs typeface="Times New Roman"/>
              </a:rPr>
              <a:t>high </a:t>
            </a:r>
            <a:r>
              <a:rPr sz="2800" spc="-5" dirty="0">
                <a:latin typeface="Times New Roman"/>
                <a:cs typeface="Times New Roman"/>
              </a:rPr>
              <a:t>molecular  weight.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392681"/>
            <a:ext cx="7802245" cy="3203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5904">
              <a:lnSpc>
                <a:spcPct val="100000"/>
              </a:lnSpc>
              <a:spcBef>
                <a:spcPts val="95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polymers formed by addition polymerisation are  thermoplastic.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B809"/>
              </a:buClr>
              <a:buFont typeface="Georgia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spcBef>
                <a:spcPts val="5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These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include</a:t>
            </a:r>
            <a:endParaRPr sz="28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Polythene,</a:t>
            </a:r>
            <a:endParaRPr sz="28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Polypropylene</a:t>
            </a:r>
            <a:endParaRPr sz="28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Polystyrene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145794"/>
            <a:ext cx="5434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Example:Ethene </a:t>
            </a:r>
            <a:r>
              <a:rPr sz="3600" dirty="0"/>
              <a:t>to</a:t>
            </a:r>
            <a:r>
              <a:rPr sz="3600" spc="-30" dirty="0"/>
              <a:t> </a:t>
            </a:r>
            <a:r>
              <a:rPr sz="3600" dirty="0"/>
              <a:t>polythene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91201" y="2091612"/>
            <a:ext cx="7476018" cy="42298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0594" y="3904869"/>
            <a:ext cx="725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Georgia"/>
                <a:cs typeface="Georgia"/>
              </a:rPr>
              <a:t>Ethene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4575" y="3828669"/>
            <a:ext cx="725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Georgia"/>
                <a:cs typeface="Georgia"/>
              </a:rPr>
              <a:t>Ethene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8428" y="3828669"/>
            <a:ext cx="725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Georgia"/>
                <a:cs typeface="Georgia"/>
              </a:rPr>
              <a:t>Ethene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6028" y="6339332"/>
            <a:ext cx="1511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Georgia"/>
                <a:cs typeface="Georgia"/>
              </a:rPr>
              <a:t>Polyethene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1037590"/>
            <a:ext cx="7098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Condensation/Step</a:t>
            </a:r>
            <a:r>
              <a:rPr spc="-95" dirty="0"/>
              <a:t> </a:t>
            </a:r>
            <a:r>
              <a:rPr dirty="0"/>
              <a:t>Polymerization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1774062"/>
            <a:ext cx="7908925" cy="3515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155575" indent="-255904">
              <a:lnSpc>
                <a:spcPct val="100000"/>
              </a:lnSpc>
              <a:spcBef>
                <a:spcPts val="95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A reaction occurring between simple polar-group-  containing monomers with the formation of polymer  and elimination of small molecules like water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,HCl.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B809"/>
              </a:buClr>
              <a:buFont typeface="Georgia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268605" marR="5080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be defined as the process in which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monomer molecules of </a:t>
            </a:r>
            <a:r>
              <a:rPr sz="2800" spc="-10" dirty="0">
                <a:latin typeface="Times New Roman"/>
                <a:cs typeface="Times New Roman"/>
              </a:rPr>
              <a:t>different </a:t>
            </a:r>
            <a:r>
              <a:rPr sz="2800" spc="-5" dirty="0">
                <a:latin typeface="Times New Roman"/>
                <a:cs typeface="Times New Roman"/>
              </a:rPr>
              <a:t>compounds combine  with the loss of some simple molecules, </a:t>
            </a:r>
            <a:r>
              <a:rPr sz="2800" dirty="0">
                <a:latin typeface="Times New Roman"/>
                <a:cs typeface="Times New Roman"/>
              </a:rPr>
              <a:t>like </a:t>
            </a:r>
            <a:r>
              <a:rPr sz="2800" spc="-25" dirty="0">
                <a:latin typeface="Times New Roman"/>
                <a:cs typeface="Times New Roman"/>
              </a:rPr>
              <a:t>water, </a:t>
            </a:r>
            <a:r>
              <a:rPr sz="2800" spc="-5" dirty="0">
                <a:latin typeface="Times New Roman"/>
                <a:cs typeface="Times New Roman"/>
              </a:rPr>
              <a:t>or  HCl.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1682"/>
            <a:ext cx="7359015" cy="2273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5904">
              <a:lnSpc>
                <a:spcPct val="100000"/>
              </a:lnSpc>
              <a:spcBef>
                <a:spcPts val="95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This process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produce </a:t>
            </a:r>
            <a:r>
              <a:rPr sz="2800" spc="-5" dirty="0">
                <a:latin typeface="Times New Roman"/>
                <a:cs typeface="Times New Roman"/>
              </a:rPr>
              <a:t>both thermoplastics and  thermosetting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plastics.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B809"/>
              </a:buClr>
              <a:buFont typeface="Georgia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e.g.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Polyesters</a:t>
            </a:r>
            <a:endParaRPr sz="28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FDB809"/>
              </a:buClr>
              <a:buFont typeface="Georgia"/>
              <a:buChar char="•"/>
              <a:tabLst>
                <a:tab pos="269240" algn="l"/>
              </a:tabLst>
            </a:pPr>
            <a:r>
              <a:rPr sz="2800" dirty="0">
                <a:latin typeface="Times New Roman"/>
                <a:cs typeface="Times New Roman"/>
              </a:rPr>
              <a:t>nylon </a:t>
            </a:r>
            <a:r>
              <a:rPr sz="2800" spc="-5" dirty="0">
                <a:latin typeface="Times New Roman"/>
                <a:cs typeface="Times New Roman"/>
              </a:rPr>
              <a:t>are formed by this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61390"/>
            <a:ext cx="4144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Example: Nylon</a:t>
            </a:r>
            <a:r>
              <a:rPr spc="-50" dirty="0"/>
              <a:t> </a:t>
            </a:r>
            <a:r>
              <a:rPr dirty="0"/>
              <a:t>6:6</a:t>
            </a:r>
          </a:p>
        </p:txBody>
      </p:sp>
      <p:sp>
        <p:nvSpPr>
          <p:cNvPr id="3" name="object 3"/>
          <p:cNvSpPr/>
          <p:nvPr/>
        </p:nvSpPr>
        <p:spPr>
          <a:xfrm>
            <a:off x="592666" y="1782783"/>
            <a:ext cx="7842955" cy="455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86064" y="657250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latin typeface="Georgia"/>
                <a:cs typeface="Georgia"/>
              </a:rPr>
              <a:t>3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258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Definition: Basic concepts</vt:lpstr>
      <vt:lpstr>Classification of Polymerization</vt:lpstr>
      <vt:lpstr>Addition / Chain polymerization</vt:lpstr>
      <vt:lpstr>Slide 5</vt:lpstr>
      <vt:lpstr>Example:Ethene to polythene</vt:lpstr>
      <vt:lpstr>Condensation/Step Polymerization</vt:lpstr>
      <vt:lpstr>Slide 8</vt:lpstr>
      <vt:lpstr>Example: Nylon 6:6</vt:lpstr>
      <vt:lpstr>Copolymerization</vt:lpstr>
      <vt:lpstr>Example: Formation of SBR</vt:lpstr>
      <vt:lpstr>Industrial applications of Polymerization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SICETECE</cp:lastModifiedBy>
  <cp:revision>2</cp:revision>
  <dcterms:created xsi:type="dcterms:W3CDTF">2018-09-05T06:30:12Z</dcterms:created>
  <dcterms:modified xsi:type="dcterms:W3CDTF">2018-09-05T07:50:35Z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2018-09-05T00:00:00Z</vt:filetime>
  </property>
</Properties>
</file>