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 u="heavy">
                <a:solidFill>
                  <a:srgbClr val="E1D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ABADF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0E6E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5360" y="1147317"/>
            <a:ext cx="211327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88946"/>
            <a:ext cx="5982334" cy="3119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 u="heavy">
                <a:solidFill>
                  <a:srgbClr val="E1D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4.png"/><Relationship Id="rId12" Type="http://schemas.openxmlformats.org/officeDocument/2006/relationships/image" Target="../media/image3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7.png"/><Relationship Id="rId5" Type="http://schemas.openxmlformats.org/officeDocument/2006/relationships/image" Target="../media/image33.png"/><Relationship Id="rId10" Type="http://schemas.openxmlformats.org/officeDocument/2006/relationships/image" Target="../media/image2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hyperlink" Target="http://postimg.org/image/ficgyq5z5/" TargetMode="External"/><Relationship Id="rId3" Type="http://schemas.openxmlformats.org/officeDocument/2006/relationships/hyperlink" Target="http://postimg.org/image/3kawku281/" TargetMode="External"/><Relationship Id="rId7" Type="http://schemas.openxmlformats.org/officeDocument/2006/relationships/hyperlink" Target="http://postimg.org/image/d0w4dpwox/" TargetMode="External"/><Relationship Id="rId2" Type="http://schemas.openxmlformats.org/officeDocument/2006/relationships/hyperlink" Target="http://postimg.org/image/9dskyjsvj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stimg.org/image/rhjdsam69/" TargetMode="External"/><Relationship Id="rId5" Type="http://schemas.openxmlformats.org/officeDocument/2006/relationships/hyperlink" Target="http://www.slideshare.net/" TargetMode="External"/><Relationship Id="rId10" Type="http://schemas.openxmlformats.org/officeDocument/2006/relationships/hyperlink" Target="http://postimg.org/image/a82wtowch/" TargetMode="External"/><Relationship Id="rId4" Type="http://schemas.openxmlformats.org/officeDocument/2006/relationships/hyperlink" Target="http://postimg.org/image/ritblpo01/" TargetMode="External"/><Relationship Id="rId9" Type="http://schemas.openxmlformats.org/officeDocument/2006/relationships/hyperlink" Target="http://postimg.org/image/c7o3yug1t/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img.org/image/51wcwe6yp/" TargetMode="External"/><Relationship Id="rId7" Type="http://schemas.openxmlformats.org/officeDocument/2006/relationships/hyperlink" Target="http://postimg.org/image/mqetl9cbr/" TargetMode="External"/><Relationship Id="rId2" Type="http://schemas.openxmlformats.org/officeDocument/2006/relationships/hyperlink" Target="http://postimg.org/image/sc5xebu0x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stimg.org/image/p1m5s6thd/" TargetMode="External"/><Relationship Id="rId5" Type="http://schemas.openxmlformats.org/officeDocument/2006/relationships/hyperlink" Target="http://www.slideshare.net/" TargetMode="External"/><Relationship Id="rId4" Type="http://schemas.openxmlformats.org/officeDocument/2006/relationships/hyperlink" Target="http://postimg.org/image/dnzmgziyp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ABADF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ABADF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ABADF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0" y="6858000"/>
                </a:moveTo>
                <a:lnTo>
                  <a:pt x="105156" y="6858000"/>
                </a:lnTo>
                <a:lnTo>
                  <a:pt x="10515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CD4EA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875" y="6858000"/>
                </a:lnTo>
                <a:lnTo>
                  <a:pt x="1508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CD4EA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EBF5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1475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724" y="6858000"/>
                </a:lnTo>
                <a:lnTo>
                  <a:pt x="7772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EBF5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544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7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4483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AAB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2507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98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034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56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573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62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9360" y="1776"/>
                </a:lnTo>
                <a:lnTo>
                  <a:pt x="551986" y="7021"/>
                </a:lnTo>
                <a:lnTo>
                  <a:pt x="505702" y="15611"/>
                </a:lnTo>
                <a:lnTo>
                  <a:pt x="460633" y="27419"/>
                </a:lnTo>
                <a:lnTo>
                  <a:pt x="416905" y="42321"/>
                </a:lnTo>
                <a:lnTo>
                  <a:pt x="374643" y="60191"/>
                </a:lnTo>
                <a:lnTo>
                  <a:pt x="333972" y="80905"/>
                </a:lnTo>
                <a:lnTo>
                  <a:pt x="295017" y="104337"/>
                </a:lnTo>
                <a:lnTo>
                  <a:pt x="257904" y="130362"/>
                </a:lnTo>
                <a:lnTo>
                  <a:pt x="222758" y="158854"/>
                </a:lnTo>
                <a:lnTo>
                  <a:pt x="189704" y="189690"/>
                </a:lnTo>
                <a:lnTo>
                  <a:pt x="158867" y="222743"/>
                </a:lnTo>
                <a:lnTo>
                  <a:pt x="130373" y="257888"/>
                </a:lnTo>
                <a:lnTo>
                  <a:pt x="104346" y="295001"/>
                </a:lnTo>
                <a:lnTo>
                  <a:pt x="80913" y="333955"/>
                </a:lnTo>
                <a:lnTo>
                  <a:pt x="60197" y="374626"/>
                </a:lnTo>
                <a:lnTo>
                  <a:pt x="42325" y="416889"/>
                </a:lnTo>
                <a:lnTo>
                  <a:pt x="27422" y="460619"/>
                </a:lnTo>
                <a:lnTo>
                  <a:pt x="15612" y="505690"/>
                </a:lnTo>
                <a:lnTo>
                  <a:pt x="7022" y="551977"/>
                </a:lnTo>
                <a:lnTo>
                  <a:pt x="1776" y="599355"/>
                </a:lnTo>
                <a:lnTo>
                  <a:pt x="0" y="647700"/>
                </a:lnTo>
                <a:lnTo>
                  <a:pt x="1776" y="696044"/>
                </a:lnTo>
                <a:lnTo>
                  <a:pt x="7022" y="743422"/>
                </a:lnTo>
                <a:lnTo>
                  <a:pt x="15612" y="789709"/>
                </a:lnTo>
                <a:lnTo>
                  <a:pt x="27422" y="834780"/>
                </a:lnTo>
                <a:lnTo>
                  <a:pt x="42325" y="878510"/>
                </a:lnTo>
                <a:lnTo>
                  <a:pt x="60197" y="920773"/>
                </a:lnTo>
                <a:lnTo>
                  <a:pt x="80913" y="961444"/>
                </a:lnTo>
                <a:lnTo>
                  <a:pt x="104346" y="1000398"/>
                </a:lnTo>
                <a:lnTo>
                  <a:pt x="130373" y="1037511"/>
                </a:lnTo>
                <a:lnTo>
                  <a:pt x="158867" y="1072656"/>
                </a:lnTo>
                <a:lnTo>
                  <a:pt x="189704" y="1105709"/>
                </a:lnTo>
                <a:lnTo>
                  <a:pt x="222758" y="1136545"/>
                </a:lnTo>
                <a:lnTo>
                  <a:pt x="257904" y="1165037"/>
                </a:lnTo>
                <a:lnTo>
                  <a:pt x="295017" y="1191062"/>
                </a:lnTo>
                <a:lnTo>
                  <a:pt x="333972" y="1214494"/>
                </a:lnTo>
                <a:lnTo>
                  <a:pt x="374643" y="1235208"/>
                </a:lnTo>
                <a:lnTo>
                  <a:pt x="416905" y="1253078"/>
                </a:lnTo>
                <a:lnTo>
                  <a:pt x="460633" y="1267980"/>
                </a:lnTo>
                <a:lnTo>
                  <a:pt x="505702" y="1279788"/>
                </a:lnTo>
                <a:lnTo>
                  <a:pt x="551986" y="1288378"/>
                </a:lnTo>
                <a:lnTo>
                  <a:pt x="599360" y="1293623"/>
                </a:lnTo>
                <a:lnTo>
                  <a:pt x="647700" y="1295400"/>
                </a:lnTo>
                <a:lnTo>
                  <a:pt x="696044" y="1293623"/>
                </a:lnTo>
                <a:lnTo>
                  <a:pt x="743422" y="1288378"/>
                </a:lnTo>
                <a:lnTo>
                  <a:pt x="789709" y="1279788"/>
                </a:lnTo>
                <a:lnTo>
                  <a:pt x="834780" y="1267980"/>
                </a:lnTo>
                <a:lnTo>
                  <a:pt x="878510" y="1253078"/>
                </a:lnTo>
                <a:lnTo>
                  <a:pt x="920773" y="1235208"/>
                </a:lnTo>
                <a:lnTo>
                  <a:pt x="961444" y="1214494"/>
                </a:lnTo>
                <a:lnTo>
                  <a:pt x="1000398" y="1191062"/>
                </a:lnTo>
                <a:lnTo>
                  <a:pt x="1037511" y="1165037"/>
                </a:lnTo>
                <a:lnTo>
                  <a:pt x="1072656" y="1136545"/>
                </a:lnTo>
                <a:lnTo>
                  <a:pt x="1105709" y="1105709"/>
                </a:lnTo>
                <a:lnTo>
                  <a:pt x="1136545" y="1072656"/>
                </a:lnTo>
                <a:lnTo>
                  <a:pt x="1165037" y="1037511"/>
                </a:lnTo>
                <a:lnTo>
                  <a:pt x="1191062" y="1000398"/>
                </a:lnTo>
                <a:lnTo>
                  <a:pt x="1214494" y="961444"/>
                </a:lnTo>
                <a:lnTo>
                  <a:pt x="1235208" y="920773"/>
                </a:lnTo>
                <a:lnTo>
                  <a:pt x="1253078" y="878510"/>
                </a:lnTo>
                <a:lnTo>
                  <a:pt x="1267980" y="834780"/>
                </a:lnTo>
                <a:lnTo>
                  <a:pt x="1279788" y="789709"/>
                </a:lnTo>
                <a:lnTo>
                  <a:pt x="1288378" y="743422"/>
                </a:lnTo>
                <a:lnTo>
                  <a:pt x="1293623" y="696044"/>
                </a:lnTo>
                <a:lnTo>
                  <a:pt x="1295400" y="647700"/>
                </a:lnTo>
                <a:lnTo>
                  <a:pt x="1293623" y="599355"/>
                </a:lnTo>
                <a:lnTo>
                  <a:pt x="1288378" y="551977"/>
                </a:lnTo>
                <a:lnTo>
                  <a:pt x="1279788" y="505690"/>
                </a:lnTo>
                <a:lnTo>
                  <a:pt x="1267980" y="460619"/>
                </a:lnTo>
                <a:lnTo>
                  <a:pt x="1253078" y="416889"/>
                </a:lnTo>
                <a:lnTo>
                  <a:pt x="1235208" y="374626"/>
                </a:lnTo>
                <a:lnTo>
                  <a:pt x="1214494" y="333955"/>
                </a:lnTo>
                <a:lnTo>
                  <a:pt x="1191062" y="295001"/>
                </a:lnTo>
                <a:lnTo>
                  <a:pt x="1165037" y="257888"/>
                </a:lnTo>
                <a:lnTo>
                  <a:pt x="1136545" y="222743"/>
                </a:lnTo>
                <a:lnTo>
                  <a:pt x="1105709" y="189690"/>
                </a:lnTo>
                <a:lnTo>
                  <a:pt x="1072656" y="158854"/>
                </a:lnTo>
                <a:lnTo>
                  <a:pt x="1037511" y="130362"/>
                </a:lnTo>
                <a:lnTo>
                  <a:pt x="1000398" y="104337"/>
                </a:lnTo>
                <a:lnTo>
                  <a:pt x="961444" y="80905"/>
                </a:lnTo>
                <a:lnTo>
                  <a:pt x="920773" y="60191"/>
                </a:lnTo>
                <a:lnTo>
                  <a:pt x="878510" y="42321"/>
                </a:lnTo>
                <a:lnTo>
                  <a:pt x="834780" y="27419"/>
                </a:lnTo>
                <a:lnTo>
                  <a:pt x="789709" y="15611"/>
                </a:lnTo>
                <a:lnTo>
                  <a:pt x="743422" y="7021"/>
                </a:lnTo>
                <a:lnTo>
                  <a:pt x="696044" y="1776"/>
                </a:lnTo>
                <a:lnTo>
                  <a:pt x="6477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9116" y="4866132"/>
            <a:ext cx="641985" cy="641985"/>
          </a:xfrm>
          <a:custGeom>
            <a:avLst/>
            <a:gdLst/>
            <a:ahLst/>
            <a:cxnLst/>
            <a:rect l="l" t="t" r="r" b="b"/>
            <a:pathLst>
              <a:path w="641985" h="641985">
                <a:moveTo>
                  <a:pt x="320802" y="0"/>
                </a:moveTo>
                <a:lnTo>
                  <a:pt x="273398" y="3478"/>
                </a:lnTo>
                <a:lnTo>
                  <a:pt x="228153" y="13583"/>
                </a:lnTo>
                <a:lnTo>
                  <a:pt x="185563" y="29817"/>
                </a:lnTo>
                <a:lnTo>
                  <a:pt x="146125" y="51685"/>
                </a:lnTo>
                <a:lnTo>
                  <a:pt x="110335" y="78690"/>
                </a:lnTo>
                <a:lnTo>
                  <a:pt x="78690" y="110335"/>
                </a:lnTo>
                <a:lnTo>
                  <a:pt x="51685" y="146125"/>
                </a:lnTo>
                <a:lnTo>
                  <a:pt x="29817" y="185563"/>
                </a:lnTo>
                <a:lnTo>
                  <a:pt x="13583" y="228153"/>
                </a:lnTo>
                <a:lnTo>
                  <a:pt x="3478" y="273398"/>
                </a:lnTo>
                <a:lnTo>
                  <a:pt x="0" y="320802"/>
                </a:lnTo>
                <a:lnTo>
                  <a:pt x="3478" y="368205"/>
                </a:lnTo>
                <a:lnTo>
                  <a:pt x="13583" y="413450"/>
                </a:lnTo>
                <a:lnTo>
                  <a:pt x="29817" y="456040"/>
                </a:lnTo>
                <a:lnTo>
                  <a:pt x="51685" y="495478"/>
                </a:lnTo>
                <a:lnTo>
                  <a:pt x="78690" y="531268"/>
                </a:lnTo>
                <a:lnTo>
                  <a:pt x="110335" y="562913"/>
                </a:lnTo>
                <a:lnTo>
                  <a:pt x="146125" y="589918"/>
                </a:lnTo>
                <a:lnTo>
                  <a:pt x="185563" y="611786"/>
                </a:lnTo>
                <a:lnTo>
                  <a:pt x="228153" y="628020"/>
                </a:lnTo>
                <a:lnTo>
                  <a:pt x="273398" y="638125"/>
                </a:lnTo>
                <a:lnTo>
                  <a:pt x="320802" y="641604"/>
                </a:lnTo>
                <a:lnTo>
                  <a:pt x="368205" y="638125"/>
                </a:lnTo>
                <a:lnTo>
                  <a:pt x="413450" y="628020"/>
                </a:lnTo>
                <a:lnTo>
                  <a:pt x="456040" y="611786"/>
                </a:lnTo>
                <a:lnTo>
                  <a:pt x="495478" y="589918"/>
                </a:lnTo>
                <a:lnTo>
                  <a:pt x="531268" y="562913"/>
                </a:lnTo>
                <a:lnTo>
                  <a:pt x="562913" y="531268"/>
                </a:lnTo>
                <a:lnTo>
                  <a:pt x="589918" y="495478"/>
                </a:lnTo>
                <a:lnTo>
                  <a:pt x="611786" y="456040"/>
                </a:lnTo>
                <a:lnTo>
                  <a:pt x="628020" y="413450"/>
                </a:lnTo>
                <a:lnTo>
                  <a:pt x="638125" y="368205"/>
                </a:lnTo>
                <a:lnTo>
                  <a:pt x="641604" y="320802"/>
                </a:lnTo>
                <a:lnTo>
                  <a:pt x="638125" y="273398"/>
                </a:lnTo>
                <a:lnTo>
                  <a:pt x="628020" y="228153"/>
                </a:lnTo>
                <a:lnTo>
                  <a:pt x="611786" y="185563"/>
                </a:lnTo>
                <a:lnTo>
                  <a:pt x="589918" y="146125"/>
                </a:lnTo>
                <a:lnTo>
                  <a:pt x="562913" y="110335"/>
                </a:lnTo>
                <a:lnTo>
                  <a:pt x="531268" y="78690"/>
                </a:lnTo>
                <a:lnTo>
                  <a:pt x="495478" y="51685"/>
                </a:lnTo>
                <a:lnTo>
                  <a:pt x="456040" y="29817"/>
                </a:lnTo>
                <a:lnTo>
                  <a:pt x="413450" y="13583"/>
                </a:lnTo>
                <a:lnTo>
                  <a:pt x="368205" y="3478"/>
                </a:lnTo>
                <a:lnTo>
                  <a:pt x="320802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1183" y="5500115"/>
            <a:ext cx="137159" cy="137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4207" y="578815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92"/>
                </a:lnTo>
                <a:lnTo>
                  <a:pt x="56180" y="26462"/>
                </a:lnTo>
                <a:lnTo>
                  <a:pt x="26481" y="56153"/>
                </a:lnTo>
                <a:lnTo>
                  <a:pt x="6998" y="93805"/>
                </a:lnTo>
                <a:lnTo>
                  <a:pt x="0" y="137160"/>
                </a:lnTo>
                <a:lnTo>
                  <a:pt x="6998" y="180514"/>
                </a:lnTo>
                <a:lnTo>
                  <a:pt x="26481" y="218166"/>
                </a:lnTo>
                <a:lnTo>
                  <a:pt x="56180" y="247857"/>
                </a:lnTo>
                <a:lnTo>
                  <a:pt x="93829" y="267327"/>
                </a:lnTo>
                <a:lnTo>
                  <a:pt x="137160" y="274320"/>
                </a:lnTo>
                <a:lnTo>
                  <a:pt x="180490" y="267327"/>
                </a:lnTo>
                <a:lnTo>
                  <a:pt x="218139" y="247857"/>
                </a:lnTo>
                <a:lnTo>
                  <a:pt x="247838" y="218166"/>
                </a:lnTo>
                <a:lnTo>
                  <a:pt x="267321" y="180514"/>
                </a:lnTo>
                <a:lnTo>
                  <a:pt x="274319" y="137160"/>
                </a:lnTo>
                <a:lnTo>
                  <a:pt x="267321" y="93805"/>
                </a:lnTo>
                <a:lnTo>
                  <a:pt x="247838" y="56153"/>
                </a:lnTo>
                <a:lnTo>
                  <a:pt x="218139" y="26462"/>
                </a:lnTo>
                <a:lnTo>
                  <a:pt x="180490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4276" y="6535"/>
                </a:lnTo>
                <a:lnTo>
                  <a:pt x="90593" y="24976"/>
                </a:lnTo>
                <a:lnTo>
                  <a:pt x="53578" y="53578"/>
                </a:lnTo>
                <a:lnTo>
                  <a:pt x="24976" y="90593"/>
                </a:lnTo>
                <a:lnTo>
                  <a:pt x="6535" y="134276"/>
                </a:lnTo>
                <a:lnTo>
                  <a:pt x="0" y="182880"/>
                </a:lnTo>
                <a:lnTo>
                  <a:pt x="6535" y="231483"/>
                </a:lnTo>
                <a:lnTo>
                  <a:pt x="24976" y="275166"/>
                </a:lnTo>
                <a:lnTo>
                  <a:pt x="53578" y="312181"/>
                </a:lnTo>
                <a:lnTo>
                  <a:pt x="90593" y="340783"/>
                </a:lnTo>
                <a:lnTo>
                  <a:pt x="134276" y="359224"/>
                </a:lnTo>
                <a:lnTo>
                  <a:pt x="182880" y="365760"/>
                </a:lnTo>
                <a:lnTo>
                  <a:pt x="231483" y="359224"/>
                </a:lnTo>
                <a:lnTo>
                  <a:pt x="275166" y="340783"/>
                </a:lnTo>
                <a:lnTo>
                  <a:pt x="312181" y="312181"/>
                </a:lnTo>
                <a:lnTo>
                  <a:pt x="340783" y="275166"/>
                </a:lnTo>
                <a:lnTo>
                  <a:pt x="359224" y="231483"/>
                </a:lnTo>
                <a:lnTo>
                  <a:pt x="365760" y="182880"/>
                </a:lnTo>
                <a:lnTo>
                  <a:pt x="359224" y="134276"/>
                </a:lnTo>
                <a:lnTo>
                  <a:pt x="340783" y="90593"/>
                </a:lnTo>
                <a:lnTo>
                  <a:pt x="312181" y="53578"/>
                </a:lnTo>
                <a:lnTo>
                  <a:pt x="275166" y="24976"/>
                </a:lnTo>
                <a:lnTo>
                  <a:pt x="231483" y="6535"/>
                </a:lnTo>
                <a:lnTo>
                  <a:pt x="18288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838606" y="960247"/>
            <a:ext cx="7545070" cy="837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300" b="1" spc="-180" dirty="0">
                <a:latin typeface="Times New Roman"/>
                <a:cs typeface="Times New Roman"/>
              </a:rPr>
              <a:t>WATER</a:t>
            </a:r>
            <a:r>
              <a:rPr sz="5300" b="1" spc="-125" dirty="0">
                <a:latin typeface="Times New Roman"/>
                <a:cs typeface="Times New Roman"/>
              </a:rPr>
              <a:t> </a:t>
            </a:r>
            <a:r>
              <a:rPr sz="5300" b="1" spc="20" dirty="0">
                <a:latin typeface="Times New Roman"/>
                <a:cs typeface="Times New Roman"/>
              </a:rPr>
              <a:t>TECHNOLOGY</a:t>
            </a:r>
            <a:endParaRPr sz="5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72894" y="506310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9407" y="4057269"/>
            <a:ext cx="5730875" cy="1626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193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Times New Roman"/>
                <a:cs typeface="Times New Roman"/>
              </a:rPr>
              <a:t>Course: </a:t>
            </a:r>
            <a:r>
              <a:rPr sz="3500" spc="-40" dirty="0">
                <a:latin typeface="Times New Roman"/>
                <a:cs typeface="Times New Roman"/>
              </a:rPr>
              <a:t>B.Tech  </a:t>
            </a:r>
            <a:r>
              <a:rPr sz="3500" dirty="0">
                <a:latin typeface="Times New Roman"/>
                <a:cs typeface="Times New Roman"/>
              </a:rPr>
              <a:t>Subject: Engineering</a:t>
            </a:r>
            <a:r>
              <a:rPr sz="3500" spc="-100" dirty="0">
                <a:latin typeface="Times New Roman"/>
                <a:cs typeface="Times New Roman"/>
              </a:rPr>
              <a:t> </a:t>
            </a:r>
            <a:r>
              <a:rPr sz="3500" dirty="0">
                <a:latin typeface="Times New Roman"/>
                <a:cs typeface="Times New Roman"/>
              </a:rPr>
              <a:t>Chemistry</a:t>
            </a:r>
            <a:endParaRPr sz="35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3500" smtClean="0">
                <a:latin typeface="Times New Roman"/>
                <a:cs typeface="Times New Roman"/>
              </a:rPr>
              <a:t>Unit:</a:t>
            </a:r>
            <a:r>
              <a:rPr lang="en-US" sz="3500" dirty="0" smtClean="0">
                <a:latin typeface="Times New Roman"/>
                <a:cs typeface="Times New Roman"/>
              </a:rPr>
              <a:t>4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7566" y="227203"/>
            <a:ext cx="6104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00"/>
                </a:solidFill>
                <a:latin typeface="Times New Roman"/>
                <a:cs typeface="Times New Roman"/>
              </a:rPr>
              <a:t>Draw </a:t>
            </a:r>
            <a:r>
              <a:rPr b="1" dirty="0">
                <a:solidFill>
                  <a:srgbClr val="006600"/>
                </a:solidFill>
                <a:latin typeface="Times New Roman"/>
                <a:cs typeface="Times New Roman"/>
              </a:rPr>
              <a:t>backs (or) </a:t>
            </a:r>
            <a:r>
              <a:rPr b="1" spc="-5" dirty="0">
                <a:solidFill>
                  <a:srgbClr val="006600"/>
                </a:solidFill>
                <a:latin typeface="Times New Roman"/>
                <a:cs typeface="Times New Roman"/>
              </a:rPr>
              <a:t>Disadvantages </a:t>
            </a:r>
            <a:r>
              <a:rPr b="1" dirty="0">
                <a:solidFill>
                  <a:srgbClr val="006600"/>
                </a:solidFill>
                <a:latin typeface="Times New Roman"/>
                <a:cs typeface="Times New Roman"/>
              </a:rPr>
              <a:t>of Hard</a:t>
            </a:r>
            <a:r>
              <a:rPr b="1" spc="-2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6600"/>
                </a:solidFill>
                <a:latin typeface="Times New Roman"/>
                <a:cs typeface="Times New Roman"/>
              </a:rPr>
              <a:t>Water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0683" y="908303"/>
            <a:ext cx="2087880" cy="376555"/>
          </a:xfrm>
          <a:prstGeom prst="rect">
            <a:avLst/>
          </a:prstGeom>
          <a:solidFill>
            <a:srgbClr val="FFCCCC"/>
          </a:solidFill>
          <a:ln w="9144">
            <a:solidFill>
              <a:srgbClr val="FFFF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99415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Domestic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5544" y="908303"/>
            <a:ext cx="2232660" cy="376555"/>
          </a:xfrm>
          <a:prstGeom prst="rect">
            <a:avLst/>
          </a:prstGeom>
          <a:solidFill>
            <a:srgbClr val="CCCCFF"/>
          </a:solidFill>
          <a:ln w="9144">
            <a:solidFill>
              <a:srgbClr val="FFFF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73075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Industrial</a:t>
            </a:r>
            <a:r>
              <a:rPr sz="18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Use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3393" y="1281176"/>
            <a:ext cx="1079500" cy="171259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57175" indent="-224154">
              <a:lnSpc>
                <a:spcPct val="100000"/>
              </a:lnSpc>
              <a:spcBef>
                <a:spcPts val="1340"/>
              </a:spcBef>
              <a:buAutoNum type="arabicPeriod"/>
              <a:tabLst>
                <a:tab pos="257810" algn="l"/>
              </a:tabLst>
            </a:pPr>
            <a:r>
              <a:rPr sz="1800" spc="-25" dirty="0">
                <a:latin typeface="Times New Roman"/>
                <a:cs typeface="Times New Roman"/>
              </a:rPr>
              <a:t>Washing</a:t>
            </a:r>
            <a:endParaRPr sz="18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240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Bathing</a:t>
            </a:r>
            <a:endParaRPr sz="18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Drinking</a:t>
            </a:r>
            <a:endParaRPr sz="18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Cooking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9328" y="1301623"/>
            <a:ext cx="3162935" cy="249491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20" dirty="0">
                <a:latin typeface="Times New Roman"/>
                <a:cs typeface="Times New Roman"/>
              </a:rPr>
              <a:t>Textile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Industry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Sugar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Industry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Dyeing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Industry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Paper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Industry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Pharmaceutical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Industry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Steam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generation in</a:t>
            </a:r>
            <a:r>
              <a:rPr sz="18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Boilers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42416" y="3284220"/>
            <a:ext cx="2996565" cy="646430"/>
          </a:xfrm>
          <a:custGeom>
            <a:avLst/>
            <a:gdLst/>
            <a:ahLst/>
            <a:cxnLst/>
            <a:rect l="l" t="t" r="r" b="b"/>
            <a:pathLst>
              <a:path w="2996565" h="646429">
                <a:moveTo>
                  <a:pt x="0" y="646176"/>
                </a:moveTo>
                <a:lnTo>
                  <a:pt x="2996184" y="646176"/>
                </a:lnTo>
                <a:lnTo>
                  <a:pt x="2996184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2416" y="3284220"/>
            <a:ext cx="2996565" cy="646430"/>
          </a:xfrm>
          <a:custGeom>
            <a:avLst/>
            <a:gdLst/>
            <a:ahLst/>
            <a:cxnLst/>
            <a:rect l="l" t="t" r="r" b="b"/>
            <a:pathLst>
              <a:path w="2996565" h="646429">
                <a:moveTo>
                  <a:pt x="0" y="646176"/>
                </a:moveTo>
                <a:lnTo>
                  <a:pt x="2996184" y="646176"/>
                </a:lnTo>
                <a:lnTo>
                  <a:pt x="2996184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22070" y="3313252"/>
            <a:ext cx="283781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The </a:t>
            </a:r>
            <a:r>
              <a:rPr sz="1200" dirty="0">
                <a:solidFill>
                  <a:srgbClr val="66FF33"/>
                </a:solidFill>
                <a:latin typeface="Times New Roman"/>
                <a:cs typeface="Times New Roman"/>
              </a:rPr>
              <a:t>sticky precipitate </a:t>
            </a: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adheres on </a:t>
            </a:r>
            <a:r>
              <a:rPr sz="1200" dirty="0">
                <a:solidFill>
                  <a:srgbClr val="66FF33"/>
                </a:solidFill>
                <a:latin typeface="Times New Roman"/>
                <a:cs typeface="Times New Roman"/>
              </a:rPr>
              <a:t>the  fabric/cloth </a:t>
            </a: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and </a:t>
            </a:r>
            <a:r>
              <a:rPr sz="1200" dirty="0">
                <a:solidFill>
                  <a:srgbClr val="66FF33"/>
                </a:solidFill>
                <a:latin typeface="Times New Roman"/>
                <a:cs typeface="Times New Roman"/>
              </a:rPr>
              <a:t>gives spots </a:t>
            </a: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and </a:t>
            </a:r>
            <a:r>
              <a:rPr sz="1200" dirty="0">
                <a:solidFill>
                  <a:srgbClr val="66FF33"/>
                </a:solidFill>
                <a:latin typeface="Times New Roman"/>
                <a:cs typeface="Times New Roman"/>
              </a:rPr>
              <a:t>streaks. </a:t>
            </a: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Fe  salts </a:t>
            </a:r>
            <a:r>
              <a:rPr sz="1200" dirty="0">
                <a:solidFill>
                  <a:srgbClr val="66FF33"/>
                </a:solidFill>
                <a:latin typeface="Times New Roman"/>
                <a:cs typeface="Times New Roman"/>
              </a:rPr>
              <a:t>stain the</a:t>
            </a:r>
            <a:r>
              <a:rPr sz="1200" spc="15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66FF33"/>
                </a:solidFill>
                <a:latin typeface="Times New Roman"/>
                <a:cs typeface="Times New Roman"/>
              </a:rPr>
              <a:t>cloths.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6344" y="1556003"/>
            <a:ext cx="647700" cy="2232660"/>
          </a:xfrm>
          <a:custGeom>
            <a:avLst/>
            <a:gdLst/>
            <a:ahLst/>
            <a:cxnLst/>
            <a:rect l="l" t="t" r="r" b="b"/>
            <a:pathLst>
              <a:path w="647700" h="2232660">
                <a:moveTo>
                  <a:pt x="647700" y="0"/>
                </a:moveTo>
                <a:lnTo>
                  <a:pt x="0" y="0"/>
                </a:lnTo>
                <a:lnTo>
                  <a:pt x="0" y="2232660"/>
                </a:lnTo>
                <a:lnTo>
                  <a:pt x="503237" y="223266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123" y="2060448"/>
            <a:ext cx="502920" cy="2447925"/>
          </a:xfrm>
          <a:custGeom>
            <a:avLst/>
            <a:gdLst/>
            <a:ahLst/>
            <a:cxnLst/>
            <a:rect l="l" t="t" r="r" b="b"/>
            <a:pathLst>
              <a:path w="502919" h="2447925">
                <a:moveTo>
                  <a:pt x="502920" y="0"/>
                </a:moveTo>
                <a:lnTo>
                  <a:pt x="0" y="0"/>
                </a:lnTo>
                <a:lnTo>
                  <a:pt x="0" y="2447544"/>
                </a:lnTo>
                <a:lnTo>
                  <a:pt x="358546" y="244754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9472" y="4293108"/>
            <a:ext cx="2929255" cy="462280"/>
          </a:xfrm>
          <a:custGeom>
            <a:avLst/>
            <a:gdLst/>
            <a:ahLst/>
            <a:cxnLst/>
            <a:rect l="l" t="t" r="r" b="b"/>
            <a:pathLst>
              <a:path w="2929254" h="462279">
                <a:moveTo>
                  <a:pt x="0" y="461771"/>
                </a:moveTo>
                <a:lnTo>
                  <a:pt x="2929128" y="461771"/>
                </a:lnTo>
                <a:lnTo>
                  <a:pt x="2929128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9472" y="4293108"/>
            <a:ext cx="2929255" cy="462280"/>
          </a:xfrm>
          <a:custGeom>
            <a:avLst/>
            <a:gdLst/>
            <a:ahLst/>
            <a:cxnLst/>
            <a:rect l="l" t="t" r="r" b="b"/>
            <a:pathLst>
              <a:path w="2929254" h="462279">
                <a:moveTo>
                  <a:pt x="0" y="461771"/>
                </a:moveTo>
                <a:lnTo>
                  <a:pt x="2929128" y="461771"/>
                </a:lnTo>
                <a:lnTo>
                  <a:pt x="2929128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04900" y="4321505"/>
            <a:ext cx="293878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Produces sticky scum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on the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bath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tub</a:t>
            </a:r>
            <a:r>
              <a:rPr sz="12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the body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71144" y="2421635"/>
            <a:ext cx="414655" cy="2879090"/>
          </a:xfrm>
          <a:custGeom>
            <a:avLst/>
            <a:gdLst/>
            <a:ahLst/>
            <a:cxnLst/>
            <a:rect l="l" t="t" r="r" b="b"/>
            <a:pathLst>
              <a:path w="414655" h="2879090">
                <a:moveTo>
                  <a:pt x="414528" y="0"/>
                </a:moveTo>
                <a:lnTo>
                  <a:pt x="0" y="0"/>
                </a:lnTo>
                <a:lnTo>
                  <a:pt x="0" y="2878836"/>
                </a:lnTo>
                <a:lnTo>
                  <a:pt x="295528" y="287883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92708" y="4936235"/>
            <a:ext cx="2950845" cy="6584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5885" marR="387985">
              <a:lnSpc>
                <a:spcPct val="100000"/>
              </a:lnSpc>
              <a:spcBef>
                <a:spcPts val="365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Bad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to the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digestive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system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calcium  oxalate formation is possible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urinary  tracts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9472" y="5727191"/>
            <a:ext cx="3009900" cy="6604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7625" rIns="0" bIns="0" rtlCol="0">
            <a:spAutoFit/>
          </a:bodyPr>
          <a:lstStyle/>
          <a:p>
            <a:pPr marL="96520" marR="260350">
              <a:lnSpc>
                <a:spcPct val="100000"/>
              </a:lnSpc>
              <a:spcBef>
                <a:spcPts val="375"/>
              </a:spcBef>
            </a:pPr>
            <a:r>
              <a:rPr sz="1200" spc="-5" dirty="0">
                <a:solidFill>
                  <a:srgbClr val="00FF00"/>
                </a:solidFill>
                <a:latin typeface="Times New Roman"/>
                <a:cs typeface="Times New Roman"/>
              </a:rPr>
              <a:t>Requires </a:t>
            </a:r>
            <a:r>
              <a:rPr sz="1200" dirty="0">
                <a:solidFill>
                  <a:srgbClr val="00FF00"/>
                </a:solidFill>
                <a:latin typeface="Times New Roman"/>
                <a:cs typeface="Times New Roman"/>
              </a:rPr>
              <a:t>more </a:t>
            </a:r>
            <a:r>
              <a:rPr sz="1200" spc="-5" dirty="0">
                <a:solidFill>
                  <a:srgbClr val="00FF00"/>
                </a:solidFill>
                <a:latin typeface="Times New Roman"/>
                <a:cs typeface="Times New Roman"/>
              </a:rPr>
              <a:t>fuel and time. Certains food  </a:t>
            </a:r>
            <a:r>
              <a:rPr sz="1200" spc="-10" dirty="0">
                <a:solidFill>
                  <a:srgbClr val="00FF00"/>
                </a:solidFill>
                <a:latin typeface="Times New Roman"/>
                <a:cs typeface="Times New Roman"/>
              </a:rPr>
              <a:t>don’t </a:t>
            </a:r>
            <a:r>
              <a:rPr sz="1200" spc="-5" dirty="0">
                <a:solidFill>
                  <a:srgbClr val="00FF00"/>
                </a:solidFill>
                <a:latin typeface="Times New Roman"/>
                <a:cs typeface="Times New Roman"/>
              </a:rPr>
              <a:t>cook soft and also </a:t>
            </a:r>
            <a:r>
              <a:rPr sz="1200" dirty="0">
                <a:solidFill>
                  <a:srgbClr val="00FF00"/>
                </a:solidFill>
                <a:latin typeface="Times New Roman"/>
                <a:cs typeface="Times New Roman"/>
              </a:rPr>
              <a:t>gives </a:t>
            </a:r>
            <a:r>
              <a:rPr sz="1200" spc="-5" dirty="0">
                <a:solidFill>
                  <a:srgbClr val="00FF00"/>
                </a:solidFill>
                <a:latin typeface="Times New Roman"/>
                <a:cs typeface="Times New Roman"/>
              </a:rPr>
              <a:t>unpleasant  </a:t>
            </a:r>
            <a:r>
              <a:rPr sz="1200" dirty="0">
                <a:solidFill>
                  <a:srgbClr val="00FF00"/>
                </a:solidFill>
                <a:latin typeface="Times New Roman"/>
                <a:cs typeface="Times New Roman"/>
              </a:rPr>
              <a:t>taste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1459" y="2852927"/>
            <a:ext cx="862965" cy="3168650"/>
          </a:xfrm>
          <a:custGeom>
            <a:avLst/>
            <a:gdLst/>
            <a:ahLst/>
            <a:cxnLst/>
            <a:rect l="l" t="t" r="r" b="b"/>
            <a:pathLst>
              <a:path w="862965" h="3168650">
                <a:moveTo>
                  <a:pt x="862584" y="0"/>
                </a:moveTo>
                <a:lnTo>
                  <a:pt x="0" y="0"/>
                </a:lnTo>
                <a:lnTo>
                  <a:pt x="0" y="3168396"/>
                </a:lnTo>
                <a:lnTo>
                  <a:pt x="614959" y="31683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1123" y="5983223"/>
            <a:ext cx="431800" cy="76200"/>
          </a:xfrm>
          <a:custGeom>
            <a:avLst/>
            <a:gdLst/>
            <a:ahLst/>
            <a:cxnLst/>
            <a:rect l="l" t="t" r="r" b="b"/>
            <a:pathLst>
              <a:path w="431800" h="76200">
                <a:moveTo>
                  <a:pt x="355092" y="0"/>
                </a:moveTo>
                <a:lnTo>
                  <a:pt x="355092" y="76199"/>
                </a:lnTo>
                <a:lnTo>
                  <a:pt x="418592" y="44450"/>
                </a:lnTo>
                <a:lnTo>
                  <a:pt x="367792" y="44450"/>
                </a:lnTo>
                <a:lnTo>
                  <a:pt x="367792" y="31750"/>
                </a:lnTo>
                <a:lnTo>
                  <a:pt x="418592" y="31750"/>
                </a:lnTo>
                <a:lnTo>
                  <a:pt x="355092" y="0"/>
                </a:lnTo>
                <a:close/>
              </a:path>
              <a:path w="431800" h="76200">
                <a:moveTo>
                  <a:pt x="35509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55092" y="44450"/>
                </a:lnTo>
                <a:lnTo>
                  <a:pt x="355092" y="31750"/>
                </a:lnTo>
                <a:close/>
              </a:path>
              <a:path w="431800" h="76200">
                <a:moveTo>
                  <a:pt x="418592" y="31750"/>
                </a:moveTo>
                <a:lnTo>
                  <a:pt x="367792" y="31750"/>
                </a:lnTo>
                <a:lnTo>
                  <a:pt x="367792" y="44450"/>
                </a:lnTo>
                <a:lnTo>
                  <a:pt x="418592" y="44450"/>
                </a:lnTo>
                <a:lnTo>
                  <a:pt x="431292" y="38100"/>
                </a:lnTo>
                <a:lnTo>
                  <a:pt x="41859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8923" y="6273495"/>
            <a:ext cx="1930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3767" y="274320"/>
            <a:ext cx="5210810" cy="562610"/>
          </a:xfrm>
          <a:prstGeom prst="rect">
            <a:avLst/>
          </a:prstGeom>
          <a:solidFill>
            <a:srgbClr val="00CCFF"/>
          </a:solidFill>
          <a:ln w="9144">
            <a:solidFill>
              <a:srgbClr val="FFFF00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57505">
              <a:lnSpc>
                <a:spcPct val="100000"/>
              </a:lnSpc>
              <a:spcBef>
                <a:spcPts val="690"/>
              </a:spcBef>
            </a:pPr>
            <a:r>
              <a:rPr b="1" dirty="0">
                <a:solidFill>
                  <a:srgbClr val="000099"/>
                </a:solidFill>
                <a:latin typeface="Times New Roman"/>
                <a:cs typeface="Times New Roman"/>
              </a:rPr>
              <a:t>Boiler troubles </a:t>
            </a:r>
            <a:r>
              <a:rPr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due </a:t>
            </a:r>
            <a:r>
              <a:rPr b="1" dirty="0">
                <a:solidFill>
                  <a:srgbClr val="000099"/>
                </a:solidFill>
                <a:latin typeface="Times New Roman"/>
                <a:cs typeface="Times New Roman"/>
              </a:rPr>
              <a:t>to Hard</a:t>
            </a:r>
            <a:r>
              <a:rPr b="1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99"/>
                </a:solidFill>
                <a:latin typeface="Times New Roman"/>
                <a:cs typeface="Times New Roman"/>
              </a:rPr>
              <a:t>Water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7512" y="1196339"/>
            <a:ext cx="2520950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6699"/>
                </a:solidFill>
                <a:latin typeface="Times New Roman"/>
                <a:cs typeface="Times New Roman"/>
              </a:rPr>
              <a:t>1. Scale and</a:t>
            </a:r>
            <a:r>
              <a:rPr sz="1800" spc="-40" dirty="0">
                <a:solidFill>
                  <a:srgbClr val="FF66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6699"/>
                </a:solidFill>
                <a:latin typeface="Times New Roman"/>
                <a:cs typeface="Times New Roman"/>
              </a:rPr>
              <a:t>Sludge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512" y="1693164"/>
            <a:ext cx="3023870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2. Caustic</a:t>
            </a:r>
            <a:r>
              <a:rPr sz="1800" spc="-3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embitterment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512" y="2276855"/>
            <a:ext cx="2952115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006600"/>
                </a:solidFill>
                <a:latin typeface="Times New Roman"/>
                <a:cs typeface="Times New Roman"/>
              </a:rPr>
              <a:t>3. </a:t>
            </a:r>
            <a:r>
              <a:rPr sz="1800" spc="-5" dirty="0">
                <a:solidFill>
                  <a:srgbClr val="006600"/>
                </a:solidFill>
                <a:latin typeface="Times New Roman"/>
                <a:cs typeface="Times New Roman"/>
              </a:rPr>
              <a:t>Priming </a:t>
            </a:r>
            <a:r>
              <a:rPr sz="1800" dirty="0">
                <a:solidFill>
                  <a:srgbClr val="006600"/>
                </a:solidFill>
                <a:latin typeface="Times New Roman"/>
                <a:cs typeface="Times New Roman"/>
              </a:rPr>
              <a:t>and</a:t>
            </a:r>
            <a:r>
              <a:rPr sz="1800" spc="-10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6600"/>
                </a:solidFill>
                <a:latin typeface="Times New Roman"/>
                <a:cs typeface="Times New Roman"/>
              </a:rPr>
              <a:t>Foaming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795" y="2846832"/>
            <a:ext cx="2377440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4. Boiler</a:t>
            </a:r>
            <a:r>
              <a:rPr sz="1800" spc="-4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corrosion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06367" y="1773935"/>
            <a:ext cx="2304415" cy="2303145"/>
          </a:xfrm>
          <a:custGeom>
            <a:avLst/>
            <a:gdLst/>
            <a:ahLst/>
            <a:cxnLst/>
            <a:rect l="l" t="t" r="r" b="b"/>
            <a:pathLst>
              <a:path w="2304415" h="2303145">
                <a:moveTo>
                  <a:pt x="1152144" y="0"/>
                </a:moveTo>
                <a:lnTo>
                  <a:pt x="1103444" y="1010"/>
                </a:lnTo>
                <a:lnTo>
                  <a:pt x="1055259" y="4013"/>
                </a:lnTo>
                <a:lnTo>
                  <a:pt x="1007629" y="8970"/>
                </a:lnTo>
                <a:lnTo>
                  <a:pt x="960594" y="15841"/>
                </a:lnTo>
                <a:lnTo>
                  <a:pt x="914194" y="24586"/>
                </a:lnTo>
                <a:lnTo>
                  <a:pt x="868469" y="35164"/>
                </a:lnTo>
                <a:lnTo>
                  <a:pt x="823459" y="47536"/>
                </a:lnTo>
                <a:lnTo>
                  <a:pt x="779204" y="61661"/>
                </a:lnTo>
                <a:lnTo>
                  <a:pt x="735744" y="77501"/>
                </a:lnTo>
                <a:lnTo>
                  <a:pt x="693119" y="95014"/>
                </a:lnTo>
                <a:lnTo>
                  <a:pt x="651368" y="114161"/>
                </a:lnTo>
                <a:lnTo>
                  <a:pt x="610533" y="134902"/>
                </a:lnTo>
                <a:lnTo>
                  <a:pt x="570653" y="157197"/>
                </a:lnTo>
                <a:lnTo>
                  <a:pt x="531767" y="181006"/>
                </a:lnTo>
                <a:lnTo>
                  <a:pt x="493917" y="206289"/>
                </a:lnTo>
                <a:lnTo>
                  <a:pt x="457142" y="233006"/>
                </a:lnTo>
                <a:lnTo>
                  <a:pt x="421481" y="261117"/>
                </a:lnTo>
                <a:lnTo>
                  <a:pt x="386975" y="290583"/>
                </a:lnTo>
                <a:lnTo>
                  <a:pt x="353665" y="321362"/>
                </a:lnTo>
                <a:lnTo>
                  <a:pt x="321589" y="353416"/>
                </a:lnTo>
                <a:lnTo>
                  <a:pt x="290789" y="386704"/>
                </a:lnTo>
                <a:lnTo>
                  <a:pt x="261303" y="421186"/>
                </a:lnTo>
                <a:lnTo>
                  <a:pt x="233172" y="456822"/>
                </a:lnTo>
                <a:lnTo>
                  <a:pt x="206437" y="493573"/>
                </a:lnTo>
                <a:lnTo>
                  <a:pt x="181136" y="531398"/>
                </a:lnTo>
                <a:lnTo>
                  <a:pt x="157310" y="570258"/>
                </a:lnTo>
                <a:lnTo>
                  <a:pt x="134999" y="610112"/>
                </a:lnTo>
                <a:lnTo>
                  <a:pt x="114244" y="650920"/>
                </a:lnTo>
                <a:lnTo>
                  <a:pt x="95083" y="692643"/>
                </a:lnTo>
                <a:lnTo>
                  <a:pt x="77557" y="735241"/>
                </a:lnTo>
                <a:lnTo>
                  <a:pt x="61706" y="778673"/>
                </a:lnTo>
                <a:lnTo>
                  <a:pt x="47570" y="822900"/>
                </a:lnTo>
                <a:lnTo>
                  <a:pt x="35190" y="867882"/>
                </a:lnTo>
                <a:lnTo>
                  <a:pt x="24604" y="913578"/>
                </a:lnTo>
                <a:lnTo>
                  <a:pt x="15853" y="959949"/>
                </a:lnTo>
                <a:lnTo>
                  <a:pt x="8977" y="1006955"/>
                </a:lnTo>
                <a:lnTo>
                  <a:pt x="4016" y="1054556"/>
                </a:lnTo>
                <a:lnTo>
                  <a:pt x="1010" y="1102711"/>
                </a:lnTo>
                <a:lnTo>
                  <a:pt x="0" y="1151381"/>
                </a:lnTo>
                <a:lnTo>
                  <a:pt x="1010" y="1200052"/>
                </a:lnTo>
                <a:lnTo>
                  <a:pt x="4016" y="1248207"/>
                </a:lnTo>
                <a:lnTo>
                  <a:pt x="8977" y="1295808"/>
                </a:lnTo>
                <a:lnTo>
                  <a:pt x="15853" y="1342814"/>
                </a:lnTo>
                <a:lnTo>
                  <a:pt x="24604" y="1389185"/>
                </a:lnTo>
                <a:lnTo>
                  <a:pt x="35190" y="1434881"/>
                </a:lnTo>
                <a:lnTo>
                  <a:pt x="47570" y="1479863"/>
                </a:lnTo>
                <a:lnTo>
                  <a:pt x="61706" y="1524090"/>
                </a:lnTo>
                <a:lnTo>
                  <a:pt x="77557" y="1567522"/>
                </a:lnTo>
                <a:lnTo>
                  <a:pt x="95083" y="1610120"/>
                </a:lnTo>
                <a:lnTo>
                  <a:pt x="114244" y="1651843"/>
                </a:lnTo>
                <a:lnTo>
                  <a:pt x="134999" y="1692651"/>
                </a:lnTo>
                <a:lnTo>
                  <a:pt x="157310" y="1732505"/>
                </a:lnTo>
                <a:lnTo>
                  <a:pt x="181136" y="1771365"/>
                </a:lnTo>
                <a:lnTo>
                  <a:pt x="206437" y="1809190"/>
                </a:lnTo>
                <a:lnTo>
                  <a:pt x="233172" y="1845941"/>
                </a:lnTo>
                <a:lnTo>
                  <a:pt x="261303" y="1881577"/>
                </a:lnTo>
                <a:lnTo>
                  <a:pt x="290789" y="1916059"/>
                </a:lnTo>
                <a:lnTo>
                  <a:pt x="321589" y="1949347"/>
                </a:lnTo>
                <a:lnTo>
                  <a:pt x="353665" y="1981401"/>
                </a:lnTo>
                <a:lnTo>
                  <a:pt x="386975" y="2012180"/>
                </a:lnTo>
                <a:lnTo>
                  <a:pt x="421481" y="2041646"/>
                </a:lnTo>
                <a:lnTo>
                  <a:pt x="457142" y="2069757"/>
                </a:lnTo>
                <a:lnTo>
                  <a:pt x="493917" y="2096474"/>
                </a:lnTo>
                <a:lnTo>
                  <a:pt x="531767" y="2121757"/>
                </a:lnTo>
                <a:lnTo>
                  <a:pt x="570653" y="2145566"/>
                </a:lnTo>
                <a:lnTo>
                  <a:pt x="610533" y="2167861"/>
                </a:lnTo>
                <a:lnTo>
                  <a:pt x="651368" y="2188602"/>
                </a:lnTo>
                <a:lnTo>
                  <a:pt x="693119" y="2207749"/>
                </a:lnTo>
                <a:lnTo>
                  <a:pt x="735744" y="2225262"/>
                </a:lnTo>
                <a:lnTo>
                  <a:pt x="779204" y="2241102"/>
                </a:lnTo>
                <a:lnTo>
                  <a:pt x="823459" y="2255227"/>
                </a:lnTo>
                <a:lnTo>
                  <a:pt x="868469" y="2267599"/>
                </a:lnTo>
                <a:lnTo>
                  <a:pt x="914194" y="2278177"/>
                </a:lnTo>
                <a:lnTo>
                  <a:pt x="960594" y="2286922"/>
                </a:lnTo>
                <a:lnTo>
                  <a:pt x="1007629" y="2293793"/>
                </a:lnTo>
                <a:lnTo>
                  <a:pt x="1055259" y="2298750"/>
                </a:lnTo>
                <a:lnTo>
                  <a:pt x="1103444" y="2301753"/>
                </a:lnTo>
                <a:lnTo>
                  <a:pt x="1152144" y="2302764"/>
                </a:lnTo>
                <a:lnTo>
                  <a:pt x="1200843" y="2301753"/>
                </a:lnTo>
                <a:lnTo>
                  <a:pt x="1249028" y="2298750"/>
                </a:lnTo>
                <a:lnTo>
                  <a:pt x="1296658" y="2293793"/>
                </a:lnTo>
                <a:lnTo>
                  <a:pt x="1343693" y="2286922"/>
                </a:lnTo>
                <a:lnTo>
                  <a:pt x="1390093" y="2278177"/>
                </a:lnTo>
                <a:lnTo>
                  <a:pt x="1435818" y="2267599"/>
                </a:lnTo>
                <a:lnTo>
                  <a:pt x="1480828" y="2255227"/>
                </a:lnTo>
                <a:lnTo>
                  <a:pt x="1525083" y="2241102"/>
                </a:lnTo>
                <a:lnTo>
                  <a:pt x="1568543" y="2225262"/>
                </a:lnTo>
                <a:lnTo>
                  <a:pt x="1611168" y="2207749"/>
                </a:lnTo>
                <a:lnTo>
                  <a:pt x="1652919" y="2188602"/>
                </a:lnTo>
                <a:lnTo>
                  <a:pt x="1693754" y="2167861"/>
                </a:lnTo>
                <a:lnTo>
                  <a:pt x="1733634" y="2145566"/>
                </a:lnTo>
                <a:lnTo>
                  <a:pt x="1772520" y="2121757"/>
                </a:lnTo>
                <a:lnTo>
                  <a:pt x="1810370" y="2096474"/>
                </a:lnTo>
                <a:lnTo>
                  <a:pt x="1847145" y="2069757"/>
                </a:lnTo>
                <a:lnTo>
                  <a:pt x="1882806" y="2041646"/>
                </a:lnTo>
                <a:lnTo>
                  <a:pt x="1917312" y="2012180"/>
                </a:lnTo>
                <a:lnTo>
                  <a:pt x="1950622" y="1981401"/>
                </a:lnTo>
                <a:lnTo>
                  <a:pt x="1982698" y="1949347"/>
                </a:lnTo>
                <a:lnTo>
                  <a:pt x="2013498" y="1916059"/>
                </a:lnTo>
                <a:lnTo>
                  <a:pt x="2042984" y="1881577"/>
                </a:lnTo>
                <a:lnTo>
                  <a:pt x="2071115" y="1845941"/>
                </a:lnTo>
                <a:lnTo>
                  <a:pt x="2097850" y="1809190"/>
                </a:lnTo>
                <a:lnTo>
                  <a:pt x="2123151" y="1771365"/>
                </a:lnTo>
                <a:lnTo>
                  <a:pt x="2146977" y="1732505"/>
                </a:lnTo>
                <a:lnTo>
                  <a:pt x="2169288" y="1692651"/>
                </a:lnTo>
                <a:lnTo>
                  <a:pt x="2190043" y="1651843"/>
                </a:lnTo>
                <a:lnTo>
                  <a:pt x="2209204" y="1610120"/>
                </a:lnTo>
                <a:lnTo>
                  <a:pt x="2226730" y="1567522"/>
                </a:lnTo>
                <a:lnTo>
                  <a:pt x="2242581" y="1524090"/>
                </a:lnTo>
                <a:lnTo>
                  <a:pt x="2256717" y="1479863"/>
                </a:lnTo>
                <a:lnTo>
                  <a:pt x="2269097" y="1434881"/>
                </a:lnTo>
                <a:lnTo>
                  <a:pt x="2279683" y="1389185"/>
                </a:lnTo>
                <a:lnTo>
                  <a:pt x="2288434" y="1342814"/>
                </a:lnTo>
                <a:lnTo>
                  <a:pt x="2295310" y="1295808"/>
                </a:lnTo>
                <a:lnTo>
                  <a:pt x="2300271" y="1248207"/>
                </a:lnTo>
                <a:lnTo>
                  <a:pt x="2303277" y="1200052"/>
                </a:lnTo>
                <a:lnTo>
                  <a:pt x="2304288" y="1151381"/>
                </a:lnTo>
                <a:lnTo>
                  <a:pt x="2303277" y="1102711"/>
                </a:lnTo>
                <a:lnTo>
                  <a:pt x="2300271" y="1054556"/>
                </a:lnTo>
                <a:lnTo>
                  <a:pt x="2295310" y="1006955"/>
                </a:lnTo>
                <a:lnTo>
                  <a:pt x="2288434" y="959949"/>
                </a:lnTo>
                <a:lnTo>
                  <a:pt x="2279683" y="913578"/>
                </a:lnTo>
                <a:lnTo>
                  <a:pt x="2269097" y="867882"/>
                </a:lnTo>
                <a:lnTo>
                  <a:pt x="2256717" y="822900"/>
                </a:lnTo>
                <a:lnTo>
                  <a:pt x="2242581" y="778673"/>
                </a:lnTo>
                <a:lnTo>
                  <a:pt x="2226730" y="735241"/>
                </a:lnTo>
                <a:lnTo>
                  <a:pt x="2209204" y="692643"/>
                </a:lnTo>
                <a:lnTo>
                  <a:pt x="2190043" y="650920"/>
                </a:lnTo>
                <a:lnTo>
                  <a:pt x="2169288" y="610112"/>
                </a:lnTo>
                <a:lnTo>
                  <a:pt x="2146977" y="570258"/>
                </a:lnTo>
                <a:lnTo>
                  <a:pt x="2123151" y="531398"/>
                </a:lnTo>
                <a:lnTo>
                  <a:pt x="2097850" y="493573"/>
                </a:lnTo>
                <a:lnTo>
                  <a:pt x="2071115" y="456822"/>
                </a:lnTo>
                <a:lnTo>
                  <a:pt x="2042984" y="421186"/>
                </a:lnTo>
                <a:lnTo>
                  <a:pt x="2013498" y="386704"/>
                </a:lnTo>
                <a:lnTo>
                  <a:pt x="1982698" y="353416"/>
                </a:lnTo>
                <a:lnTo>
                  <a:pt x="1950622" y="321362"/>
                </a:lnTo>
                <a:lnTo>
                  <a:pt x="1917312" y="290583"/>
                </a:lnTo>
                <a:lnTo>
                  <a:pt x="1882806" y="261117"/>
                </a:lnTo>
                <a:lnTo>
                  <a:pt x="1847145" y="233006"/>
                </a:lnTo>
                <a:lnTo>
                  <a:pt x="1810370" y="206289"/>
                </a:lnTo>
                <a:lnTo>
                  <a:pt x="1772520" y="181006"/>
                </a:lnTo>
                <a:lnTo>
                  <a:pt x="1733634" y="157197"/>
                </a:lnTo>
                <a:lnTo>
                  <a:pt x="1693754" y="134902"/>
                </a:lnTo>
                <a:lnTo>
                  <a:pt x="1652919" y="114161"/>
                </a:lnTo>
                <a:lnTo>
                  <a:pt x="1611168" y="95014"/>
                </a:lnTo>
                <a:lnTo>
                  <a:pt x="1568543" y="77501"/>
                </a:lnTo>
                <a:lnTo>
                  <a:pt x="1525083" y="61661"/>
                </a:lnTo>
                <a:lnTo>
                  <a:pt x="1480828" y="47536"/>
                </a:lnTo>
                <a:lnTo>
                  <a:pt x="1435818" y="35164"/>
                </a:lnTo>
                <a:lnTo>
                  <a:pt x="1390093" y="24586"/>
                </a:lnTo>
                <a:lnTo>
                  <a:pt x="1343693" y="15841"/>
                </a:lnTo>
                <a:lnTo>
                  <a:pt x="1296658" y="8970"/>
                </a:lnTo>
                <a:lnTo>
                  <a:pt x="1249028" y="4013"/>
                </a:lnTo>
                <a:lnTo>
                  <a:pt x="1200843" y="1010"/>
                </a:lnTo>
                <a:lnTo>
                  <a:pt x="115214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06367" y="1773935"/>
            <a:ext cx="2304415" cy="2303145"/>
          </a:xfrm>
          <a:custGeom>
            <a:avLst/>
            <a:gdLst/>
            <a:ahLst/>
            <a:cxnLst/>
            <a:rect l="l" t="t" r="r" b="b"/>
            <a:pathLst>
              <a:path w="2304415" h="2303145">
                <a:moveTo>
                  <a:pt x="0" y="1151381"/>
                </a:moveTo>
                <a:lnTo>
                  <a:pt x="1010" y="1102711"/>
                </a:lnTo>
                <a:lnTo>
                  <a:pt x="4016" y="1054556"/>
                </a:lnTo>
                <a:lnTo>
                  <a:pt x="8977" y="1006955"/>
                </a:lnTo>
                <a:lnTo>
                  <a:pt x="15853" y="959949"/>
                </a:lnTo>
                <a:lnTo>
                  <a:pt x="24604" y="913578"/>
                </a:lnTo>
                <a:lnTo>
                  <a:pt x="35190" y="867882"/>
                </a:lnTo>
                <a:lnTo>
                  <a:pt x="47570" y="822900"/>
                </a:lnTo>
                <a:lnTo>
                  <a:pt x="61706" y="778673"/>
                </a:lnTo>
                <a:lnTo>
                  <a:pt x="77557" y="735241"/>
                </a:lnTo>
                <a:lnTo>
                  <a:pt x="95083" y="692643"/>
                </a:lnTo>
                <a:lnTo>
                  <a:pt x="114244" y="650920"/>
                </a:lnTo>
                <a:lnTo>
                  <a:pt x="134999" y="610112"/>
                </a:lnTo>
                <a:lnTo>
                  <a:pt x="157310" y="570258"/>
                </a:lnTo>
                <a:lnTo>
                  <a:pt x="181136" y="531398"/>
                </a:lnTo>
                <a:lnTo>
                  <a:pt x="206437" y="493573"/>
                </a:lnTo>
                <a:lnTo>
                  <a:pt x="233172" y="456822"/>
                </a:lnTo>
                <a:lnTo>
                  <a:pt x="261303" y="421186"/>
                </a:lnTo>
                <a:lnTo>
                  <a:pt x="290789" y="386704"/>
                </a:lnTo>
                <a:lnTo>
                  <a:pt x="321589" y="353416"/>
                </a:lnTo>
                <a:lnTo>
                  <a:pt x="353665" y="321362"/>
                </a:lnTo>
                <a:lnTo>
                  <a:pt x="386975" y="290583"/>
                </a:lnTo>
                <a:lnTo>
                  <a:pt x="421481" y="261117"/>
                </a:lnTo>
                <a:lnTo>
                  <a:pt x="457142" y="233006"/>
                </a:lnTo>
                <a:lnTo>
                  <a:pt x="493917" y="206289"/>
                </a:lnTo>
                <a:lnTo>
                  <a:pt x="531767" y="181006"/>
                </a:lnTo>
                <a:lnTo>
                  <a:pt x="570653" y="157197"/>
                </a:lnTo>
                <a:lnTo>
                  <a:pt x="610533" y="134902"/>
                </a:lnTo>
                <a:lnTo>
                  <a:pt x="651368" y="114161"/>
                </a:lnTo>
                <a:lnTo>
                  <a:pt x="693119" y="95014"/>
                </a:lnTo>
                <a:lnTo>
                  <a:pt x="735744" y="77501"/>
                </a:lnTo>
                <a:lnTo>
                  <a:pt x="779204" y="61661"/>
                </a:lnTo>
                <a:lnTo>
                  <a:pt x="823459" y="47536"/>
                </a:lnTo>
                <a:lnTo>
                  <a:pt x="868469" y="35164"/>
                </a:lnTo>
                <a:lnTo>
                  <a:pt x="914194" y="24586"/>
                </a:lnTo>
                <a:lnTo>
                  <a:pt x="960594" y="15841"/>
                </a:lnTo>
                <a:lnTo>
                  <a:pt x="1007629" y="8970"/>
                </a:lnTo>
                <a:lnTo>
                  <a:pt x="1055259" y="4013"/>
                </a:lnTo>
                <a:lnTo>
                  <a:pt x="1103444" y="1010"/>
                </a:lnTo>
                <a:lnTo>
                  <a:pt x="1152144" y="0"/>
                </a:lnTo>
                <a:lnTo>
                  <a:pt x="1200843" y="1010"/>
                </a:lnTo>
                <a:lnTo>
                  <a:pt x="1249028" y="4013"/>
                </a:lnTo>
                <a:lnTo>
                  <a:pt x="1296658" y="8970"/>
                </a:lnTo>
                <a:lnTo>
                  <a:pt x="1343693" y="15841"/>
                </a:lnTo>
                <a:lnTo>
                  <a:pt x="1390093" y="24586"/>
                </a:lnTo>
                <a:lnTo>
                  <a:pt x="1435818" y="35164"/>
                </a:lnTo>
                <a:lnTo>
                  <a:pt x="1480828" y="47536"/>
                </a:lnTo>
                <a:lnTo>
                  <a:pt x="1525083" y="61661"/>
                </a:lnTo>
                <a:lnTo>
                  <a:pt x="1568543" y="77501"/>
                </a:lnTo>
                <a:lnTo>
                  <a:pt x="1611168" y="95014"/>
                </a:lnTo>
                <a:lnTo>
                  <a:pt x="1652919" y="114161"/>
                </a:lnTo>
                <a:lnTo>
                  <a:pt x="1693754" y="134902"/>
                </a:lnTo>
                <a:lnTo>
                  <a:pt x="1733634" y="157197"/>
                </a:lnTo>
                <a:lnTo>
                  <a:pt x="1772520" y="181006"/>
                </a:lnTo>
                <a:lnTo>
                  <a:pt x="1810370" y="206289"/>
                </a:lnTo>
                <a:lnTo>
                  <a:pt x="1847145" y="233006"/>
                </a:lnTo>
                <a:lnTo>
                  <a:pt x="1882806" y="261117"/>
                </a:lnTo>
                <a:lnTo>
                  <a:pt x="1917312" y="290583"/>
                </a:lnTo>
                <a:lnTo>
                  <a:pt x="1950622" y="321362"/>
                </a:lnTo>
                <a:lnTo>
                  <a:pt x="1982698" y="353416"/>
                </a:lnTo>
                <a:lnTo>
                  <a:pt x="2013498" y="386704"/>
                </a:lnTo>
                <a:lnTo>
                  <a:pt x="2042984" y="421186"/>
                </a:lnTo>
                <a:lnTo>
                  <a:pt x="2071115" y="456822"/>
                </a:lnTo>
                <a:lnTo>
                  <a:pt x="2097850" y="493573"/>
                </a:lnTo>
                <a:lnTo>
                  <a:pt x="2123151" y="531398"/>
                </a:lnTo>
                <a:lnTo>
                  <a:pt x="2146977" y="570258"/>
                </a:lnTo>
                <a:lnTo>
                  <a:pt x="2169288" y="610112"/>
                </a:lnTo>
                <a:lnTo>
                  <a:pt x="2190043" y="650920"/>
                </a:lnTo>
                <a:lnTo>
                  <a:pt x="2209204" y="692643"/>
                </a:lnTo>
                <a:lnTo>
                  <a:pt x="2226730" y="735241"/>
                </a:lnTo>
                <a:lnTo>
                  <a:pt x="2242581" y="778673"/>
                </a:lnTo>
                <a:lnTo>
                  <a:pt x="2256717" y="822900"/>
                </a:lnTo>
                <a:lnTo>
                  <a:pt x="2269097" y="867882"/>
                </a:lnTo>
                <a:lnTo>
                  <a:pt x="2279683" y="913578"/>
                </a:lnTo>
                <a:lnTo>
                  <a:pt x="2288434" y="959949"/>
                </a:lnTo>
                <a:lnTo>
                  <a:pt x="2295310" y="1006955"/>
                </a:lnTo>
                <a:lnTo>
                  <a:pt x="2300271" y="1054556"/>
                </a:lnTo>
                <a:lnTo>
                  <a:pt x="2303277" y="1102711"/>
                </a:lnTo>
                <a:lnTo>
                  <a:pt x="2304288" y="1151381"/>
                </a:lnTo>
                <a:lnTo>
                  <a:pt x="2303277" y="1200052"/>
                </a:lnTo>
                <a:lnTo>
                  <a:pt x="2300271" y="1248207"/>
                </a:lnTo>
                <a:lnTo>
                  <a:pt x="2295310" y="1295808"/>
                </a:lnTo>
                <a:lnTo>
                  <a:pt x="2288434" y="1342814"/>
                </a:lnTo>
                <a:lnTo>
                  <a:pt x="2279683" y="1389185"/>
                </a:lnTo>
                <a:lnTo>
                  <a:pt x="2269097" y="1434881"/>
                </a:lnTo>
                <a:lnTo>
                  <a:pt x="2256717" y="1479863"/>
                </a:lnTo>
                <a:lnTo>
                  <a:pt x="2242581" y="1524090"/>
                </a:lnTo>
                <a:lnTo>
                  <a:pt x="2226730" y="1567522"/>
                </a:lnTo>
                <a:lnTo>
                  <a:pt x="2209204" y="1610120"/>
                </a:lnTo>
                <a:lnTo>
                  <a:pt x="2190043" y="1651843"/>
                </a:lnTo>
                <a:lnTo>
                  <a:pt x="2169288" y="1692651"/>
                </a:lnTo>
                <a:lnTo>
                  <a:pt x="2146977" y="1732505"/>
                </a:lnTo>
                <a:lnTo>
                  <a:pt x="2123151" y="1771365"/>
                </a:lnTo>
                <a:lnTo>
                  <a:pt x="2097850" y="1809190"/>
                </a:lnTo>
                <a:lnTo>
                  <a:pt x="2071115" y="1845941"/>
                </a:lnTo>
                <a:lnTo>
                  <a:pt x="2042984" y="1881577"/>
                </a:lnTo>
                <a:lnTo>
                  <a:pt x="2013498" y="1916059"/>
                </a:lnTo>
                <a:lnTo>
                  <a:pt x="1982698" y="1949347"/>
                </a:lnTo>
                <a:lnTo>
                  <a:pt x="1950622" y="1981401"/>
                </a:lnTo>
                <a:lnTo>
                  <a:pt x="1917312" y="2012180"/>
                </a:lnTo>
                <a:lnTo>
                  <a:pt x="1882806" y="2041646"/>
                </a:lnTo>
                <a:lnTo>
                  <a:pt x="1847145" y="2069757"/>
                </a:lnTo>
                <a:lnTo>
                  <a:pt x="1810370" y="2096474"/>
                </a:lnTo>
                <a:lnTo>
                  <a:pt x="1772520" y="2121757"/>
                </a:lnTo>
                <a:lnTo>
                  <a:pt x="1733634" y="2145566"/>
                </a:lnTo>
                <a:lnTo>
                  <a:pt x="1693754" y="2167861"/>
                </a:lnTo>
                <a:lnTo>
                  <a:pt x="1652919" y="2188602"/>
                </a:lnTo>
                <a:lnTo>
                  <a:pt x="1611168" y="2207749"/>
                </a:lnTo>
                <a:lnTo>
                  <a:pt x="1568543" y="2225262"/>
                </a:lnTo>
                <a:lnTo>
                  <a:pt x="1525083" y="2241102"/>
                </a:lnTo>
                <a:lnTo>
                  <a:pt x="1480828" y="2255227"/>
                </a:lnTo>
                <a:lnTo>
                  <a:pt x="1435818" y="2267599"/>
                </a:lnTo>
                <a:lnTo>
                  <a:pt x="1390093" y="2278177"/>
                </a:lnTo>
                <a:lnTo>
                  <a:pt x="1343693" y="2286922"/>
                </a:lnTo>
                <a:lnTo>
                  <a:pt x="1296658" y="2293793"/>
                </a:lnTo>
                <a:lnTo>
                  <a:pt x="1249028" y="2298750"/>
                </a:lnTo>
                <a:lnTo>
                  <a:pt x="1200843" y="2301753"/>
                </a:lnTo>
                <a:lnTo>
                  <a:pt x="1152144" y="2302764"/>
                </a:lnTo>
                <a:lnTo>
                  <a:pt x="1103444" y="2301753"/>
                </a:lnTo>
                <a:lnTo>
                  <a:pt x="1055259" y="2298750"/>
                </a:lnTo>
                <a:lnTo>
                  <a:pt x="1007629" y="2293793"/>
                </a:lnTo>
                <a:lnTo>
                  <a:pt x="960594" y="2286922"/>
                </a:lnTo>
                <a:lnTo>
                  <a:pt x="914194" y="2278177"/>
                </a:lnTo>
                <a:lnTo>
                  <a:pt x="868469" y="2267599"/>
                </a:lnTo>
                <a:lnTo>
                  <a:pt x="823459" y="2255227"/>
                </a:lnTo>
                <a:lnTo>
                  <a:pt x="779204" y="2241102"/>
                </a:lnTo>
                <a:lnTo>
                  <a:pt x="735744" y="2225262"/>
                </a:lnTo>
                <a:lnTo>
                  <a:pt x="693119" y="2207749"/>
                </a:lnTo>
                <a:lnTo>
                  <a:pt x="651368" y="2188602"/>
                </a:lnTo>
                <a:lnTo>
                  <a:pt x="610533" y="2167861"/>
                </a:lnTo>
                <a:lnTo>
                  <a:pt x="570653" y="2145566"/>
                </a:lnTo>
                <a:lnTo>
                  <a:pt x="531767" y="2121757"/>
                </a:lnTo>
                <a:lnTo>
                  <a:pt x="493917" y="2096474"/>
                </a:lnTo>
                <a:lnTo>
                  <a:pt x="457142" y="2069757"/>
                </a:lnTo>
                <a:lnTo>
                  <a:pt x="421481" y="2041646"/>
                </a:lnTo>
                <a:lnTo>
                  <a:pt x="386975" y="2012180"/>
                </a:lnTo>
                <a:lnTo>
                  <a:pt x="353665" y="1981401"/>
                </a:lnTo>
                <a:lnTo>
                  <a:pt x="321589" y="1949347"/>
                </a:lnTo>
                <a:lnTo>
                  <a:pt x="290789" y="1916059"/>
                </a:lnTo>
                <a:lnTo>
                  <a:pt x="261303" y="1881577"/>
                </a:lnTo>
                <a:lnTo>
                  <a:pt x="233172" y="1845941"/>
                </a:lnTo>
                <a:lnTo>
                  <a:pt x="206437" y="1809190"/>
                </a:lnTo>
                <a:lnTo>
                  <a:pt x="181136" y="1771365"/>
                </a:lnTo>
                <a:lnTo>
                  <a:pt x="157310" y="1732505"/>
                </a:lnTo>
                <a:lnTo>
                  <a:pt x="134999" y="1692651"/>
                </a:lnTo>
                <a:lnTo>
                  <a:pt x="114244" y="1651843"/>
                </a:lnTo>
                <a:lnTo>
                  <a:pt x="95083" y="1610120"/>
                </a:lnTo>
                <a:lnTo>
                  <a:pt x="77557" y="1567522"/>
                </a:lnTo>
                <a:lnTo>
                  <a:pt x="61706" y="1524090"/>
                </a:lnTo>
                <a:lnTo>
                  <a:pt x="47570" y="1479863"/>
                </a:lnTo>
                <a:lnTo>
                  <a:pt x="35190" y="1434881"/>
                </a:lnTo>
                <a:lnTo>
                  <a:pt x="24604" y="1389185"/>
                </a:lnTo>
                <a:lnTo>
                  <a:pt x="15853" y="1342814"/>
                </a:lnTo>
                <a:lnTo>
                  <a:pt x="8977" y="1295808"/>
                </a:lnTo>
                <a:lnTo>
                  <a:pt x="4016" y="1248207"/>
                </a:lnTo>
                <a:lnTo>
                  <a:pt x="1010" y="1200052"/>
                </a:lnTo>
                <a:lnTo>
                  <a:pt x="0" y="115138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51147" y="1915667"/>
            <a:ext cx="2016760" cy="2016760"/>
          </a:xfrm>
          <a:custGeom>
            <a:avLst/>
            <a:gdLst/>
            <a:ahLst/>
            <a:cxnLst/>
            <a:rect l="l" t="t" r="r" b="b"/>
            <a:pathLst>
              <a:path w="2016760" h="2016760">
                <a:moveTo>
                  <a:pt x="1008126" y="0"/>
                </a:moveTo>
                <a:lnTo>
                  <a:pt x="959281" y="1162"/>
                </a:lnTo>
                <a:lnTo>
                  <a:pt x="911037" y="4614"/>
                </a:lnTo>
                <a:lnTo>
                  <a:pt x="863445" y="10304"/>
                </a:lnTo>
                <a:lnTo>
                  <a:pt x="816559" y="18178"/>
                </a:lnTo>
                <a:lnTo>
                  <a:pt x="770432" y="28183"/>
                </a:lnTo>
                <a:lnTo>
                  <a:pt x="725115" y="40267"/>
                </a:lnTo>
                <a:lnTo>
                  <a:pt x="680663" y="54376"/>
                </a:lnTo>
                <a:lnTo>
                  <a:pt x="637127" y="70459"/>
                </a:lnTo>
                <a:lnTo>
                  <a:pt x="594561" y="88462"/>
                </a:lnTo>
                <a:lnTo>
                  <a:pt x="553017" y="108332"/>
                </a:lnTo>
                <a:lnTo>
                  <a:pt x="512548" y="130017"/>
                </a:lnTo>
                <a:lnTo>
                  <a:pt x="473208" y="153463"/>
                </a:lnTo>
                <a:lnTo>
                  <a:pt x="435048" y="178619"/>
                </a:lnTo>
                <a:lnTo>
                  <a:pt x="398122" y="205431"/>
                </a:lnTo>
                <a:lnTo>
                  <a:pt x="362483" y="233846"/>
                </a:lnTo>
                <a:lnTo>
                  <a:pt x="328183" y="263811"/>
                </a:lnTo>
                <a:lnTo>
                  <a:pt x="295274" y="295275"/>
                </a:lnTo>
                <a:lnTo>
                  <a:pt x="263811" y="328183"/>
                </a:lnTo>
                <a:lnTo>
                  <a:pt x="233846" y="362483"/>
                </a:lnTo>
                <a:lnTo>
                  <a:pt x="205431" y="398122"/>
                </a:lnTo>
                <a:lnTo>
                  <a:pt x="178619" y="435048"/>
                </a:lnTo>
                <a:lnTo>
                  <a:pt x="153463" y="473208"/>
                </a:lnTo>
                <a:lnTo>
                  <a:pt x="130017" y="512548"/>
                </a:lnTo>
                <a:lnTo>
                  <a:pt x="108332" y="553017"/>
                </a:lnTo>
                <a:lnTo>
                  <a:pt x="88462" y="594561"/>
                </a:lnTo>
                <a:lnTo>
                  <a:pt x="70459" y="637127"/>
                </a:lnTo>
                <a:lnTo>
                  <a:pt x="54376" y="680663"/>
                </a:lnTo>
                <a:lnTo>
                  <a:pt x="40267" y="725115"/>
                </a:lnTo>
                <a:lnTo>
                  <a:pt x="28183" y="770432"/>
                </a:lnTo>
                <a:lnTo>
                  <a:pt x="18178" y="816559"/>
                </a:lnTo>
                <a:lnTo>
                  <a:pt x="10304" y="863445"/>
                </a:lnTo>
                <a:lnTo>
                  <a:pt x="4614" y="911037"/>
                </a:lnTo>
                <a:lnTo>
                  <a:pt x="1162" y="959281"/>
                </a:lnTo>
                <a:lnTo>
                  <a:pt x="0" y="1008126"/>
                </a:lnTo>
                <a:lnTo>
                  <a:pt x="1162" y="1056970"/>
                </a:lnTo>
                <a:lnTo>
                  <a:pt x="4614" y="1105214"/>
                </a:lnTo>
                <a:lnTo>
                  <a:pt x="10304" y="1152806"/>
                </a:lnTo>
                <a:lnTo>
                  <a:pt x="18178" y="1199692"/>
                </a:lnTo>
                <a:lnTo>
                  <a:pt x="28183" y="1245819"/>
                </a:lnTo>
                <a:lnTo>
                  <a:pt x="40267" y="1291136"/>
                </a:lnTo>
                <a:lnTo>
                  <a:pt x="54376" y="1335588"/>
                </a:lnTo>
                <a:lnTo>
                  <a:pt x="70459" y="1379124"/>
                </a:lnTo>
                <a:lnTo>
                  <a:pt x="88462" y="1421690"/>
                </a:lnTo>
                <a:lnTo>
                  <a:pt x="108332" y="1463234"/>
                </a:lnTo>
                <a:lnTo>
                  <a:pt x="130017" y="1503703"/>
                </a:lnTo>
                <a:lnTo>
                  <a:pt x="153463" y="1543043"/>
                </a:lnTo>
                <a:lnTo>
                  <a:pt x="178619" y="1581203"/>
                </a:lnTo>
                <a:lnTo>
                  <a:pt x="205431" y="1618129"/>
                </a:lnTo>
                <a:lnTo>
                  <a:pt x="233846" y="1653768"/>
                </a:lnTo>
                <a:lnTo>
                  <a:pt x="263811" y="1688068"/>
                </a:lnTo>
                <a:lnTo>
                  <a:pt x="295275" y="1720977"/>
                </a:lnTo>
                <a:lnTo>
                  <a:pt x="328183" y="1752440"/>
                </a:lnTo>
                <a:lnTo>
                  <a:pt x="362483" y="1782405"/>
                </a:lnTo>
                <a:lnTo>
                  <a:pt x="398122" y="1810820"/>
                </a:lnTo>
                <a:lnTo>
                  <a:pt x="435048" y="1837632"/>
                </a:lnTo>
                <a:lnTo>
                  <a:pt x="473208" y="1862788"/>
                </a:lnTo>
                <a:lnTo>
                  <a:pt x="512548" y="1886234"/>
                </a:lnTo>
                <a:lnTo>
                  <a:pt x="553017" y="1907919"/>
                </a:lnTo>
                <a:lnTo>
                  <a:pt x="594561" y="1927789"/>
                </a:lnTo>
                <a:lnTo>
                  <a:pt x="637127" y="1945792"/>
                </a:lnTo>
                <a:lnTo>
                  <a:pt x="680663" y="1961875"/>
                </a:lnTo>
                <a:lnTo>
                  <a:pt x="725115" y="1975984"/>
                </a:lnTo>
                <a:lnTo>
                  <a:pt x="770432" y="1988068"/>
                </a:lnTo>
                <a:lnTo>
                  <a:pt x="816559" y="1998073"/>
                </a:lnTo>
                <a:lnTo>
                  <a:pt x="863445" y="2005947"/>
                </a:lnTo>
                <a:lnTo>
                  <a:pt x="911037" y="2011637"/>
                </a:lnTo>
                <a:lnTo>
                  <a:pt x="959281" y="2015089"/>
                </a:lnTo>
                <a:lnTo>
                  <a:pt x="1008126" y="2016252"/>
                </a:lnTo>
                <a:lnTo>
                  <a:pt x="1056970" y="2015089"/>
                </a:lnTo>
                <a:lnTo>
                  <a:pt x="1105214" y="2011637"/>
                </a:lnTo>
                <a:lnTo>
                  <a:pt x="1152806" y="2005947"/>
                </a:lnTo>
                <a:lnTo>
                  <a:pt x="1199692" y="1998073"/>
                </a:lnTo>
                <a:lnTo>
                  <a:pt x="1245819" y="1988068"/>
                </a:lnTo>
                <a:lnTo>
                  <a:pt x="1291136" y="1975984"/>
                </a:lnTo>
                <a:lnTo>
                  <a:pt x="1335588" y="1961875"/>
                </a:lnTo>
                <a:lnTo>
                  <a:pt x="1379124" y="1945792"/>
                </a:lnTo>
                <a:lnTo>
                  <a:pt x="1421690" y="1927789"/>
                </a:lnTo>
                <a:lnTo>
                  <a:pt x="1463234" y="1907919"/>
                </a:lnTo>
                <a:lnTo>
                  <a:pt x="1503703" y="1886234"/>
                </a:lnTo>
                <a:lnTo>
                  <a:pt x="1543043" y="1862788"/>
                </a:lnTo>
                <a:lnTo>
                  <a:pt x="1581203" y="1837632"/>
                </a:lnTo>
                <a:lnTo>
                  <a:pt x="1618129" y="1810820"/>
                </a:lnTo>
                <a:lnTo>
                  <a:pt x="1653768" y="1782405"/>
                </a:lnTo>
                <a:lnTo>
                  <a:pt x="1688068" y="1752440"/>
                </a:lnTo>
                <a:lnTo>
                  <a:pt x="1720977" y="1720977"/>
                </a:lnTo>
                <a:lnTo>
                  <a:pt x="1752440" y="1688068"/>
                </a:lnTo>
                <a:lnTo>
                  <a:pt x="1782405" y="1653768"/>
                </a:lnTo>
                <a:lnTo>
                  <a:pt x="1810820" y="1618129"/>
                </a:lnTo>
                <a:lnTo>
                  <a:pt x="1837632" y="1581203"/>
                </a:lnTo>
                <a:lnTo>
                  <a:pt x="1862788" y="1543043"/>
                </a:lnTo>
                <a:lnTo>
                  <a:pt x="1886234" y="1503703"/>
                </a:lnTo>
                <a:lnTo>
                  <a:pt x="1907919" y="1463234"/>
                </a:lnTo>
                <a:lnTo>
                  <a:pt x="1927789" y="1421690"/>
                </a:lnTo>
                <a:lnTo>
                  <a:pt x="1945792" y="1379124"/>
                </a:lnTo>
                <a:lnTo>
                  <a:pt x="1961875" y="1335588"/>
                </a:lnTo>
                <a:lnTo>
                  <a:pt x="1975984" y="1291136"/>
                </a:lnTo>
                <a:lnTo>
                  <a:pt x="1988068" y="1245819"/>
                </a:lnTo>
                <a:lnTo>
                  <a:pt x="1998073" y="1199692"/>
                </a:lnTo>
                <a:lnTo>
                  <a:pt x="2005947" y="1152806"/>
                </a:lnTo>
                <a:lnTo>
                  <a:pt x="2011637" y="1105214"/>
                </a:lnTo>
                <a:lnTo>
                  <a:pt x="2015089" y="1056970"/>
                </a:lnTo>
                <a:lnTo>
                  <a:pt x="2016252" y="1008126"/>
                </a:lnTo>
                <a:lnTo>
                  <a:pt x="2015089" y="959281"/>
                </a:lnTo>
                <a:lnTo>
                  <a:pt x="2011637" y="911037"/>
                </a:lnTo>
                <a:lnTo>
                  <a:pt x="2005947" y="863445"/>
                </a:lnTo>
                <a:lnTo>
                  <a:pt x="1998073" y="816559"/>
                </a:lnTo>
                <a:lnTo>
                  <a:pt x="1988068" y="770432"/>
                </a:lnTo>
                <a:lnTo>
                  <a:pt x="1975984" y="725115"/>
                </a:lnTo>
                <a:lnTo>
                  <a:pt x="1961875" y="680663"/>
                </a:lnTo>
                <a:lnTo>
                  <a:pt x="1945792" y="637127"/>
                </a:lnTo>
                <a:lnTo>
                  <a:pt x="1927789" y="594561"/>
                </a:lnTo>
                <a:lnTo>
                  <a:pt x="1907919" y="553017"/>
                </a:lnTo>
                <a:lnTo>
                  <a:pt x="1886234" y="512548"/>
                </a:lnTo>
                <a:lnTo>
                  <a:pt x="1862788" y="473208"/>
                </a:lnTo>
                <a:lnTo>
                  <a:pt x="1837632" y="435048"/>
                </a:lnTo>
                <a:lnTo>
                  <a:pt x="1810820" y="398122"/>
                </a:lnTo>
                <a:lnTo>
                  <a:pt x="1782405" y="362483"/>
                </a:lnTo>
                <a:lnTo>
                  <a:pt x="1752440" y="328183"/>
                </a:lnTo>
                <a:lnTo>
                  <a:pt x="1720977" y="295275"/>
                </a:lnTo>
                <a:lnTo>
                  <a:pt x="1688068" y="263811"/>
                </a:lnTo>
                <a:lnTo>
                  <a:pt x="1653768" y="233846"/>
                </a:lnTo>
                <a:lnTo>
                  <a:pt x="1618129" y="205431"/>
                </a:lnTo>
                <a:lnTo>
                  <a:pt x="1581203" y="178619"/>
                </a:lnTo>
                <a:lnTo>
                  <a:pt x="1543043" y="153463"/>
                </a:lnTo>
                <a:lnTo>
                  <a:pt x="1503703" y="130017"/>
                </a:lnTo>
                <a:lnTo>
                  <a:pt x="1463234" y="108332"/>
                </a:lnTo>
                <a:lnTo>
                  <a:pt x="1421690" y="88462"/>
                </a:lnTo>
                <a:lnTo>
                  <a:pt x="1379124" y="70459"/>
                </a:lnTo>
                <a:lnTo>
                  <a:pt x="1335588" y="54376"/>
                </a:lnTo>
                <a:lnTo>
                  <a:pt x="1291136" y="40267"/>
                </a:lnTo>
                <a:lnTo>
                  <a:pt x="1245819" y="28183"/>
                </a:lnTo>
                <a:lnTo>
                  <a:pt x="1199692" y="18178"/>
                </a:lnTo>
                <a:lnTo>
                  <a:pt x="1152806" y="10304"/>
                </a:lnTo>
                <a:lnTo>
                  <a:pt x="1105214" y="4614"/>
                </a:lnTo>
                <a:lnTo>
                  <a:pt x="1056970" y="1162"/>
                </a:lnTo>
                <a:lnTo>
                  <a:pt x="100812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51147" y="1915667"/>
            <a:ext cx="2016760" cy="2016760"/>
          </a:xfrm>
          <a:custGeom>
            <a:avLst/>
            <a:gdLst/>
            <a:ahLst/>
            <a:cxnLst/>
            <a:rect l="l" t="t" r="r" b="b"/>
            <a:pathLst>
              <a:path w="2016760" h="2016760">
                <a:moveTo>
                  <a:pt x="0" y="1008126"/>
                </a:moveTo>
                <a:lnTo>
                  <a:pt x="1162" y="959281"/>
                </a:lnTo>
                <a:lnTo>
                  <a:pt x="4614" y="911037"/>
                </a:lnTo>
                <a:lnTo>
                  <a:pt x="10304" y="863445"/>
                </a:lnTo>
                <a:lnTo>
                  <a:pt x="18178" y="816559"/>
                </a:lnTo>
                <a:lnTo>
                  <a:pt x="28183" y="770432"/>
                </a:lnTo>
                <a:lnTo>
                  <a:pt x="40267" y="725115"/>
                </a:lnTo>
                <a:lnTo>
                  <a:pt x="54376" y="680663"/>
                </a:lnTo>
                <a:lnTo>
                  <a:pt x="70459" y="637127"/>
                </a:lnTo>
                <a:lnTo>
                  <a:pt x="88462" y="594561"/>
                </a:lnTo>
                <a:lnTo>
                  <a:pt x="108332" y="553017"/>
                </a:lnTo>
                <a:lnTo>
                  <a:pt x="130017" y="512548"/>
                </a:lnTo>
                <a:lnTo>
                  <a:pt x="153463" y="473208"/>
                </a:lnTo>
                <a:lnTo>
                  <a:pt x="178619" y="435048"/>
                </a:lnTo>
                <a:lnTo>
                  <a:pt x="205431" y="398122"/>
                </a:lnTo>
                <a:lnTo>
                  <a:pt x="233846" y="362483"/>
                </a:lnTo>
                <a:lnTo>
                  <a:pt x="263811" y="328183"/>
                </a:lnTo>
                <a:lnTo>
                  <a:pt x="295274" y="295275"/>
                </a:lnTo>
                <a:lnTo>
                  <a:pt x="328183" y="263811"/>
                </a:lnTo>
                <a:lnTo>
                  <a:pt x="362483" y="233846"/>
                </a:lnTo>
                <a:lnTo>
                  <a:pt x="398122" y="205431"/>
                </a:lnTo>
                <a:lnTo>
                  <a:pt x="435048" y="178619"/>
                </a:lnTo>
                <a:lnTo>
                  <a:pt x="473208" y="153463"/>
                </a:lnTo>
                <a:lnTo>
                  <a:pt x="512548" y="130017"/>
                </a:lnTo>
                <a:lnTo>
                  <a:pt x="553017" y="108332"/>
                </a:lnTo>
                <a:lnTo>
                  <a:pt x="594561" y="88462"/>
                </a:lnTo>
                <a:lnTo>
                  <a:pt x="637127" y="70459"/>
                </a:lnTo>
                <a:lnTo>
                  <a:pt x="680663" y="54376"/>
                </a:lnTo>
                <a:lnTo>
                  <a:pt x="725115" y="40267"/>
                </a:lnTo>
                <a:lnTo>
                  <a:pt x="770432" y="28183"/>
                </a:lnTo>
                <a:lnTo>
                  <a:pt x="816559" y="18178"/>
                </a:lnTo>
                <a:lnTo>
                  <a:pt x="863445" y="10304"/>
                </a:lnTo>
                <a:lnTo>
                  <a:pt x="911037" y="4614"/>
                </a:lnTo>
                <a:lnTo>
                  <a:pt x="959281" y="1162"/>
                </a:lnTo>
                <a:lnTo>
                  <a:pt x="1008126" y="0"/>
                </a:lnTo>
                <a:lnTo>
                  <a:pt x="1056970" y="1162"/>
                </a:lnTo>
                <a:lnTo>
                  <a:pt x="1105214" y="4614"/>
                </a:lnTo>
                <a:lnTo>
                  <a:pt x="1152806" y="10304"/>
                </a:lnTo>
                <a:lnTo>
                  <a:pt x="1199692" y="18178"/>
                </a:lnTo>
                <a:lnTo>
                  <a:pt x="1245819" y="28183"/>
                </a:lnTo>
                <a:lnTo>
                  <a:pt x="1291136" y="40267"/>
                </a:lnTo>
                <a:lnTo>
                  <a:pt x="1335588" y="54376"/>
                </a:lnTo>
                <a:lnTo>
                  <a:pt x="1379124" y="70459"/>
                </a:lnTo>
                <a:lnTo>
                  <a:pt x="1421690" y="88462"/>
                </a:lnTo>
                <a:lnTo>
                  <a:pt x="1463234" y="108332"/>
                </a:lnTo>
                <a:lnTo>
                  <a:pt x="1503703" y="130017"/>
                </a:lnTo>
                <a:lnTo>
                  <a:pt x="1543043" y="153463"/>
                </a:lnTo>
                <a:lnTo>
                  <a:pt x="1581203" y="178619"/>
                </a:lnTo>
                <a:lnTo>
                  <a:pt x="1618129" y="205431"/>
                </a:lnTo>
                <a:lnTo>
                  <a:pt x="1653768" y="233846"/>
                </a:lnTo>
                <a:lnTo>
                  <a:pt x="1688068" y="263811"/>
                </a:lnTo>
                <a:lnTo>
                  <a:pt x="1720976" y="295274"/>
                </a:lnTo>
                <a:lnTo>
                  <a:pt x="1752440" y="328183"/>
                </a:lnTo>
                <a:lnTo>
                  <a:pt x="1782405" y="362483"/>
                </a:lnTo>
                <a:lnTo>
                  <a:pt x="1810820" y="398122"/>
                </a:lnTo>
                <a:lnTo>
                  <a:pt x="1837632" y="435048"/>
                </a:lnTo>
                <a:lnTo>
                  <a:pt x="1862788" y="473208"/>
                </a:lnTo>
                <a:lnTo>
                  <a:pt x="1886234" y="512548"/>
                </a:lnTo>
                <a:lnTo>
                  <a:pt x="1907919" y="553017"/>
                </a:lnTo>
                <a:lnTo>
                  <a:pt x="1927789" y="594561"/>
                </a:lnTo>
                <a:lnTo>
                  <a:pt x="1945792" y="637127"/>
                </a:lnTo>
                <a:lnTo>
                  <a:pt x="1961875" y="680663"/>
                </a:lnTo>
                <a:lnTo>
                  <a:pt x="1975984" y="725115"/>
                </a:lnTo>
                <a:lnTo>
                  <a:pt x="1988068" y="770432"/>
                </a:lnTo>
                <a:lnTo>
                  <a:pt x="1998073" y="816559"/>
                </a:lnTo>
                <a:lnTo>
                  <a:pt x="2005947" y="863445"/>
                </a:lnTo>
                <a:lnTo>
                  <a:pt x="2011637" y="911037"/>
                </a:lnTo>
                <a:lnTo>
                  <a:pt x="2015089" y="959281"/>
                </a:lnTo>
                <a:lnTo>
                  <a:pt x="2016252" y="1008126"/>
                </a:lnTo>
                <a:lnTo>
                  <a:pt x="2015089" y="1056970"/>
                </a:lnTo>
                <a:lnTo>
                  <a:pt x="2011637" y="1105214"/>
                </a:lnTo>
                <a:lnTo>
                  <a:pt x="2005947" y="1152806"/>
                </a:lnTo>
                <a:lnTo>
                  <a:pt x="1998073" y="1199692"/>
                </a:lnTo>
                <a:lnTo>
                  <a:pt x="1988068" y="1245819"/>
                </a:lnTo>
                <a:lnTo>
                  <a:pt x="1975984" y="1291136"/>
                </a:lnTo>
                <a:lnTo>
                  <a:pt x="1961875" y="1335588"/>
                </a:lnTo>
                <a:lnTo>
                  <a:pt x="1945792" y="1379124"/>
                </a:lnTo>
                <a:lnTo>
                  <a:pt x="1927789" y="1421690"/>
                </a:lnTo>
                <a:lnTo>
                  <a:pt x="1907919" y="1463234"/>
                </a:lnTo>
                <a:lnTo>
                  <a:pt x="1886234" y="1503703"/>
                </a:lnTo>
                <a:lnTo>
                  <a:pt x="1862788" y="1543043"/>
                </a:lnTo>
                <a:lnTo>
                  <a:pt x="1837632" y="1581203"/>
                </a:lnTo>
                <a:lnTo>
                  <a:pt x="1810820" y="1618129"/>
                </a:lnTo>
                <a:lnTo>
                  <a:pt x="1782405" y="1653768"/>
                </a:lnTo>
                <a:lnTo>
                  <a:pt x="1752440" y="1688068"/>
                </a:lnTo>
                <a:lnTo>
                  <a:pt x="1720977" y="1720977"/>
                </a:lnTo>
                <a:lnTo>
                  <a:pt x="1688068" y="1752440"/>
                </a:lnTo>
                <a:lnTo>
                  <a:pt x="1653768" y="1782405"/>
                </a:lnTo>
                <a:lnTo>
                  <a:pt x="1618129" y="1810820"/>
                </a:lnTo>
                <a:lnTo>
                  <a:pt x="1581203" y="1837632"/>
                </a:lnTo>
                <a:lnTo>
                  <a:pt x="1543043" y="1862788"/>
                </a:lnTo>
                <a:lnTo>
                  <a:pt x="1503703" y="1886234"/>
                </a:lnTo>
                <a:lnTo>
                  <a:pt x="1463234" y="1907919"/>
                </a:lnTo>
                <a:lnTo>
                  <a:pt x="1421690" y="1927789"/>
                </a:lnTo>
                <a:lnTo>
                  <a:pt x="1379124" y="1945792"/>
                </a:lnTo>
                <a:lnTo>
                  <a:pt x="1335588" y="1961875"/>
                </a:lnTo>
                <a:lnTo>
                  <a:pt x="1291136" y="1975984"/>
                </a:lnTo>
                <a:lnTo>
                  <a:pt x="1245819" y="1988068"/>
                </a:lnTo>
                <a:lnTo>
                  <a:pt x="1199692" y="1998073"/>
                </a:lnTo>
                <a:lnTo>
                  <a:pt x="1152806" y="2005947"/>
                </a:lnTo>
                <a:lnTo>
                  <a:pt x="1105214" y="2011637"/>
                </a:lnTo>
                <a:lnTo>
                  <a:pt x="1056970" y="2015089"/>
                </a:lnTo>
                <a:lnTo>
                  <a:pt x="1008126" y="2016252"/>
                </a:lnTo>
                <a:lnTo>
                  <a:pt x="959281" y="2015089"/>
                </a:lnTo>
                <a:lnTo>
                  <a:pt x="911037" y="2011637"/>
                </a:lnTo>
                <a:lnTo>
                  <a:pt x="863445" y="2005947"/>
                </a:lnTo>
                <a:lnTo>
                  <a:pt x="816559" y="1998073"/>
                </a:lnTo>
                <a:lnTo>
                  <a:pt x="770432" y="1988068"/>
                </a:lnTo>
                <a:lnTo>
                  <a:pt x="725115" y="1975984"/>
                </a:lnTo>
                <a:lnTo>
                  <a:pt x="680663" y="1961875"/>
                </a:lnTo>
                <a:lnTo>
                  <a:pt x="637127" y="1945792"/>
                </a:lnTo>
                <a:lnTo>
                  <a:pt x="594561" y="1927789"/>
                </a:lnTo>
                <a:lnTo>
                  <a:pt x="553017" y="1907919"/>
                </a:lnTo>
                <a:lnTo>
                  <a:pt x="512548" y="1886234"/>
                </a:lnTo>
                <a:lnTo>
                  <a:pt x="473208" y="1862788"/>
                </a:lnTo>
                <a:lnTo>
                  <a:pt x="435048" y="1837632"/>
                </a:lnTo>
                <a:lnTo>
                  <a:pt x="398122" y="1810820"/>
                </a:lnTo>
                <a:lnTo>
                  <a:pt x="362483" y="1782405"/>
                </a:lnTo>
                <a:lnTo>
                  <a:pt x="328183" y="1752440"/>
                </a:lnTo>
                <a:lnTo>
                  <a:pt x="295275" y="1720977"/>
                </a:lnTo>
                <a:lnTo>
                  <a:pt x="263811" y="1688068"/>
                </a:lnTo>
                <a:lnTo>
                  <a:pt x="233846" y="1653768"/>
                </a:lnTo>
                <a:lnTo>
                  <a:pt x="205431" y="1618129"/>
                </a:lnTo>
                <a:lnTo>
                  <a:pt x="178619" y="1581203"/>
                </a:lnTo>
                <a:lnTo>
                  <a:pt x="153463" y="1543043"/>
                </a:lnTo>
                <a:lnTo>
                  <a:pt x="130017" y="1503703"/>
                </a:lnTo>
                <a:lnTo>
                  <a:pt x="108332" y="1463234"/>
                </a:lnTo>
                <a:lnTo>
                  <a:pt x="88462" y="1421690"/>
                </a:lnTo>
                <a:lnTo>
                  <a:pt x="70459" y="1379124"/>
                </a:lnTo>
                <a:lnTo>
                  <a:pt x="54376" y="1335588"/>
                </a:lnTo>
                <a:lnTo>
                  <a:pt x="40267" y="1291136"/>
                </a:lnTo>
                <a:lnTo>
                  <a:pt x="28183" y="1245819"/>
                </a:lnTo>
                <a:lnTo>
                  <a:pt x="18178" y="1199692"/>
                </a:lnTo>
                <a:lnTo>
                  <a:pt x="10304" y="1152806"/>
                </a:lnTo>
                <a:lnTo>
                  <a:pt x="4614" y="1105214"/>
                </a:lnTo>
                <a:lnTo>
                  <a:pt x="1162" y="1056970"/>
                </a:lnTo>
                <a:lnTo>
                  <a:pt x="0" y="1008126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00371" y="2421635"/>
            <a:ext cx="96520" cy="12700"/>
          </a:xfrm>
          <a:custGeom>
            <a:avLst/>
            <a:gdLst/>
            <a:ahLst/>
            <a:cxnLst/>
            <a:rect l="l" t="t" r="r" b="b"/>
            <a:pathLst>
              <a:path w="96520" h="12700">
                <a:moveTo>
                  <a:pt x="0" y="12191"/>
                </a:moveTo>
                <a:lnTo>
                  <a:pt x="45577" y="5143"/>
                </a:lnTo>
                <a:lnTo>
                  <a:pt x="64770" y="1524"/>
                </a:lnTo>
                <a:lnTo>
                  <a:pt x="75580" y="190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8408" y="2133600"/>
            <a:ext cx="120650" cy="53340"/>
          </a:xfrm>
          <a:custGeom>
            <a:avLst/>
            <a:gdLst/>
            <a:ahLst/>
            <a:cxnLst/>
            <a:rect l="l" t="t" r="r" b="b"/>
            <a:pathLst>
              <a:path w="120650" h="53339">
                <a:moveTo>
                  <a:pt x="0" y="53339"/>
                </a:moveTo>
                <a:lnTo>
                  <a:pt x="13315" y="32414"/>
                </a:lnTo>
                <a:lnTo>
                  <a:pt x="25749" y="15478"/>
                </a:lnTo>
                <a:lnTo>
                  <a:pt x="42326" y="4137"/>
                </a:lnTo>
                <a:lnTo>
                  <a:pt x="68071" y="0"/>
                </a:lnTo>
                <a:lnTo>
                  <a:pt x="83641" y="2202"/>
                </a:lnTo>
                <a:lnTo>
                  <a:pt x="100806" y="7048"/>
                </a:lnTo>
                <a:lnTo>
                  <a:pt x="114684" y="11894"/>
                </a:lnTo>
                <a:lnTo>
                  <a:pt x="120395" y="1409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03291" y="2350007"/>
            <a:ext cx="121920" cy="53340"/>
          </a:xfrm>
          <a:custGeom>
            <a:avLst/>
            <a:gdLst/>
            <a:ahLst/>
            <a:cxnLst/>
            <a:rect l="l" t="t" r="r" b="b"/>
            <a:pathLst>
              <a:path w="121920" h="53339">
                <a:moveTo>
                  <a:pt x="0" y="53339"/>
                </a:moveTo>
                <a:lnTo>
                  <a:pt x="13471" y="32414"/>
                </a:lnTo>
                <a:lnTo>
                  <a:pt x="26050" y="15478"/>
                </a:lnTo>
                <a:lnTo>
                  <a:pt x="42844" y="4137"/>
                </a:lnTo>
                <a:lnTo>
                  <a:pt x="68961" y="0"/>
                </a:lnTo>
                <a:lnTo>
                  <a:pt x="84683" y="2202"/>
                </a:lnTo>
                <a:lnTo>
                  <a:pt x="102060" y="7048"/>
                </a:lnTo>
                <a:lnTo>
                  <a:pt x="116127" y="11894"/>
                </a:lnTo>
                <a:lnTo>
                  <a:pt x="121920" y="140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17235" y="2205227"/>
            <a:ext cx="120650" cy="53340"/>
          </a:xfrm>
          <a:custGeom>
            <a:avLst/>
            <a:gdLst/>
            <a:ahLst/>
            <a:cxnLst/>
            <a:rect l="l" t="t" r="r" b="b"/>
            <a:pathLst>
              <a:path w="120650" h="53339">
                <a:moveTo>
                  <a:pt x="0" y="53339"/>
                </a:moveTo>
                <a:lnTo>
                  <a:pt x="13315" y="32414"/>
                </a:lnTo>
                <a:lnTo>
                  <a:pt x="25749" y="15478"/>
                </a:lnTo>
                <a:lnTo>
                  <a:pt x="42326" y="4137"/>
                </a:lnTo>
                <a:lnTo>
                  <a:pt x="68072" y="0"/>
                </a:lnTo>
                <a:lnTo>
                  <a:pt x="83641" y="2202"/>
                </a:lnTo>
                <a:lnTo>
                  <a:pt x="100806" y="7048"/>
                </a:lnTo>
                <a:lnTo>
                  <a:pt x="114684" y="11894"/>
                </a:lnTo>
                <a:lnTo>
                  <a:pt x="120396" y="1409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36108" y="2781300"/>
            <a:ext cx="120650" cy="53340"/>
          </a:xfrm>
          <a:custGeom>
            <a:avLst/>
            <a:gdLst/>
            <a:ahLst/>
            <a:cxnLst/>
            <a:rect l="l" t="t" r="r" b="b"/>
            <a:pathLst>
              <a:path w="120650" h="53339">
                <a:moveTo>
                  <a:pt x="0" y="53339"/>
                </a:moveTo>
                <a:lnTo>
                  <a:pt x="13315" y="32414"/>
                </a:lnTo>
                <a:lnTo>
                  <a:pt x="25749" y="15478"/>
                </a:lnTo>
                <a:lnTo>
                  <a:pt x="42326" y="4137"/>
                </a:lnTo>
                <a:lnTo>
                  <a:pt x="68071" y="0"/>
                </a:lnTo>
                <a:lnTo>
                  <a:pt x="83641" y="2202"/>
                </a:lnTo>
                <a:lnTo>
                  <a:pt x="100806" y="7048"/>
                </a:lnTo>
                <a:lnTo>
                  <a:pt x="114684" y="11894"/>
                </a:lnTo>
                <a:lnTo>
                  <a:pt x="120395" y="1409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0991" y="2997707"/>
            <a:ext cx="121920" cy="53340"/>
          </a:xfrm>
          <a:custGeom>
            <a:avLst/>
            <a:gdLst/>
            <a:ahLst/>
            <a:cxnLst/>
            <a:rect l="l" t="t" r="r" b="b"/>
            <a:pathLst>
              <a:path w="121920" h="53339">
                <a:moveTo>
                  <a:pt x="0" y="53339"/>
                </a:moveTo>
                <a:lnTo>
                  <a:pt x="13471" y="32414"/>
                </a:lnTo>
                <a:lnTo>
                  <a:pt x="26050" y="15478"/>
                </a:lnTo>
                <a:lnTo>
                  <a:pt x="42844" y="4137"/>
                </a:lnTo>
                <a:lnTo>
                  <a:pt x="68961" y="0"/>
                </a:lnTo>
                <a:lnTo>
                  <a:pt x="84683" y="2202"/>
                </a:lnTo>
                <a:lnTo>
                  <a:pt x="102060" y="7048"/>
                </a:lnTo>
                <a:lnTo>
                  <a:pt x="116127" y="11894"/>
                </a:lnTo>
                <a:lnTo>
                  <a:pt x="121920" y="140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08803" y="3200400"/>
            <a:ext cx="94615" cy="12700"/>
          </a:xfrm>
          <a:custGeom>
            <a:avLst/>
            <a:gdLst/>
            <a:ahLst/>
            <a:cxnLst/>
            <a:rect l="l" t="t" r="r" b="b"/>
            <a:pathLst>
              <a:path w="94614" h="12700">
                <a:moveTo>
                  <a:pt x="0" y="12191"/>
                </a:moveTo>
                <a:lnTo>
                  <a:pt x="44910" y="5143"/>
                </a:lnTo>
                <a:lnTo>
                  <a:pt x="63817" y="1524"/>
                </a:lnTo>
                <a:lnTo>
                  <a:pt x="74437" y="190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96840" y="2564892"/>
            <a:ext cx="96520" cy="13970"/>
          </a:xfrm>
          <a:custGeom>
            <a:avLst/>
            <a:gdLst/>
            <a:ahLst/>
            <a:cxnLst/>
            <a:rect l="l" t="t" r="r" b="b"/>
            <a:pathLst>
              <a:path w="96520" h="13969">
                <a:moveTo>
                  <a:pt x="0" y="13716"/>
                </a:moveTo>
                <a:lnTo>
                  <a:pt x="45577" y="5786"/>
                </a:lnTo>
                <a:lnTo>
                  <a:pt x="64770" y="1714"/>
                </a:lnTo>
                <a:lnTo>
                  <a:pt x="75580" y="214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58028" y="2564892"/>
            <a:ext cx="94615" cy="13970"/>
          </a:xfrm>
          <a:custGeom>
            <a:avLst/>
            <a:gdLst/>
            <a:ahLst/>
            <a:cxnLst/>
            <a:rect l="l" t="t" r="r" b="b"/>
            <a:pathLst>
              <a:path w="94614" h="13969">
                <a:moveTo>
                  <a:pt x="0" y="13716"/>
                </a:moveTo>
                <a:lnTo>
                  <a:pt x="44910" y="5786"/>
                </a:lnTo>
                <a:lnTo>
                  <a:pt x="63817" y="1714"/>
                </a:lnTo>
                <a:lnTo>
                  <a:pt x="74437" y="214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31664" y="3416808"/>
            <a:ext cx="96520" cy="12700"/>
          </a:xfrm>
          <a:custGeom>
            <a:avLst/>
            <a:gdLst/>
            <a:ahLst/>
            <a:cxnLst/>
            <a:rect l="l" t="t" r="r" b="b"/>
            <a:pathLst>
              <a:path w="96520" h="12700">
                <a:moveTo>
                  <a:pt x="0" y="12191"/>
                </a:moveTo>
                <a:lnTo>
                  <a:pt x="45577" y="5143"/>
                </a:lnTo>
                <a:lnTo>
                  <a:pt x="64770" y="1524"/>
                </a:lnTo>
                <a:lnTo>
                  <a:pt x="75580" y="190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64479" y="3357371"/>
            <a:ext cx="94615" cy="12700"/>
          </a:xfrm>
          <a:custGeom>
            <a:avLst/>
            <a:gdLst/>
            <a:ahLst/>
            <a:cxnLst/>
            <a:rect l="l" t="t" r="r" b="b"/>
            <a:pathLst>
              <a:path w="94614" h="12700">
                <a:moveTo>
                  <a:pt x="0" y="12191"/>
                </a:moveTo>
                <a:lnTo>
                  <a:pt x="44910" y="5143"/>
                </a:lnTo>
                <a:lnTo>
                  <a:pt x="63817" y="1524"/>
                </a:lnTo>
                <a:lnTo>
                  <a:pt x="74437" y="190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85359" y="2926079"/>
            <a:ext cx="146685" cy="69850"/>
          </a:xfrm>
          <a:custGeom>
            <a:avLst/>
            <a:gdLst/>
            <a:ahLst/>
            <a:cxnLst/>
            <a:rect l="l" t="t" r="r" b="b"/>
            <a:pathLst>
              <a:path w="146685" h="69850">
                <a:moveTo>
                  <a:pt x="0" y="0"/>
                </a:moveTo>
                <a:lnTo>
                  <a:pt x="34950" y="22607"/>
                </a:lnTo>
                <a:lnTo>
                  <a:pt x="74437" y="51704"/>
                </a:lnTo>
                <a:lnTo>
                  <a:pt x="113282" y="69490"/>
                </a:lnTo>
                <a:lnTo>
                  <a:pt x="146303" y="5816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83964" y="2781300"/>
            <a:ext cx="147955" cy="71120"/>
          </a:xfrm>
          <a:custGeom>
            <a:avLst/>
            <a:gdLst/>
            <a:ahLst/>
            <a:cxnLst/>
            <a:rect l="l" t="t" r="r" b="b"/>
            <a:pathLst>
              <a:path w="147954" h="71119">
                <a:moveTo>
                  <a:pt x="0" y="0"/>
                </a:moveTo>
                <a:lnTo>
                  <a:pt x="35349" y="22943"/>
                </a:lnTo>
                <a:lnTo>
                  <a:pt x="75247" y="52482"/>
                </a:lnTo>
                <a:lnTo>
                  <a:pt x="114478" y="70544"/>
                </a:lnTo>
                <a:lnTo>
                  <a:pt x="147827" y="5905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2000" y="3429000"/>
            <a:ext cx="147955" cy="71120"/>
          </a:xfrm>
          <a:custGeom>
            <a:avLst/>
            <a:gdLst/>
            <a:ahLst/>
            <a:cxnLst/>
            <a:rect l="l" t="t" r="r" b="b"/>
            <a:pathLst>
              <a:path w="147954" h="71120">
                <a:moveTo>
                  <a:pt x="0" y="0"/>
                </a:moveTo>
                <a:lnTo>
                  <a:pt x="35349" y="22943"/>
                </a:lnTo>
                <a:lnTo>
                  <a:pt x="75247" y="52482"/>
                </a:lnTo>
                <a:lnTo>
                  <a:pt x="114478" y="70544"/>
                </a:lnTo>
                <a:lnTo>
                  <a:pt x="147827" y="5905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74920" y="3645408"/>
            <a:ext cx="147955" cy="69850"/>
          </a:xfrm>
          <a:custGeom>
            <a:avLst/>
            <a:gdLst/>
            <a:ahLst/>
            <a:cxnLst/>
            <a:rect l="l" t="t" r="r" b="b"/>
            <a:pathLst>
              <a:path w="147954" h="69850">
                <a:moveTo>
                  <a:pt x="0" y="0"/>
                </a:moveTo>
                <a:lnTo>
                  <a:pt x="35349" y="22607"/>
                </a:lnTo>
                <a:lnTo>
                  <a:pt x="75247" y="51704"/>
                </a:lnTo>
                <a:lnTo>
                  <a:pt x="114478" y="69490"/>
                </a:lnTo>
                <a:lnTo>
                  <a:pt x="147827" y="58166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40708" y="2997707"/>
            <a:ext cx="147955" cy="69850"/>
          </a:xfrm>
          <a:custGeom>
            <a:avLst/>
            <a:gdLst/>
            <a:ahLst/>
            <a:cxnLst/>
            <a:rect l="l" t="t" r="r" b="b"/>
            <a:pathLst>
              <a:path w="147954" h="69850">
                <a:moveTo>
                  <a:pt x="0" y="0"/>
                </a:moveTo>
                <a:lnTo>
                  <a:pt x="35349" y="22607"/>
                </a:lnTo>
                <a:lnTo>
                  <a:pt x="75247" y="51704"/>
                </a:lnTo>
                <a:lnTo>
                  <a:pt x="114478" y="69490"/>
                </a:lnTo>
                <a:lnTo>
                  <a:pt x="147827" y="58165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00371" y="2708148"/>
            <a:ext cx="147955" cy="71120"/>
          </a:xfrm>
          <a:custGeom>
            <a:avLst/>
            <a:gdLst/>
            <a:ahLst/>
            <a:cxnLst/>
            <a:rect l="l" t="t" r="r" b="b"/>
            <a:pathLst>
              <a:path w="147954" h="71119">
                <a:moveTo>
                  <a:pt x="0" y="0"/>
                </a:moveTo>
                <a:lnTo>
                  <a:pt x="35349" y="22943"/>
                </a:lnTo>
                <a:lnTo>
                  <a:pt x="75247" y="52482"/>
                </a:lnTo>
                <a:lnTo>
                  <a:pt x="114478" y="70544"/>
                </a:lnTo>
                <a:lnTo>
                  <a:pt x="147827" y="5905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6315" y="3398520"/>
            <a:ext cx="147955" cy="71120"/>
          </a:xfrm>
          <a:custGeom>
            <a:avLst/>
            <a:gdLst/>
            <a:ahLst/>
            <a:cxnLst/>
            <a:rect l="l" t="t" r="r" b="b"/>
            <a:pathLst>
              <a:path w="147954" h="71120">
                <a:moveTo>
                  <a:pt x="0" y="0"/>
                </a:moveTo>
                <a:lnTo>
                  <a:pt x="35349" y="22943"/>
                </a:lnTo>
                <a:lnTo>
                  <a:pt x="75247" y="52482"/>
                </a:lnTo>
                <a:lnTo>
                  <a:pt x="114478" y="70544"/>
                </a:lnTo>
                <a:lnTo>
                  <a:pt x="147828" y="5905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74435" y="2781300"/>
            <a:ext cx="94615" cy="12700"/>
          </a:xfrm>
          <a:custGeom>
            <a:avLst/>
            <a:gdLst/>
            <a:ahLst/>
            <a:cxnLst/>
            <a:rect l="l" t="t" r="r" b="b"/>
            <a:pathLst>
              <a:path w="94614" h="12700">
                <a:moveTo>
                  <a:pt x="0" y="12191"/>
                </a:moveTo>
                <a:lnTo>
                  <a:pt x="44910" y="5143"/>
                </a:lnTo>
                <a:lnTo>
                  <a:pt x="63817" y="1524"/>
                </a:lnTo>
                <a:lnTo>
                  <a:pt x="74437" y="190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09259" y="2350007"/>
            <a:ext cx="94615" cy="12700"/>
          </a:xfrm>
          <a:custGeom>
            <a:avLst/>
            <a:gdLst/>
            <a:ahLst/>
            <a:cxnLst/>
            <a:rect l="l" t="t" r="r" b="b"/>
            <a:pathLst>
              <a:path w="94614" h="12700">
                <a:moveTo>
                  <a:pt x="0" y="12191"/>
                </a:moveTo>
                <a:lnTo>
                  <a:pt x="44910" y="5143"/>
                </a:lnTo>
                <a:lnTo>
                  <a:pt x="63817" y="1524"/>
                </a:lnTo>
                <a:lnTo>
                  <a:pt x="74437" y="190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8071" y="2048255"/>
            <a:ext cx="96520" cy="12700"/>
          </a:xfrm>
          <a:custGeom>
            <a:avLst/>
            <a:gdLst/>
            <a:ahLst/>
            <a:cxnLst/>
            <a:rect l="l" t="t" r="r" b="b"/>
            <a:pathLst>
              <a:path w="96520" h="12700">
                <a:moveTo>
                  <a:pt x="0" y="12192"/>
                </a:moveTo>
                <a:lnTo>
                  <a:pt x="45577" y="5143"/>
                </a:lnTo>
                <a:lnTo>
                  <a:pt x="64770" y="1524"/>
                </a:lnTo>
                <a:lnTo>
                  <a:pt x="75580" y="190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19700" y="3055620"/>
            <a:ext cx="96520" cy="13970"/>
          </a:xfrm>
          <a:custGeom>
            <a:avLst/>
            <a:gdLst/>
            <a:ahLst/>
            <a:cxnLst/>
            <a:rect l="l" t="t" r="r" b="b"/>
            <a:pathLst>
              <a:path w="96520" h="13969">
                <a:moveTo>
                  <a:pt x="0" y="13715"/>
                </a:moveTo>
                <a:lnTo>
                  <a:pt x="45577" y="5786"/>
                </a:lnTo>
                <a:lnTo>
                  <a:pt x="64770" y="1714"/>
                </a:lnTo>
                <a:lnTo>
                  <a:pt x="75580" y="214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24144" y="3200400"/>
            <a:ext cx="96520" cy="12700"/>
          </a:xfrm>
          <a:custGeom>
            <a:avLst/>
            <a:gdLst/>
            <a:ahLst/>
            <a:cxnLst/>
            <a:rect l="l" t="t" r="r" b="b"/>
            <a:pathLst>
              <a:path w="96520" h="12700">
                <a:moveTo>
                  <a:pt x="0" y="12191"/>
                </a:moveTo>
                <a:lnTo>
                  <a:pt x="45577" y="5143"/>
                </a:lnTo>
                <a:lnTo>
                  <a:pt x="64770" y="1524"/>
                </a:lnTo>
                <a:lnTo>
                  <a:pt x="75580" y="190"/>
                </a:lnTo>
                <a:lnTo>
                  <a:pt x="960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83964" y="3200400"/>
            <a:ext cx="96520" cy="12700"/>
          </a:xfrm>
          <a:custGeom>
            <a:avLst/>
            <a:gdLst/>
            <a:ahLst/>
            <a:cxnLst/>
            <a:rect l="l" t="t" r="r" b="b"/>
            <a:pathLst>
              <a:path w="96520" h="12700">
                <a:moveTo>
                  <a:pt x="0" y="12191"/>
                </a:moveTo>
                <a:lnTo>
                  <a:pt x="45577" y="5143"/>
                </a:lnTo>
                <a:lnTo>
                  <a:pt x="64770" y="1524"/>
                </a:lnTo>
                <a:lnTo>
                  <a:pt x="75580" y="190"/>
                </a:ln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88408" y="2636520"/>
            <a:ext cx="94615" cy="13970"/>
          </a:xfrm>
          <a:custGeom>
            <a:avLst/>
            <a:gdLst/>
            <a:ahLst/>
            <a:cxnLst/>
            <a:rect l="l" t="t" r="r" b="b"/>
            <a:pathLst>
              <a:path w="94614" h="13969">
                <a:moveTo>
                  <a:pt x="0" y="13715"/>
                </a:moveTo>
                <a:lnTo>
                  <a:pt x="44910" y="5786"/>
                </a:lnTo>
                <a:lnTo>
                  <a:pt x="63817" y="1714"/>
                </a:lnTo>
                <a:lnTo>
                  <a:pt x="74437" y="214"/>
                </a:ln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9259" y="1838451"/>
            <a:ext cx="1226820" cy="653415"/>
          </a:xfrm>
          <a:custGeom>
            <a:avLst/>
            <a:gdLst/>
            <a:ahLst/>
            <a:cxnLst/>
            <a:rect l="l" t="t" r="r" b="b"/>
            <a:pathLst>
              <a:path w="1226820" h="653414">
                <a:moveTo>
                  <a:pt x="49529" y="583946"/>
                </a:moveTo>
                <a:lnTo>
                  <a:pt x="0" y="653288"/>
                </a:lnTo>
                <a:lnTo>
                  <a:pt x="85216" y="651256"/>
                </a:lnTo>
                <a:lnTo>
                  <a:pt x="73500" y="629158"/>
                </a:lnTo>
                <a:lnTo>
                  <a:pt x="59054" y="629158"/>
                </a:lnTo>
                <a:lnTo>
                  <a:pt x="53212" y="617982"/>
                </a:lnTo>
                <a:lnTo>
                  <a:pt x="64428" y="612046"/>
                </a:lnTo>
                <a:lnTo>
                  <a:pt x="49529" y="583946"/>
                </a:lnTo>
                <a:close/>
              </a:path>
              <a:path w="1226820" h="653414">
                <a:moveTo>
                  <a:pt x="64428" y="612046"/>
                </a:moveTo>
                <a:lnTo>
                  <a:pt x="53212" y="617982"/>
                </a:lnTo>
                <a:lnTo>
                  <a:pt x="59054" y="629158"/>
                </a:lnTo>
                <a:lnTo>
                  <a:pt x="70335" y="623187"/>
                </a:lnTo>
                <a:lnTo>
                  <a:pt x="64428" y="612046"/>
                </a:lnTo>
                <a:close/>
              </a:path>
              <a:path w="1226820" h="653414">
                <a:moveTo>
                  <a:pt x="70335" y="623187"/>
                </a:moveTo>
                <a:lnTo>
                  <a:pt x="59054" y="629158"/>
                </a:lnTo>
                <a:lnTo>
                  <a:pt x="73500" y="629158"/>
                </a:lnTo>
                <a:lnTo>
                  <a:pt x="70335" y="623187"/>
                </a:lnTo>
                <a:close/>
              </a:path>
              <a:path w="1226820" h="653414">
                <a:moveTo>
                  <a:pt x="1220850" y="0"/>
                </a:moveTo>
                <a:lnTo>
                  <a:pt x="64428" y="612046"/>
                </a:lnTo>
                <a:lnTo>
                  <a:pt x="70335" y="623187"/>
                </a:lnTo>
                <a:lnTo>
                  <a:pt x="1226692" y="11175"/>
                </a:lnTo>
                <a:lnTo>
                  <a:pt x="1220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35979" y="3359150"/>
            <a:ext cx="868044" cy="373380"/>
          </a:xfrm>
          <a:custGeom>
            <a:avLst/>
            <a:gdLst/>
            <a:ahLst/>
            <a:cxnLst/>
            <a:rect l="l" t="t" r="r" b="b"/>
            <a:pathLst>
              <a:path w="868045" h="373379">
                <a:moveTo>
                  <a:pt x="72763" y="29257"/>
                </a:moveTo>
                <a:lnTo>
                  <a:pt x="67835" y="41076"/>
                </a:lnTo>
                <a:lnTo>
                  <a:pt x="863219" y="372872"/>
                </a:lnTo>
                <a:lnTo>
                  <a:pt x="868045" y="361188"/>
                </a:lnTo>
                <a:lnTo>
                  <a:pt x="72763" y="29257"/>
                </a:lnTo>
                <a:close/>
              </a:path>
              <a:path w="868045" h="373379">
                <a:moveTo>
                  <a:pt x="84962" y="0"/>
                </a:moveTo>
                <a:lnTo>
                  <a:pt x="0" y="5841"/>
                </a:lnTo>
                <a:lnTo>
                  <a:pt x="55625" y="70358"/>
                </a:lnTo>
                <a:lnTo>
                  <a:pt x="67835" y="41076"/>
                </a:lnTo>
                <a:lnTo>
                  <a:pt x="56134" y="36195"/>
                </a:lnTo>
                <a:lnTo>
                  <a:pt x="61087" y="24384"/>
                </a:lnTo>
                <a:lnTo>
                  <a:pt x="74795" y="24384"/>
                </a:lnTo>
                <a:lnTo>
                  <a:pt x="84962" y="0"/>
                </a:lnTo>
                <a:close/>
              </a:path>
              <a:path w="868045" h="373379">
                <a:moveTo>
                  <a:pt x="61087" y="24384"/>
                </a:moveTo>
                <a:lnTo>
                  <a:pt x="56134" y="36195"/>
                </a:lnTo>
                <a:lnTo>
                  <a:pt x="67835" y="41076"/>
                </a:lnTo>
                <a:lnTo>
                  <a:pt x="72763" y="29257"/>
                </a:lnTo>
                <a:lnTo>
                  <a:pt x="61087" y="24384"/>
                </a:lnTo>
                <a:close/>
              </a:path>
              <a:path w="868045" h="373379">
                <a:moveTo>
                  <a:pt x="74795" y="24384"/>
                </a:moveTo>
                <a:lnTo>
                  <a:pt x="61087" y="24384"/>
                </a:lnTo>
                <a:lnTo>
                  <a:pt x="72763" y="29257"/>
                </a:lnTo>
                <a:lnTo>
                  <a:pt x="74795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922134" y="3655314"/>
            <a:ext cx="8210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3399"/>
                </a:solidFill>
                <a:latin typeface="Times New Roman"/>
                <a:cs typeface="Times New Roman"/>
              </a:rPr>
              <a:t>Boiler</a:t>
            </a:r>
            <a:r>
              <a:rPr sz="1400" spc="-8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99"/>
                </a:solidFill>
                <a:latin typeface="Times New Roman"/>
                <a:cs typeface="Times New Roman"/>
              </a:rPr>
              <a:t>wall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84034" y="1440307"/>
            <a:ext cx="21342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990000"/>
                </a:solidFill>
                <a:latin typeface="Times New Roman"/>
                <a:cs typeface="Times New Roman"/>
              </a:rPr>
              <a:t>Slimy </a:t>
            </a:r>
            <a:r>
              <a:rPr sz="1400" dirty="0">
                <a:solidFill>
                  <a:srgbClr val="990000"/>
                </a:solidFill>
                <a:latin typeface="Times New Roman"/>
                <a:cs typeface="Times New Roman"/>
              </a:rPr>
              <a:t>loose precipitate</a:t>
            </a:r>
            <a:r>
              <a:rPr sz="1400" spc="-13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990000"/>
                </a:solidFill>
                <a:latin typeface="Times New Roman"/>
                <a:cs typeface="Times New Roman"/>
              </a:rPr>
              <a:t>called  sludge suspended in</a:t>
            </a:r>
            <a:r>
              <a:rPr sz="1400" spc="-10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990000"/>
                </a:solidFill>
                <a:latin typeface="Times New Roman"/>
                <a:cs typeface="Times New Roman"/>
              </a:rPr>
              <a:t>water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28744" y="1126236"/>
            <a:ext cx="1297305" cy="375285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1.</a:t>
            </a:r>
            <a:r>
              <a:rPr sz="1800" spc="-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Sludge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868923" y="2959607"/>
            <a:ext cx="1440180" cy="76200"/>
          </a:xfrm>
          <a:custGeom>
            <a:avLst/>
            <a:gdLst/>
            <a:ahLst/>
            <a:cxnLst/>
            <a:rect l="l" t="t" r="r" b="b"/>
            <a:pathLst>
              <a:path w="14401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440179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440179" h="76200">
                <a:moveTo>
                  <a:pt x="144017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440179" y="44450"/>
                </a:lnTo>
                <a:lnTo>
                  <a:pt x="144017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58811" y="2784348"/>
            <a:ext cx="914400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water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7217" y="4102989"/>
            <a:ext cx="7776209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4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Sludge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 soft, loose and </a:t>
            </a:r>
            <a:r>
              <a:rPr sz="1800" spc="-5" dirty="0">
                <a:latin typeface="Times New Roman"/>
                <a:cs typeface="Times New Roman"/>
              </a:rPr>
              <a:t>slimy </a:t>
            </a:r>
            <a:r>
              <a:rPr sz="1800" dirty="0">
                <a:latin typeface="Times New Roman"/>
                <a:cs typeface="Times New Roman"/>
              </a:rPr>
              <a:t>precipitate </a:t>
            </a:r>
            <a:r>
              <a:rPr sz="1800" spc="-5" dirty="0">
                <a:latin typeface="Times New Roman"/>
                <a:cs typeface="Times New Roman"/>
              </a:rPr>
              <a:t>formed </a:t>
            </a:r>
            <a:r>
              <a:rPr sz="1800" dirty="0">
                <a:latin typeface="Times New Roman"/>
                <a:cs typeface="Times New Roman"/>
              </a:rPr>
              <a:t>within the </a:t>
            </a:r>
            <a:r>
              <a:rPr sz="1800" spc="-15" dirty="0">
                <a:latin typeface="Times New Roman"/>
                <a:cs typeface="Times New Roman"/>
              </a:rPr>
              <a:t>boiler. </a:t>
            </a:r>
            <a:r>
              <a:rPr sz="1800" dirty="0">
                <a:latin typeface="Times New Roman"/>
                <a:cs typeface="Times New Roman"/>
              </a:rPr>
              <a:t>It can be easily  scrapped </a:t>
            </a:r>
            <a:r>
              <a:rPr sz="1800" spc="-15" dirty="0">
                <a:latin typeface="Times New Roman"/>
                <a:cs typeface="Times New Roman"/>
              </a:rPr>
              <a:t>off </a:t>
            </a:r>
            <a:r>
              <a:rPr sz="1800" dirty="0">
                <a:latin typeface="Times New Roman"/>
                <a:cs typeface="Times New Roman"/>
              </a:rPr>
              <a:t>with a </a:t>
            </a:r>
            <a:r>
              <a:rPr sz="1800" spc="-5" dirty="0">
                <a:latin typeface="Times New Roman"/>
                <a:cs typeface="Times New Roman"/>
              </a:rPr>
              <a:t>wire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brush.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Times New Roman"/>
                <a:cs typeface="Times New Roman"/>
              </a:rPr>
              <a:t>It is </a:t>
            </a:r>
            <a:r>
              <a:rPr sz="1800" spc="-5" dirty="0">
                <a:latin typeface="Times New Roman"/>
                <a:cs typeface="Times New Roman"/>
              </a:rPr>
              <a:t>formed </a:t>
            </a:r>
            <a:r>
              <a:rPr sz="1800" dirty="0">
                <a:latin typeface="Times New Roman"/>
                <a:cs typeface="Times New Roman"/>
              </a:rPr>
              <a:t>at </a:t>
            </a:r>
            <a:r>
              <a:rPr sz="1800" spc="-5" dirty="0">
                <a:latin typeface="Times New Roman"/>
                <a:cs typeface="Times New Roman"/>
              </a:rPr>
              <a:t>comparatively </a:t>
            </a:r>
            <a:r>
              <a:rPr sz="1800" dirty="0">
                <a:latin typeface="Times New Roman"/>
                <a:cs typeface="Times New Roman"/>
              </a:rPr>
              <a:t>colder </a:t>
            </a:r>
            <a:r>
              <a:rPr sz="1800" spc="-5" dirty="0">
                <a:latin typeface="Times New Roman"/>
                <a:cs typeface="Times New Roman"/>
              </a:rPr>
              <a:t>portions </a:t>
            </a:r>
            <a:r>
              <a:rPr sz="1800" dirty="0">
                <a:latin typeface="Times New Roman"/>
                <a:cs typeface="Times New Roman"/>
              </a:rPr>
              <a:t>of the boiler and collects in areas 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system, </a:t>
            </a:r>
            <a:r>
              <a:rPr sz="1800" spc="-5" dirty="0">
                <a:latin typeface="Times New Roman"/>
                <a:cs typeface="Times New Roman"/>
              </a:rPr>
              <a:t>where the flow </a:t>
            </a:r>
            <a:r>
              <a:rPr sz="1800" dirty="0">
                <a:latin typeface="Times New Roman"/>
                <a:cs typeface="Times New Roman"/>
              </a:rPr>
              <a:t>rate </a:t>
            </a:r>
            <a:r>
              <a:rPr sz="1800" spc="-5" dirty="0">
                <a:latin typeface="Times New Roman"/>
                <a:cs typeface="Times New Roman"/>
              </a:rPr>
              <a:t>is slow </a:t>
            </a:r>
            <a:r>
              <a:rPr sz="1800" dirty="0">
                <a:latin typeface="Times New Roman"/>
                <a:cs typeface="Times New Roman"/>
              </a:rPr>
              <a:t>or at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bends.</a:t>
            </a:r>
            <a:endParaRPr sz="1800">
              <a:latin typeface="Times New Roman"/>
              <a:cs typeface="Times New Roman"/>
            </a:endParaRPr>
          </a:p>
          <a:p>
            <a:pPr marL="12700" marR="235585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formed by </a:t>
            </a:r>
            <a:r>
              <a:rPr sz="1800" spc="-5" dirty="0">
                <a:latin typeface="Times New Roman"/>
                <a:cs typeface="Times New Roman"/>
              </a:rPr>
              <a:t>substances </a:t>
            </a:r>
            <a:r>
              <a:rPr sz="1800" dirty="0">
                <a:latin typeface="Times New Roman"/>
                <a:cs typeface="Times New Roman"/>
              </a:rPr>
              <a:t>which have greater solubility's in hot </a:t>
            </a:r>
            <a:r>
              <a:rPr sz="1800" spc="-5" dirty="0">
                <a:latin typeface="Times New Roman"/>
                <a:cs typeface="Times New Roman"/>
              </a:rPr>
              <a:t>water </a:t>
            </a:r>
            <a:r>
              <a:rPr sz="1800" dirty="0">
                <a:latin typeface="Times New Roman"/>
                <a:cs typeface="Times New Roman"/>
              </a:rPr>
              <a:t>than in cold  </a:t>
            </a:r>
            <a:r>
              <a:rPr sz="1800" spc="-15" dirty="0">
                <a:latin typeface="Times New Roman"/>
                <a:cs typeface="Times New Roman"/>
              </a:rPr>
              <a:t>water, </a:t>
            </a:r>
            <a:r>
              <a:rPr sz="1800" dirty="0">
                <a:latin typeface="Times New Roman"/>
                <a:cs typeface="Times New Roman"/>
              </a:rPr>
              <a:t>e.g. </a:t>
            </a:r>
            <a:r>
              <a:rPr sz="1800" spc="-5" dirty="0">
                <a:latin typeface="Times New Roman"/>
                <a:cs typeface="Times New Roman"/>
              </a:rPr>
              <a:t>MgCO</a:t>
            </a:r>
            <a:r>
              <a:rPr sz="1800" spc="-7" baseline="-20833" dirty="0">
                <a:latin typeface="Times New Roman"/>
                <a:cs typeface="Times New Roman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MgCl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, CaCl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MgSO</a:t>
            </a:r>
            <a:r>
              <a:rPr sz="1800" spc="-7" baseline="-20833" dirty="0">
                <a:latin typeface="Times New Roman"/>
                <a:cs typeface="Times New Roman"/>
              </a:rPr>
              <a:t>4</a:t>
            </a:r>
            <a:r>
              <a:rPr sz="1800" spc="202" baseline="-20833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etc.,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2891" y="6328968"/>
            <a:ext cx="5892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Remedy: </a:t>
            </a:r>
            <a:r>
              <a:rPr sz="1800" dirty="0">
                <a:latin typeface="Times New Roman"/>
                <a:cs typeface="Times New Roman"/>
              </a:rPr>
              <a:t>Sludges can be removed </a:t>
            </a: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dirty="0">
                <a:latin typeface="Times New Roman"/>
                <a:cs typeface="Times New Roman"/>
              </a:rPr>
              <a:t>wire brush or </a:t>
            </a:r>
            <a:r>
              <a:rPr sz="1800" spc="-5" dirty="0">
                <a:latin typeface="Times New Roman"/>
                <a:cs typeface="Times New Roman"/>
              </a:rPr>
              <a:t>mild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acid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32175" y="353148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40790"/>
            <a:ext cx="41573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0" dirty="0">
                <a:solidFill>
                  <a:srgbClr val="0076A2"/>
                </a:solidFill>
              </a:rPr>
              <a:t>D</a:t>
            </a:r>
            <a:r>
              <a:rPr sz="1600" spc="-30" dirty="0">
                <a:solidFill>
                  <a:srgbClr val="0076A2"/>
                </a:solidFill>
              </a:rPr>
              <a:t>ISADVANTAGE </a:t>
            </a:r>
            <a:r>
              <a:rPr sz="2000" dirty="0">
                <a:solidFill>
                  <a:srgbClr val="0076A2"/>
                </a:solidFill>
              </a:rPr>
              <a:t>O</a:t>
            </a:r>
            <a:r>
              <a:rPr sz="1600" dirty="0">
                <a:solidFill>
                  <a:srgbClr val="0076A2"/>
                </a:solidFill>
              </a:rPr>
              <a:t>F </a:t>
            </a:r>
            <a:r>
              <a:rPr sz="1600" spc="-5" dirty="0">
                <a:solidFill>
                  <a:srgbClr val="0076A2"/>
                </a:solidFill>
              </a:rPr>
              <a:t>SLUDGE</a:t>
            </a:r>
            <a:r>
              <a:rPr sz="1600" spc="260" dirty="0">
                <a:solidFill>
                  <a:srgbClr val="0076A2"/>
                </a:solidFill>
              </a:rPr>
              <a:t> </a:t>
            </a:r>
            <a:r>
              <a:rPr sz="1600" spc="-25" dirty="0">
                <a:solidFill>
                  <a:srgbClr val="0076A2"/>
                </a:solidFill>
              </a:rPr>
              <a:t>FORMATION</a:t>
            </a:r>
            <a:r>
              <a:rPr sz="2000" spc="-25" dirty="0"/>
              <a:t>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5940" y="1548023"/>
            <a:ext cx="5215255" cy="26943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000" dirty="0">
                <a:latin typeface="Times New Roman"/>
                <a:cs typeface="Times New Roman"/>
              </a:rPr>
              <a:t>-poor conductor of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-disturbs the working of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boiler.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- If along with </a:t>
            </a:r>
            <a:r>
              <a:rPr sz="2000" spc="-5" dirty="0">
                <a:latin typeface="Times New Roman"/>
                <a:cs typeface="Times New Roman"/>
              </a:rPr>
              <a:t>scales </a:t>
            </a:r>
            <a:r>
              <a:rPr sz="2000" dirty="0">
                <a:latin typeface="Times New Roman"/>
                <a:cs typeface="Times New Roman"/>
              </a:rPr>
              <a:t>: both get deposited as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scales.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Preventation 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of Sludge</a:t>
            </a:r>
            <a:r>
              <a:rPr sz="2000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formation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70000"/>
              <a:buChar char="-"/>
              <a:tabLst>
                <a:tab pos="287020" algn="l"/>
                <a:tab pos="287655" algn="l"/>
              </a:tabLst>
            </a:pPr>
            <a:r>
              <a:rPr sz="2000" spc="-40" dirty="0">
                <a:latin typeface="Times New Roman"/>
                <a:cs typeface="Times New Roman"/>
              </a:rPr>
              <a:t>Well </a:t>
            </a:r>
            <a:r>
              <a:rPr sz="2000" dirty="0">
                <a:latin typeface="Times New Roman"/>
                <a:cs typeface="Times New Roman"/>
              </a:rPr>
              <a:t>softened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water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Char char="-"/>
              <a:tabLst>
                <a:tab pos="287020" algn="l"/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Drawing </a:t>
            </a:r>
            <a:r>
              <a:rPr sz="2000" spc="-10" dirty="0">
                <a:latin typeface="Times New Roman"/>
                <a:cs typeface="Times New Roman"/>
              </a:rPr>
              <a:t>off </a:t>
            </a:r>
            <a:r>
              <a:rPr sz="2000" dirty="0">
                <a:latin typeface="Times New Roman"/>
                <a:cs typeface="Times New Roman"/>
              </a:rPr>
              <a:t>a portion of concentrated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7196" y="548640"/>
            <a:ext cx="1297305" cy="376555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1.</a:t>
            </a:r>
            <a:r>
              <a:rPr sz="1800" spc="-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Scale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8823" y="1407033"/>
            <a:ext cx="3608451" cy="2674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56453" y="3310890"/>
            <a:ext cx="534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wat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e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5483" y="1006855"/>
            <a:ext cx="2869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Hard adherent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coating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on</a:t>
            </a:r>
            <a:r>
              <a:rPr sz="1800" spc="-4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inner  walls of</a:t>
            </a:r>
            <a:r>
              <a:rPr sz="1800" spc="-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boiler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9831" y="4472940"/>
            <a:ext cx="8569960" cy="2308860"/>
          </a:xfrm>
          <a:custGeom>
            <a:avLst/>
            <a:gdLst/>
            <a:ahLst/>
            <a:cxnLst/>
            <a:rect l="l" t="t" r="r" b="b"/>
            <a:pathLst>
              <a:path w="8569960" h="2308859">
                <a:moveTo>
                  <a:pt x="0" y="2308860"/>
                </a:moveTo>
                <a:lnTo>
                  <a:pt x="8569452" y="2308860"/>
                </a:lnTo>
                <a:lnTo>
                  <a:pt x="8569452" y="0"/>
                </a:lnTo>
                <a:lnTo>
                  <a:pt x="0" y="0"/>
                </a:lnTo>
                <a:lnTo>
                  <a:pt x="0" y="23088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8267" y="4496816"/>
            <a:ext cx="80486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099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Scales are hard substances which sticks very 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firmly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to the</a:t>
            </a:r>
            <a:r>
              <a:rPr sz="2400" spc="-18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inner  surfaces of the boiler</a:t>
            </a:r>
            <a:r>
              <a:rPr sz="2400" spc="-6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wall.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Scales are </a:t>
            </a:r>
            <a:r>
              <a:rPr sz="2400" spc="-10" dirty="0">
                <a:solidFill>
                  <a:srgbClr val="FF3300"/>
                </a:solidFill>
                <a:latin typeface="Times New Roman"/>
                <a:cs typeface="Times New Roman"/>
              </a:rPr>
              <a:t>difficult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remove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even 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the help of a </a:t>
            </a:r>
            <a:r>
              <a:rPr sz="2400" spc="-10" dirty="0">
                <a:solidFill>
                  <a:srgbClr val="FF3300"/>
                </a:solidFill>
                <a:latin typeface="Times New Roman"/>
                <a:cs typeface="Times New Roman"/>
              </a:rPr>
              <a:t>hammer</a:t>
            </a:r>
            <a:r>
              <a:rPr sz="2400" spc="-7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3300"/>
                </a:solidFill>
                <a:latin typeface="Times New Roman"/>
                <a:cs typeface="Times New Roman"/>
              </a:rPr>
              <a:t>and  chisel.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Examples: CaSO</a:t>
            </a:r>
            <a:r>
              <a:rPr sz="2400" spc="-7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4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, CaCO</a:t>
            </a:r>
            <a:r>
              <a:rPr sz="2400" spc="-7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3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,</a:t>
            </a:r>
            <a:r>
              <a:rPr sz="2400" spc="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Mg(OH)</a:t>
            </a:r>
            <a:r>
              <a:rPr sz="2400" spc="-7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67400" y="1700783"/>
            <a:ext cx="3276600" cy="2334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9794" y="3836289"/>
            <a:ext cx="4353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25925" algn="l"/>
              </a:tabLst>
            </a:pP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Boi</a:t>
            </a:r>
            <a:r>
              <a:rPr sz="1800" spc="5" dirty="0">
                <a:solidFill>
                  <a:srgbClr val="003399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er	</a:t>
            </a:r>
            <a:r>
              <a:rPr sz="1800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wall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74975" y="406488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4120" y="333756"/>
            <a:ext cx="3828415" cy="4908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596900">
              <a:lnSpc>
                <a:spcPct val="100000"/>
              </a:lnSpc>
              <a:spcBef>
                <a:spcPts val="915"/>
              </a:spcBef>
            </a:pPr>
            <a:r>
              <a:rPr sz="16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Reasons for formation of</a:t>
            </a:r>
            <a:r>
              <a:rPr sz="1600" b="1" spc="5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scale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2311" y="1066800"/>
            <a:ext cx="5039995" cy="30797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1. Presence of Ca(HCO</a:t>
            </a:r>
            <a:r>
              <a:rPr sz="1350" baseline="-21604" dirty="0">
                <a:solidFill>
                  <a:srgbClr val="FF3300"/>
                </a:solidFill>
                <a:latin typeface="Times New Roman"/>
                <a:cs typeface="Times New Roman"/>
              </a:rPr>
              <a:t>3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)</a:t>
            </a:r>
            <a:r>
              <a:rPr sz="1350" baseline="-21604" dirty="0">
                <a:solidFill>
                  <a:srgbClr val="FF3300"/>
                </a:solidFill>
                <a:latin typeface="Times New Roman"/>
                <a:cs typeface="Times New Roman"/>
              </a:rPr>
              <a:t>2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in low pressure</a:t>
            </a:r>
            <a:r>
              <a:rPr sz="1400" spc="-21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boilers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119" y="1611884"/>
            <a:ext cx="4144010" cy="67310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2082164" algn="l"/>
                <a:tab pos="2901950" algn="l"/>
              </a:tabLst>
            </a:pP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Ca(HCO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3</a:t>
            </a: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)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2	</a:t>
            </a:r>
            <a:r>
              <a:rPr sz="1800" dirty="0">
                <a:solidFill>
                  <a:srgbClr val="FF0066"/>
                </a:solidFill>
                <a:latin typeface="Times New Roman"/>
                <a:cs typeface="Times New Roman"/>
              </a:rPr>
              <a:t>CaCO</a:t>
            </a:r>
            <a:r>
              <a:rPr sz="1800" baseline="-20833" dirty="0">
                <a:solidFill>
                  <a:srgbClr val="FF0066"/>
                </a:solidFill>
                <a:latin typeface="Times New Roman"/>
                <a:cs typeface="Times New Roman"/>
              </a:rPr>
              <a:t>3	</a:t>
            </a: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O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083435" algn="l"/>
              </a:tabLst>
            </a:pP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Calcium</a:t>
            </a:r>
            <a:r>
              <a:rPr sz="1200" spc="4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bicarbonate	Calcium Carbonate</a:t>
            </a:r>
            <a:r>
              <a:rPr sz="1200" spc="5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(scale)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3600" y="1866900"/>
            <a:ext cx="719455" cy="76200"/>
          </a:xfrm>
          <a:custGeom>
            <a:avLst/>
            <a:gdLst/>
            <a:ahLst/>
            <a:cxnLst/>
            <a:rect l="l" t="t" r="r" b="b"/>
            <a:pathLst>
              <a:path w="719455" h="76200">
                <a:moveTo>
                  <a:pt x="643127" y="0"/>
                </a:moveTo>
                <a:lnTo>
                  <a:pt x="643127" y="76200"/>
                </a:lnTo>
                <a:lnTo>
                  <a:pt x="706627" y="44450"/>
                </a:lnTo>
                <a:lnTo>
                  <a:pt x="655827" y="44450"/>
                </a:lnTo>
                <a:lnTo>
                  <a:pt x="655827" y="31750"/>
                </a:lnTo>
                <a:lnTo>
                  <a:pt x="706627" y="31750"/>
                </a:lnTo>
                <a:lnTo>
                  <a:pt x="643127" y="0"/>
                </a:lnTo>
                <a:close/>
              </a:path>
              <a:path w="719455" h="76200">
                <a:moveTo>
                  <a:pt x="64312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43127" y="44450"/>
                </a:lnTo>
                <a:lnTo>
                  <a:pt x="643127" y="31750"/>
                </a:lnTo>
                <a:close/>
              </a:path>
              <a:path w="719455" h="76200">
                <a:moveTo>
                  <a:pt x="706627" y="31750"/>
                </a:moveTo>
                <a:lnTo>
                  <a:pt x="655827" y="31750"/>
                </a:lnTo>
                <a:lnTo>
                  <a:pt x="655827" y="44450"/>
                </a:lnTo>
                <a:lnTo>
                  <a:pt x="706627" y="44450"/>
                </a:lnTo>
                <a:lnTo>
                  <a:pt x="719327" y="38100"/>
                </a:lnTo>
                <a:lnTo>
                  <a:pt x="70662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71900" y="1676400"/>
            <a:ext cx="76200" cy="289560"/>
          </a:xfrm>
          <a:custGeom>
            <a:avLst/>
            <a:gdLst/>
            <a:ahLst/>
            <a:cxnLst/>
            <a:rect l="l" t="t" r="r" b="b"/>
            <a:pathLst>
              <a:path w="76200" h="289560">
                <a:moveTo>
                  <a:pt x="31750" y="213360"/>
                </a:moveTo>
                <a:lnTo>
                  <a:pt x="0" y="213360"/>
                </a:lnTo>
                <a:lnTo>
                  <a:pt x="38100" y="289560"/>
                </a:lnTo>
                <a:lnTo>
                  <a:pt x="69850" y="226060"/>
                </a:lnTo>
                <a:lnTo>
                  <a:pt x="31750" y="226060"/>
                </a:lnTo>
                <a:lnTo>
                  <a:pt x="31750" y="213360"/>
                </a:lnTo>
                <a:close/>
              </a:path>
              <a:path w="76200" h="289560">
                <a:moveTo>
                  <a:pt x="44450" y="0"/>
                </a:moveTo>
                <a:lnTo>
                  <a:pt x="31750" y="0"/>
                </a:lnTo>
                <a:lnTo>
                  <a:pt x="31750" y="226060"/>
                </a:lnTo>
                <a:lnTo>
                  <a:pt x="44450" y="226060"/>
                </a:lnTo>
                <a:lnTo>
                  <a:pt x="44450" y="0"/>
                </a:lnTo>
                <a:close/>
              </a:path>
              <a:path w="76200" h="289560">
                <a:moveTo>
                  <a:pt x="76200" y="213360"/>
                </a:moveTo>
                <a:lnTo>
                  <a:pt x="44450" y="213360"/>
                </a:lnTo>
                <a:lnTo>
                  <a:pt x="44450" y="226060"/>
                </a:lnTo>
                <a:lnTo>
                  <a:pt x="69850" y="226060"/>
                </a:lnTo>
                <a:lnTo>
                  <a:pt x="76200" y="213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3500" y="1752600"/>
            <a:ext cx="76200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12179" y="1700783"/>
            <a:ext cx="2880360" cy="64960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200" spc="-10" dirty="0">
                <a:latin typeface="Times New Roman"/>
                <a:cs typeface="Times New Roman"/>
              </a:rPr>
              <a:t>Low </a:t>
            </a:r>
            <a:r>
              <a:rPr sz="1200" spc="-5" dirty="0">
                <a:latin typeface="Times New Roman"/>
                <a:cs typeface="Times New Roman"/>
              </a:rPr>
              <a:t>pressure boilers </a:t>
            </a:r>
            <a:r>
              <a:rPr sz="1200" dirty="0">
                <a:latin typeface="Times New Roman"/>
                <a:cs typeface="Times New Roman"/>
              </a:rPr>
              <a:t>but in high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pressure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boilers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soluble by </a:t>
            </a:r>
            <a:r>
              <a:rPr sz="1200" spc="-5" dirty="0">
                <a:latin typeface="Times New Roman"/>
                <a:cs typeface="Times New Roman"/>
              </a:rPr>
              <a:t>forming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Ca(OH)</a:t>
            </a:r>
            <a:r>
              <a:rPr sz="1200" spc="-7" baseline="-20833" dirty="0">
                <a:latin typeface="Times New Roman"/>
                <a:cs typeface="Times New Roman"/>
              </a:rPr>
              <a:t>2</a:t>
            </a:r>
            <a:endParaRPr sz="1200" baseline="-2083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84503" y="2470404"/>
            <a:ext cx="4883150" cy="31432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2. Presence of </a:t>
            </a:r>
            <a:r>
              <a:rPr sz="1400" spc="5" dirty="0">
                <a:solidFill>
                  <a:srgbClr val="FF3300"/>
                </a:solidFill>
                <a:latin typeface="Times New Roman"/>
                <a:cs typeface="Times New Roman"/>
              </a:rPr>
              <a:t>CaSO</a:t>
            </a:r>
            <a:r>
              <a:rPr sz="1350" spc="7" baseline="-21604" dirty="0">
                <a:solidFill>
                  <a:srgbClr val="FF3300"/>
                </a:solidFill>
                <a:latin typeface="Times New Roman"/>
                <a:cs typeface="Times New Roman"/>
              </a:rPr>
              <a:t>4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in high pressure</a:t>
            </a:r>
            <a:r>
              <a:rPr sz="1400" spc="-25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boilers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416" y="2924555"/>
            <a:ext cx="3385185" cy="1656714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  <a:tabLst>
                <a:tab pos="1463675" algn="l"/>
              </a:tabLst>
            </a:pPr>
            <a:r>
              <a:rPr sz="1200" spc="-35" dirty="0">
                <a:solidFill>
                  <a:srgbClr val="FF3300"/>
                </a:solidFill>
                <a:latin typeface="Times New Roman"/>
                <a:cs typeface="Times New Roman"/>
              </a:rPr>
              <a:t>T</a:t>
            </a:r>
            <a:r>
              <a:rPr sz="1200" spc="-52" baseline="24305" dirty="0">
                <a:solidFill>
                  <a:srgbClr val="FF3300"/>
                </a:solidFill>
                <a:latin typeface="Times New Roman"/>
                <a:cs typeface="Times New Roman"/>
              </a:rPr>
              <a:t>o</a:t>
            </a:r>
            <a:r>
              <a:rPr sz="1200" spc="-35" dirty="0">
                <a:solidFill>
                  <a:srgbClr val="FF3300"/>
                </a:solidFill>
                <a:latin typeface="Times New Roman"/>
                <a:cs typeface="Times New Roman"/>
              </a:rPr>
              <a:t>C	</a:t>
            </a:r>
            <a:r>
              <a:rPr sz="1200" dirty="0">
                <a:solidFill>
                  <a:srgbClr val="FF3300"/>
                </a:solidFill>
                <a:latin typeface="Times New Roman"/>
                <a:cs typeface="Times New Roman"/>
              </a:rPr>
              <a:t>Solubility of</a:t>
            </a:r>
            <a:r>
              <a:rPr sz="1200" spc="-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3300"/>
                </a:solidFill>
                <a:latin typeface="Times New Roman"/>
                <a:cs typeface="Times New Roman"/>
              </a:rPr>
              <a:t>CaSO</a:t>
            </a:r>
            <a:r>
              <a:rPr sz="1200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4</a:t>
            </a:r>
            <a:endParaRPr sz="1200" baseline="-20833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720"/>
              </a:spcBef>
              <a:tabLst>
                <a:tab pos="1806575" algn="l"/>
              </a:tabLst>
            </a:pPr>
            <a:r>
              <a:rPr sz="1200" dirty="0">
                <a:latin typeface="Times New Roman"/>
                <a:cs typeface="Times New Roman"/>
              </a:rPr>
              <a:t>15	3200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ppm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720"/>
              </a:spcBef>
              <a:tabLst>
                <a:tab pos="1806575" algn="l"/>
              </a:tabLst>
            </a:pPr>
            <a:r>
              <a:rPr sz="1200" dirty="0">
                <a:latin typeface="Times New Roman"/>
                <a:cs typeface="Times New Roman"/>
              </a:rPr>
              <a:t>230	15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ppm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720"/>
              </a:spcBef>
              <a:tabLst>
                <a:tab pos="1806575" algn="l"/>
              </a:tabLst>
            </a:pPr>
            <a:r>
              <a:rPr sz="1200" spc="-5" dirty="0">
                <a:latin typeface="Times New Roman"/>
                <a:cs typeface="Times New Roman"/>
              </a:rPr>
              <a:t>320	27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ppm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725"/>
              </a:spcBef>
              <a:tabLst>
                <a:tab pos="1642745" algn="l"/>
              </a:tabLst>
            </a:pPr>
            <a:r>
              <a:rPr sz="1200" dirty="0">
                <a:latin typeface="Times New Roman"/>
                <a:cs typeface="Times New Roman"/>
              </a:rPr>
              <a:t>Cold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water	</a:t>
            </a:r>
            <a:r>
              <a:rPr sz="1200" dirty="0">
                <a:latin typeface="Times New Roman"/>
                <a:cs typeface="Times New Roman"/>
              </a:rPr>
              <a:t>soluble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720"/>
              </a:spcBef>
              <a:tabLst>
                <a:tab pos="1568450" algn="l"/>
              </a:tabLst>
            </a:pPr>
            <a:r>
              <a:rPr sz="1200" spc="-5" dirty="0">
                <a:latin typeface="Times New Roman"/>
                <a:cs typeface="Times New Roman"/>
              </a:rPr>
              <a:t>Super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heated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water	Insoluble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(scale)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904" y="4797552"/>
            <a:ext cx="4883150" cy="31432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3. Presence of </a:t>
            </a:r>
            <a:r>
              <a:rPr sz="1400" spc="5" dirty="0">
                <a:solidFill>
                  <a:srgbClr val="FF3300"/>
                </a:solidFill>
                <a:latin typeface="Times New Roman"/>
                <a:cs typeface="Times New Roman"/>
              </a:rPr>
              <a:t>MgCl</a:t>
            </a:r>
            <a:r>
              <a:rPr sz="1350" spc="7" baseline="-21604" dirty="0">
                <a:solidFill>
                  <a:srgbClr val="FF3300"/>
                </a:solidFill>
                <a:latin typeface="Times New Roman"/>
                <a:cs typeface="Times New Roman"/>
              </a:rPr>
              <a:t>2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in high </a:t>
            </a:r>
            <a:r>
              <a:rPr sz="1400" spc="-5" dirty="0">
                <a:solidFill>
                  <a:srgbClr val="FF3300"/>
                </a:solidFill>
                <a:latin typeface="Times New Roman"/>
                <a:cs typeface="Times New Roman"/>
              </a:rPr>
              <a:t>temperature</a:t>
            </a:r>
            <a:r>
              <a:rPr sz="1400" spc="-23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boilers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5967" y="5212094"/>
            <a:ext cx="1456055" cy="67437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MgCl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2 </a:t>
            </a:r>
            <a:r>
              <a:rPr sz="1800" dirty="0">
                <a:solidFill>
                  <a:srgbClr val="00CC00"/>
                </a:solidFill>
                <a:latin typeface="Times New Roman"/>
                <a:cs typeface="Times New Roman"/>
              </a:rPr>
              <a:t>+ 2</a:t>
            </a:r>
            <a:r>
              <a:rPr sz="1800" spc="-21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2</a:t>
            </a: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Magnesium</a:t>
            </a:r>
            <a:r>
              <a:rPr sz="1200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chloride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9120" y="5212094"/>
            <a:ext cx="1828800" cy="67437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5"/>
              </a:spcBef>
              <a:tabLst>
                <a:tab pos="1136015" algn="l"/>
              </a:tabLst>
            </a:pPr>
            <a:r>
              <a:rPr sz="1800" dirty="0">
                <a:latin typeface="Times New Roman"/>
                <a:cs typeface="Times New Roman"/>
              </a:rPr>
              <a:t>Mg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(OH)</a:t>
            </a:r>
            <a:r>
              <a:rPr sz="1800" spc="-7" baseline="-20833" dirty="0">
                <a:latin typeface="Times New Roman"/>
                <a:cs typeface="Times New Roman"/>
              </a:rPr>
              <a:t>2	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2HCl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scale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38400" y="5448300"/>
            <a:ext cx="719455" cy="76200"/>
          </a:xfrm>
          <a:custGeom>
            <a:avLst/>
            <a:gdLst/>
            <a:ahLst/>
            <a:cxnLst/>
            <a:rect l="l" t="t" r="r" b="b"/>
            <a:pathLst>
              <a:path w="719455" h="76200">
                <a:moveTo>
                  <a:pt x="643127" y="0"/>
                </a:moveTo>
                <a:lnTo>
                  <a:pt x="643127" y="76200"/>
                </a:lnTo>
                <a:lnTo>
                  <a:pt x="706627" y="44450"/>
                </a:lnTo>
                <a:lnTo>
                  <a:pt x="655827" y="44450"/>
                </a:lnTo>
                <a:lnTo>
                  <a:pt x="655827" y="31750"/>
                </a:lnTo>
                <a:lnTo>
                  <a:pt x="706627" y="31750"/>
                </a:lnTo>
                <a:lnTo>
                  <a:pt x="643127" y="0"/>
                </a:lnTo>
                <a:close/>
              </a:path>
              <a:path w="719455" h="76200">
                <a:moveTo>
                  <a:pt x="64312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43127" y="44450"/>
                </a:lnTo>
                <a:lnTo>
                  <a:pt x="643127" y="31750"/>
                </a:lnTo>
                <a:close/>
              </a:path>
              <a:path w="719455" h="76200">
                <a:moveTo>
                  <a:pt x="706627" y="31750"/>
                </a:moveTo>
                <a:lnTo>
                  <a:pt x="655827" y="31750"/>
                </a:lnTo>
                <a:lnTo>
                  <a:pt x="655827" y="44450"/>
                </a:lnTo>
                <a:lnTo>
                  <a:pt x="706627" y="44450"/>
                </a:lnTo>
                <a:lnTo>
                  <a:pt x="719327" y="38100"/>
                </a:lnTo>
                <a:lnTo>
                  <a:pt x="70662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52900" y="5334000"/>
            <a:ext cx="76200" cy="289560"/>
          </a:xfrm>
          <a:custGeom>
            <a:avLst/>
            <a:gdLst/>
            <a:ahLst/>
            <a:cxnLst/>
            <a:rect l="l" t="t" r="r" b="b"/>
            <a:pathLst>
              <a:path w="76200" h="289560">
                <a:moveTo>
                  <a:pt x="31750" y="213359"/>
                </a:moveTo>
                <a:lnTo>
                  <a:pt x="0" y="213359"/>
                </a:lnTo>
                <a:lnTo>
                  <a:pt x="38100" y="289559"/>
                </a:lnTo>
                <a:lnTo>
                  <a:pt x="69850" y="226059"/>
                </a:lnTo>
                <a:lnTo>
                  <a:pt x="31750" y="226059"/>
                </a:lnTo>
                <a:lnTo>
                  <a:pt x="31750" y="213359"/>
                </a:lnTo>
                <a:close/>
              </a:path>
              <a:path w="76200" h="289560">
                <a:moveTo>
                  <a:pt x="44450" y="0"/>
                </a:moveTo>
                <a:lnTo>
                  <a:pt x="31750" y="0"/>
                </a:lnTo>
                <a:lnTo>
                  <a:pt x="31750" y="226059"/>
                </a:lnTo>
                <a:lnTo>
                  <a:pt x="44450" y="226059"/>
                </a:lnTo>
                <a:lnTo>
                  <a:pt x="44450" y="0"/>
                </a:lnTo>
                <a:close/>
              </a:path>
              <a:path w="76200" h="289560">
                <a:moveTo>
                  <a:pt x="76200" y="213359"/>
                </a:moveTo>
                <a:lnTo>
                  <a:pt x="44450" y="213359"/>
                </a:lnTo>
                <a:lnTo>
                  <a:pt x="44450" y="226059"/>
                </a:lnTo>
                <a:lnTo>
                  <a:pt x="69850" y="226059"/>
                </a:lnTo>
                <a:lnTo>
                  <a:pt x="76200" y="213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91100" y="5334000"/>
            <a:ext cx="76200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940552" y="3069335"/>
            <a:ext cx="2089785" cy="31432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4. Presence of</a:t>
            </a:r>
            <a:r>
              <a:rPr sz="1400" spc="-6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3300"/>
                </a:solidFill>
                <a:latin typeface="Times New Roman"/>
                <a:cs typeface="Times New Roman"/>
              </a:rPr>
              <a:t>SiO</a:t>
            </a:r>
            <a:r>
              <a:rPr sz="1350" spc="7" baseline="-21604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endParaRPr sz="1350" baseline="-2160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67400" y="3573779"/>
            <a:ext cx="2882265" cy="46672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075" marR="325120">
              <a:lnSpc>
                <a:spcPct val="100000"/>
              </a:lnSpc>
              <a:spcBef>
                <a:spcPts val="330"/>
              </a:spcBef>
            </a:pPr>
            <a:r>
              <a:rPr sz="1200" spc="-15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forms </a:t>
            </a:r>
            <a:r>
              <a:rPr sz="1200" dirty="0">
                <a:latin typeface="Times New Roman"/>
                <a:cs typeface="Times New Roman"/>
              </a:rPr>
              <a:t>insoluble </a:t>
            </a:r>
            <a:r>
              <a:rPr sz="1200" spc="-5" dirty="0">
                <a:latin typeface="Times New Roman"/>
                <a:cs typeface="Times New Roman"/>
              </a:rPr>
              <a:t>hard adherent  CaSiO</a:t>
            </a:r>
            <a:r>
              <a:rPr sz="1200" spc="-7" baseline="-20833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MgSiO</a:t>
            </a:r>
            <a:r>
              <a:rPr sz="1200" spc="-7" baseline="-20833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scales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7140" y="6087871"/>
            <a:ext cx="5859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Mg(OH)</a:t>
            </a:r>
            <a:r>
              <a:rPr sz="1575" spc="-7" baseline="-21164" dirty="0">
                <a:latin typeface="Times New Roman"/>
                <a:cs typeface="Times New Roman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can also be generated by thermally decomposing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Mg(HCO</a:t>
            </a:r>
            <a:r>
              <a:rPr sz="1575" baseline="-21164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575" baseline="-21164" dirty="0">
                <a:latin typeface="Times New Roman"/>
                <a:cs typeface="Times New Roman"/>
              </a:rPr>
              <a:t>2</a:t>
            </a:r>
            <a:endParaRPr sz="1575" baseline="-2116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1304" y="562355"/>
            <a:ext cx="4537075" cy="376555"/>
          </a:xfrm>
          <a:prstGeom prst="rect">
            <a:avLst/>
          </a:prstGeom>
          <a:solidFill>
            <a:srgbClr val="FFCCCC"/>
          </a:solidFill>
          <a:ln w="9144">
            <a:solidFill>
              <a:srgbClr val="00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739775">
              <a:lnSpc>
                <a:spcPct val="100000"/>
              </a:lnSpc>
              <a:spcBef>
                <a:spcPts val="295"/>
              </a:spcBef>
            </a:pPr>
            <a:r>
              <a:rPr sz="1800" dirty="0">
                <a:solidFill>
                  <a:srgbClr val="000000"/>
                </a:solidFill>
              </a:rPr>
              <a:t>Disadvantages of scale</a:t>
            </a:r>
            <a:r>
              <a:rPr sz="1800" spc="-40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formation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618540" y="1014222"/>
            <a:ext cx="7527925" cy="16719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Fuel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wastage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– scales have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low thermal</a:t>
            </a:r>
            <a:r>
              <a:rPr sz="1800" spc="-1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conductivity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Degradation of boiler material and increases of </a:t>
            </a:r>
            <a:r>
              <a:rPr sz="1800" spc="-5" dirty="0">
                <a:latin typeface="Times New Roman"/>
                <a:cs typeface="Times New Roman"/>
              </a:rPr>
              <a:t>risk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accident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Reduces the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efficiency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of the boiler </a:t>
            </a:r>
            <a:r>
              <a:rPr sz="1800" spc="5" dirty="0">
                <a:solidFill>
                  <a:srgbClr val="FF3300"/>
                </a:solidFill>
                <a:latin typeface="Times New Roman"/>
                <a:cs typeface="Times New Roman"/>
              </a:rPr>
              <a:t>and-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deposit on the valves and</a:t>
            </a:r>
            <a:r>
              <a:rPr sz="1800" spc="-12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condensers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boiler </a:t>
            </a:r>
            <a:r>
              <a:rPr sz="1800" spc="-5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explode – if crack occurs 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scale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667" y="3933444"/>
            <a:ext cx="3819525" cy="376555"/>
          </a:xfrm>
          <a:prstGeom prst="rect">
            <a:avLst/>
          </a:prstGeom>
          <a:solidFill>
            <a:srgbClr val="FFCCCC"/>
          </a:solidFill>
          <a:ln w="9144">
            <a:solidFill>
              <a:srgbClr val="00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603250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Times New Roman"/>
                <a:cs typeface="Times New Roman"/>
              </a:rPr>
              <a:t>Remedies: Removal 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scale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168" y="4326382"/>
            <a:ext cx="6280150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spc="-10" dirty="0">
                <a:latin typeface="Times New Roman"/>
                <a:cs typeface="Times New Roman"/>
              </a:rPr>
              <a:t>scrapper, </a:t>
            </a:r>
            <a:r>
              <a:rPr sz="1800" dirty="0">
                <a:latin typeface="Times New Roman"/>
                <a:cs typeface="Times New Roman"/>
              </a:rPr>
              <a:t>wire brush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often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thermal </a:t>
            </a:r>
            <a:r>
              <a:rPr sz="1800" dirty="0">
                <a:latin typeface="Times New Roman"/>
                <a:cs typeface="Times New Roman"/>
              </a:rPr>
              <a:t>shock- heating and cooling </a:t>
            </a:r>
            <a:r>
              <a:rPr sz="1800" spc="-5" dirty="0">
                <a:latin typeface="Times New Roman"/>
                <a:cs typeface="Times New Roman"/>
              </a:rPr>
              <a:t>suddenly </a:t>
            </a:r>
            <a:r>
              <a:rPr sz="1800" dirty="0">
                <a:latin typeface="Times New Roman"/>
                <a:cs typeface="Times New Roman"/>
              </a:rPr>
              <a:t>with cold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water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dirty="0">
                <a:latin typeface="Times New Roman"/>
                <a:cs typeface="Times New Roman"/>
              </a:rPr>
              <a:t>chemicals – 5-10% </a:t>
            </a:r>
            <a:r>
              <a:rPr sz="1800" spc="-5" dirty="0">
                <a:latin typeface="Times New Roman"/>
                <a:cs typeface="Times New Roman"/>
              </a:rPr>
              <a:t>HCl </a:t>
            </a:r>
            <a:r>
              <a:rPr sz="1800" dirty="0">
                <a:latin typeface="Times New Roman"/>
                <a:cs typeface="Times New Roman"/>
              </a:rPr>
              <a:t>and by adding</a:t>
            </a:r>
            <a:r>
              <a:rPr sz="1800" spc="-40" dirty="0">
                <a:latin typeface="Times New Roman"/>
                <a:cs typeface="Times New Roman"/>
              </a:rPr>
              <a:t> EDTA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7376" y="188976"/>
            <a:ext cx="3671570" cy="376555"/>
          </a:xfrm>
          <a:prstGeom prst="rect">
            <a:avLst/>
          </a:prstGeom>
          <a:ln w="9144">
            <a:solidFill>
              <a:srgbClr val="00339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Prevention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of scale</a:t>
            </a:r>
            <a:r>
              <a:rPr sz="1800" spc="-2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formation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644" y="637873"/>
            <a:ext cx="7183120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Scale formation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can be prevented by two</a:t>
            </a:r>
            <a:r>
              <a:rPr sz="2000" spc="-8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methods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996633"/>
                </a:solidFill>
                <a:latin typeface="Times New Roman"/>
                <a:cs typeface="Times New Roman"/>
              </a:rPr>
              <a:t>Internal conditioning or Internal</a:t>
            </a:r>
            <a:r>
              <a:rPr sz="2000" spc="-210" dirty="0">
                <a:solidFill>
                  <a:srgbClr val="99663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996633"/>
                </a:solidFill>
                <a:latin typeface="Times New Roman"/>
                <a:cs typeface="Times New Roman"/>
              </a:rPr>
              <a:t>Treatment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99"/>
                </a:solidFill>
                <a:latin typeface="Times New Roman"/>
                <a:cs typeface="Times New Roman"/>
              </a:rPr>
              <a:t>External conditioning or External </a:t>
            </a:r>
            <a:r>
              <a:rPr sz="2000" spc="-5" dirty="0">
                <a:solidFill>
                  <a:srgbClr val="333399"/>
                </a:solidFill>
                <a:latin typeface="Times New Roman"/>
                <a:cs typeface="Times New Roman"/>
              </a:rPr>
              <a:t>treatment- </a:t>
            </a:r>
            <a:r>
              <a:rPr sz="2000" dirty="0">
                <a:solidFill>
                  <a:srgbClr val="333399"/>
                </a:solidFill>
                <a:latin typeface="Times New Roman"/>
                <a:cs typeface="Times New Roman"/>
              </a:rPr>
              <a:t>will be discussed</a:t>
            </a:r>
            <a:r>
              <a:rPr sz="2000" spc="-17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99"/>
                </a:solidFill>
                <a:latin typeface="Times New Roman"/>
                <a:cs typeface="Times New Roman"/>
              </a:rPr>
              <a:t>later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2133600"/>
            <a:ext cx="792480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1. </a:t>
            </a:r>
            <a:r>
              <a:rPr sz="2000" spc="-5" dirty="0">
                <a:latin typeface="Times New Roman"/>
                <a:cs typeface="Times New Roman"/>
              </a:rPr>
              <a:t>Internal </a:t>
            </a:r>
            <a:r>
              <a:rPr sz="2000" dirty="0">
                <a:latin typeface="Times New Roman"/>
                <a:cs typeface="Times New Roman"/>
              </a:rPr>
              <a:t>conditioning </a:t>
            </a:r>
            <a:r>
              <a:rPr sz="2000" spc="-5" dirty="0">
                <a:latin typeface="Times New Roman"/>
                <a:cs typeface="Times New Roman"/>
              </a:rPr>
              <a:t>methods </a:t>
            </a:r>
            <a:r>
              <a:rPr sz="2000" dirty="0">
                <a:latin typeface="Times New Roman"/>
                <a:cs typeface="Times New Roman"/>
              </a:rPr>
              <a:t>- of boiler water to prevent </a:t>
            </a:r>
            <a:r>
              <a:rPr sz="2000" spc="-5" dirty="0">
                <a:latin typeface="Times New Roman"/>
                <a:cs typeface="Times New Roman"/>
              </a:rPr>
              <a:t>scale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5967" y="2447550"/>
            <a:ext cx="7461250" cy="438467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1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Phosphate conditioning – addition of phosphate</a:t>
            </a:r>
            <a:r>
              <a:rPr sz="2200" spc="4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compound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Carbonate </a:t>
            </a:r>
            <a:r>
              <a:rPr sz="2200" dirty="0">
                <a:solidFill>
                  <a:srgbClr val="990000"/>
                </a:solidFill>
                <a:latin typeface="Times New Roman"/>
                <a:cs typeface="Times New Roman"/>
              </a:rPr>
              <a:t>conditioning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– addition of carbonate</a:t>
            </a:r>
            <a:r>
              <a:rPr sz="2200" spc="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compound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Calgon conditioning – addition of sodium hexa </a:t>
            </a:r>
            <a:r>
              <a:rPr sz="2200" spc="-10" dirty="0">
                <a:solidFill>
                  <a:srgbClr val="990000"/>
                </a:solidFill>
                <a:latin typeface="Times New Roman"/>
                <a:cs typeface="Times New Roman"/>
              </a:rPr>
              <a:t>meta</a:t>
            </a:r>
            <a:r>
              <a:rPr sz="2200" spc="15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phosphate</a:t>
            </a:r>
            <a:endParaRPr sz="2200">
              <a:latin typeface="Times New Roman"/>
              <a:cs typeface="Times New Roman"/>
            </a:endParaRPr>
          </a:p>
          <a:p>
            <a:pPr marL="355600" marR="15875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Colloidal conditioning – spreading of </a:t>
            </a:r>
            <a:r>
              <a:rPr sz="2200" spc="-10" dirty="0">
                <a:solidFill>
                  <a:srgbClr val="990000"/>
                </a:solidFill>
                <a:latin typeface="Times New Roman"/>
                <a:cs typeface="Times New Roman"/>
              </a:rPr>
              <a:t>organic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compounds like  tannin, agar gel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Sodium Aluminate – removes oil and</a:t>
            </a:r>
            <a:r>
              <a:rPr sz="2200" spc="-6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silica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Electrical</a:t>
            </a:r>
            <a:r>
              <a:rPr sz="2200" spc="1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Conditioning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Radioactive</a:t>
            </a:r>
            <a:r>
              <a:rPr sz="2200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990000"/>
                </a:solidFill>
                <a:latin typeface="Times New Roman"/>
                <a:cs typeface="Times New Roman"/>
              </a:rPr>
              <a:t>Conditioning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990000"/>
                </a:solidFill>
                <a:latin typeface="Times New Roman"/>
                <a:cs typeface="Times New Roman"/>
              </a:rPr>
              <a:t>Complexometric method – using</a:t>
            </a:r>
            <a:r>
              <a:rPr sz="2200" spc="6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rgbClr val="990000"/>
                </a:solidFill>
                <a:latin typeface="Times New Roman"/>
                <a:cs typeface="Times New Roman"/>
              </a:rPr>
              <a:t>EDTA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600200"/>
            <a:ext cx="5105400" cy="477520"/>
          </a:xfrm>
          <a:prstGeom prst="rect">
            <a:avLst/>
          </a:prstGeom>
          <a:solidFill>
            <a:srgbClr val="99CC00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sz="2500" spc="-5" dirty="0">
                <a:solidFill>
                  <a:srgbClr val="000000"/>
                </a:solidFill>
              </a:rPr>
              <a:t>1. Phosphate</a:t>
            </a:r>
            <a:r>
              <a:rPr sz="2500" spc="25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conditioning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457200" y="2362200"/>
            <a:ext cx="7632700" cy="1015365"/>
          </a:xfrm>
          <a:prstGeom prst="rect">
            <a:avLst/>
          </a:prstGeom>
          <a:ln w="9144">
            <a:solidFill>
              <a:srgbClr val="FF33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 marR="475615" algn="just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Scale formation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can be prevented by adding sodium phosphate to the  boiler water which reacts with the hardness producing ions and 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forms easily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removable phosphate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salts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of respective</a:t>
            </a:r>
            <a:r>
              <a:rPr sz="2000" spc="-14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834765"/>
            <a:ext cx="6398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93870" algn="l"/>
              </a:tabLst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3CaCl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(Boiler water) +</a:t>
            </a:r>
            <a:r>
              <a:rPr sz="2000" spc="-2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2</a:t>
            </a:r>
            <a:r>
              <a:rPr sz="2000" spc="1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PO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4	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Ca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(PO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4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)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 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+ 6</a:t>
            </a:r>
            <a:r>
              <a:rPr sz="2000" spc="-10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NaCl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91000" y="4000500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571500" y="0"/>
                </a:moveTo>
                <a:lnTo>
                  <a:pt x="571500" y="76200"/>
                </a:lnTo>
                <a:lnTo>
                  <a:pt x="635000" y="44450"/>
                </a:lnTo>
                <a:lnTo>
                  <a:pt x="584200" y="44450"/>
                </a:lnTo>
                <a:lnTo>
                  <a:pt x="584200" y="31750"/>
                </a:lnTo>
                <a:lnTo>
                  <a:pt x="635000" y="31750"/>
                </a:lnTo>
                <a:lnTo>
                  <a:pt x="571500" y="0"/>
                </a:lnTo>
                <a:close/>
              </a:path>
              <a:path w="647700" h="76200">
                <a:moveTo>
                  <a:pt x="571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71500" y="44450"/>
                </a:lnTo>
                <a:lnTo>
                  <a:pt x="571500" y="31750"/>
                </a:lnTo>
                <a:close/>
              </a:path>
              <a:path w="647700" h="76200">
                <a:moveTo>
                  <a:pt x="635000" y="31750"/>
                </a:moveTo>
                <a:lnTo>
                  <a:pt x="584200" y="31750"/>
                </a:lnTo>
                <a:lnTo>
                  <a:pt x="584200" y="44450"/>
                </a:lnTo>
                <a:lnTo>
                  <a:pt x="635000" y="44450"/>
                </a:lnTo>
                <a:lnTo>
                  <a:pt x="647700" y="38100"/>
                </a:lnTo>
                <a:lnTo>
                  <a:pt x="635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6628" y="6270447"/>
            <a:ext cx="281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18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0" y="1600200"/>
            <a:ext cx="3601720" cy="1630680"/>
          </a:xfrm>
          <a:prstGeom prst="rect">
            <a:avLst/>
          </a:prstGeom>
          <a:solidFill>
            <a:srgbClr val="FF6699"/>
          </a:solidFill>
          <a:ln w="9144">
            <a:solidFill>
              <a:srgbClr val="00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spc="5" dirty="0">
                <a:latin typeface="Times New Roman"/>
                <a:cs typeface="Times New Roman"/>
              </a:rPr>
              <a:t>NaH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PO</a:t>
            </a:r>
            <a:r>
              <a:rPr sz="1950" spc="7" baseline="-21367" dirty="0">
                <a:latin typeface="Times New Roman"/>
                <a:cs typeface="Times New Roman"/>
              </a:rPr>
              <a:t>4 </a:t>
            </a:r>
            <a:r>
              <a:rPr sz="2000" dirty="0">
                <a:latin typeface="Times New Roman"/>
                <a:cs typeface="Times New Roman"/>
              </a:rPr>
              <a:t>(acidic in nature)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91440" marR="518795">
              <a:lnSpc>
                <a:spcPct val="100000"/>
              </a:lnSpc>
              <a:spcBef>
                <a:spcPts val="1200"/>
              </a:spcBef>
            </a:pP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HPO</a:t>
            </a:r>
            <a:r>
              <a:rPr sz="1950" spc="7" baseline="-21367" dirty="0">
                <a:latin typeface="Times New Roman"/>
                <a:cs typeface="Times New Roman"/>
              </a:rPr>
              <a:t>4 </a:t>
            </a:r>
            <a:r>
              <a:rPr sz="2000" dirty="0">
                <a:latin typeface="Times New Roman"/>
                <a:cs typeface="Times New Roman"/>
              </a:rPr>
              <a:t>(weakly alkaline  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nature),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1200"/>
              </a:spcBef>
            </a:pP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PO</a:t>
            </a:r>
            <a:r>
              <a:rPr sz="1950" spc="7" baseline="-21367" dirty="0">
                <a:latin typeface="Times New Roman"/>
                <a:cs typeface="Times New Roman"/>
              </a:rPr>
              <a:t>4</a:t>
            </a:r>
            <a:r>
              <a:rPr sz="1950" spc="502" baseline="-21367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(Alkaline in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nature)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123" y="896111"/>
            <a:ext cx="7632700" cy="707390"/>
          </a:xfrm>
          <a:prstGeom prst="rect">
            <a:avLst/>
          </a:prstGeom>
          <a:solidFill>
            <a:srgbClr val="99FF66"/>
          </a:solidFill>
        </p:spPr>
        <p:txBody>
          <a:bodyPr vert="horz" wrap="square" lIns="0" tIns="3619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Calcium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can not be precipitated below a pH = 9.5, hence the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selection</a:t>
            </a:r>
            <a:r>
              <a:rPr sz="2000" spc="-18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phosphate has to be based on the pH of the boiler feed</a:t>
            </a:r>
            <a:r>
              <a:rPr sz="2000" spc="-17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3399"/>
                </a:solidFill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376" y="333756"/>
            <a:ext cx="4608830" cy="399415"/>
          </a:xfrm>
          <a:prstGeom prst="rect">
            <a:avLst/>
          </a:prstGeom>
          <a:ln w="9144">
            <a:solidFill>
              <a:srgbClr val="003399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572135">
              <a:lnSpc>
                <a:spcPct val="100000"/>
              </a:lnSpc>
              <a:spcBef>
                <a:spcPts val="290"/>
              </a:spcBef>
            </a:pP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Selection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of Phosphate</a:t>
            </a:r>
            <a:r>
              <a:rPr sz="2000" spc="-7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compound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3276600"/>
            <a:ext cx="3429000" cy="401320"/>
          </a:xfrm>
          <a:prstGeom prst="rect">
            <a:avLst/>
          </a:prstGeom>
          <a:solidFill>
            <a:srgbClr val="99CC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2. Carbonate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conditioning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016" y="3806190"/>
            <a:ext cx="59531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91304" algn="l"/>
                <a:tab pos="4939030" algn="l"/>
              </a:tabLst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CaSO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4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(Boiler water)</a:t>
            </a:r>
            <a:r>
              <a:rPr sz="2000" spc="-2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+</a:t>
            </a:r>
            <a:r>
              <a:rPr sz="2000" spc="1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CaCO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+</a:t>
            </a:r>
            <a:r>
              <a:rPr sz="2000" spc="-6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4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7200" y="3962400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038600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6800" y="4495800"/>
            <a:ext cx="6320155" cy="401320"/>
          </a:xfrm>
          <a:prstGeom prst="rect">
            <a:avLst/>
          </a:prstGeom>
          <a:solidFill>
            <a:srgbClr val="FF6699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Caution: Excess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can result in caustic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embrittlement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6628" y="6298184"/>
            <a:ext cx="281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19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868" y="1008888"/>
            <a:ext cx="3385185" cy="401320"/>
          </a:xfrm>
          <a:prstGeom prst="rect">
            <a:avLst/>
          </a:prstGeom>
          <a:solidFill>
            <a:srgbClr val="99CC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3. Calgon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conditioning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131159"/>
            <a:ext cx="4164965" cy="105156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2CaSO4 (Boiler water) +</a:t>
            </a:r>
            <a:r>
              <a:rPr sz="2000" spc="-9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[Na4P6O18]2-</a:t>
            </a:r>
            <a:endParaRPr sz="2000">
              <a:latin typeface="Times New Roman"/>
              <a:cs typeface="Times New Roman"/>
            </a:endParaRPr>
          </a:p>
          <a:p>
            <a:pPr marL="247650" marR="3048635">
              <a:lnSpc>
                <a:spcPct val="100000"/>
              </a:lnSpc>
              <a:spcBef>
                <a:spcPts val="439"/>
              </a:spcBef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C</a:t>
            </a: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ium  sulfate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9029" y="3051911"/>
            <a:ext cx="3329940" cy="151511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480695">
              <a:lnSpc>
                <a:spcPct val="100000"/>
              </a:lnSpc>
              <a:spcBef>
                <a:spcPts val="1160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[Ca2P6O18]2- +</a:t>
            </a:r>
            <a:r>
              <a:rPr sz="2000" spc="-12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2Na2SO4</a:t>
            </a:r>
            <a:endParaRPr sz="2000">
              <a:latin typeface="Times New Roman"/>
              <a:cs typeface="Times New Roman"/>
            </a:endParaRPr>
          </a:p>
          <a:p>
            <a:pPr marL="12700" marR="1209040">
              <a:lnSpc>
                <a:spcPct val="100000"/>
              </a:lnSpc>
              <a:spcBef>
                <a:spcPts val="1065"/>
              </a:spcBef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Soluble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complex</a:t>
            </a:r>
            <a:r>
              <a:rPr sz="2000" spc="-8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ion 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calcium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- can be  removed</a:t>
            </a:r>
            <a:r>
              <a:rPr sz="2000" spc="-3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easily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016" y="1680794"/>
            <a:ext cx="32893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07005" algn="l"/>
              </a:tabLst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Na2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[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Na4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(</a:t>
            </a:r>
            <a:r>
              <a:rPr sz="2000" spc="-15" dirty="0">
                <a:solidFill>
                  <a:srgbClr val="003399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O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3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)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6	2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a+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4369" y="1680794"/>
            <a:ext cx="174878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+</a:t>
            </a:r>
            <a:r>
              <a:rPr sz="2000" spc="-5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[Na4P6O18]2-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0800" y="1752600"/>
            <a:ext cx="721360" cy="143510"/>
          </a:xfrm>
          <a:custGeom>
            <a:avLst/>
            <a:gdLst/>
            <a:ahLst/>
            <a:cxnLst/>
            <a:rect l="l" t="t" r="r" b="b"/>
            <a:pathLst>
              <a:path w="721360" h="143510">
                <a:moveTo>
                  <a:pt x="144525" y="0"/>
                </a:moveTo>
                <a:lnTo>
                  <a:pt x="0" y="71627"/>
                </a:lnTo>
                <a:lnTo>
                  <a:pt x="144525" y="143255"/>
                </a:lnTo>
                <a:lnTo>
                  <a:pt x="144525" y="107441"/>
                </a:lnTo>
                <a:lnTo>
                  <a:pt x="648588" y="107441"/>
                </a:lnTo>
                <a:lnTo>
                  <a:pt x="720851" y="71627"/>
                </a:lnTo>
                <a:lnTo>
                  <a:pt x="648588" y="35813"/>
                </a:lnTo>
                <a:lnTo>
                  <a:pt x="144525" y="35813"/>
                </a:lnTo>
                <a:lnTo>
                  <a:pt x="144525" y="0"/>
                </a:lnTo>
                <a:close/>
              </a:path>
              <a:path w="721360" h="143510">
                <a:moveTo>
                  <a:pt x="648588" y="107441"/>
                </a:moveTo>
                <a:lnTo>
                  <a:pt x="576326" y="107441"/>
                </a:lnTo>
                <a:lnTo>
                  <a:pt x="576326" y="143255"/>
                </a:lnTo>
                <a:lnTo>
                  <a:pt x="648588" y="107441"/>
                </a:lnTo>
                <a:close/>
              </a:path>
              <a:path w="721360" h="143510">
                <a:moveTo>
                  <a:pt x="576326" y="0"/>
                </a:moveTo>
                <a:lnTo>
                  <a:pt x="576326" y="35813"/>
                </a:lnTo>
                <a:lnTo>
                  <a:pt x="648588" y="35813"/>
                </a:lnTo>
                <a:lnTo>
                  <a:pt x="57632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0800" y="1752600"/>
            <a:ext cx="721360" cy="143510"/>
          </a:xfrm>
          <a:custGeom>
            <a:avLst/>
            <a:gdLst/>
            <a:ahLst/>
            <a:cxnLst/>
            <a:rect l="l" t="t" r="r" b="b"/>
            <a:pathLst>
              <a:path w="721360" h="143510">
                <a:moveTo>
                  <a:pt x="0" y="71627"/>
                </a:moveTo>
                <a:lnTo>
                  <a:pt x="144525" y="0"/>
                </a:lnTo>
                <a:lnTo>
                  <a:pt x="144525" y="35813"/>
                </a:lnTo>
                <a:lnTo>
                  <a:pt x="576326" y="35813"/>
                </a:lnTo>
                <a:lnTo>
                  <a:pt x="576326" y="0"/>
                </a:lnTo>
                <a:lnTo>
                  <a:pt x="720851" y="71627"/>
                </a:lnTo>
                <a:lnTo>
                  <a:pt x="576326" y="143255"/>
                </a:lnTo>
                <a:lnTo>
                  <a:pt x="576326" y="107441"/>
                </a:lnTo>
                <a:lnTo>
                  <a:pt x="144525" y="107441"/>
                </a:lnTo>
                <a:lnTo>
                  <a:pt x="144525" y="143255"/>
                </a:lnTo>
                <a:lnTo>
                  <a:pt x="0" y="716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4276" y="2189988"/>
            <a:ext cx="1871980" cy="1016635"/>
          </a:xfrm>
          <a:prstGeom prst="rect">
            <a:avLst/>
          </a:prstGeom>
          <a:solidFill>
            <a:srgbClr val="99FF66"/>
          </a:solidFill>
          <a:ln w="9144">
            <a:solidFill>
              <a:srgbClr val="00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18288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Calgon –  sodium hexa  </a:t>
            </a:r>
            <a:r>
              <a:rPr sz="2000" spc="-10" dirty="0">
                <a:latin typeface="Times New Roman"/>
                <a:cs typeface="Times New Roman"/>
              </a:rPr>
              <a:t>meta  </a:t>
            </a:r>
            <a:r>
              <a:rPr sz="2000" dirty="0">
                <a:latin typeface="Times New Roman"/>
                <a:cs typeface="Times New Roman"/>
              </a:rPr>
              <a:t>phosphate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3314700"/>
            <a:ext cx="719455" cy="76200"/>
          </a:xfrm>
          <a:custGeom>
            <a:avLst/>
            <a:gdLst/>
            <a:ahLst/>
            <a:cxnLst/>
            <a:rect l="l" t="t" r="r" b="b"/>
            <a:pathLst>
              <a:path w="719454" h="76200">
                <a:moveTo>
                  <a:pt x="643127" y="0"/>
                </a:moveTo>
                <a:lnTo>
                  <a:pt x="643127" y="76200"/>
                </a:lnTo>
                <a:lnTo>
                  <a:pt x="706627" y="44450"/>
                </a:lnTo>
                <a:lnTo>
                  <a:pt x="655827" y="44450"/>
                </a:lnTo>
                <a:lnTo>
                  <a:pt x="655827" y="31750"/>
                </a:lnTo>
                <a:lnTo>
                  <a:pt x="706627" y="31750"/>
                </a:lnTo>
                <a:lnTo>
                  <a:pt x="643127" y="0"/>
                </a:lnTo>
                <a:close/>
              </a:path>
              <a:path w="719454" h="76200">
                <a:moveTo>
                  <a:pt x="64312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43127" y="44450"/>
                </a:lnTo>
                <a:lnTo>
                  <a:pt x="643127" y="31750"/>
                </a:lnTo>
                <a:close/>
              </a:path>
              <a:path w="719454" h="76200">
                <a:moveTo>
                  <a:pt x="706627" y="31750"/>
                </a:moveTo>
                <a:lnTo>
                  <a:pt x="655827" y="31750"/>
                </a:lnTo>
                <a:lnTo>
                  <a:pt x="655827" y="44450"/>
                </a:lnTo>
                <a:lnTo>
                  <a:pt x="706627" y="44450"/>
                </a:lnTo>
                <a:lnTo>
                  <a:pt x="719327" y="38100"/>
                </a:lnTo>
                <a:lnTo>
                  <a:pt x="70662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7868" y="4751832"/>
            <a:ext cx="7848600" cy="401320"/>
          </a:xfrm>
          <a:prstGeom prst="rect">
            <a:avLst/>
          </a:prstGeom>
          <a:solidFill>
            <a:srgbClr val="99FF66"/>
          </a:solidFill>
          <a:ln w="9144">
            <a:solidFill>
              <a:srgbClr val="00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Times New Roman"/>
                <a:cs typeface="Times New Roman"/>
              </a:rPr>
              <a:t>Calgon tablets are used in the cleaning of washing </a:t>
            </a:r>
            <a:r>
              <a:rPr sz="2000" spc="-5" dirty="0">
                <a:latin typeface="Times New Roman"/>
                <a:cs typeface="Times New Roman"/>
              </a:rPr>
              <a:t>machine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drums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79" y="237743"/>
            <a:ext cx="8999220" cy="6556375"/>
          </a:xfrm>
          <a:custGeom>
            <a:avLst/>
            <a:gdLst/>
            <a:ahLst/>
            <a:cxnLst/>
            <a:rect l="l" t="t" r="r" b="b"/>
            <a:pathLst>
              <a:path w="8999220" h="6556375">
                <a:moveTo>
                  <a:pt x="0" y="6556248"/>
                </a:moveTo>
                <a:lnTo>
                  <a:pt x="8999220" y="6556248"/>
                </a:lnTo>
                <a:lnTo>
                  <a:pt x="8999220" y="0"/>
                </a:lnTo>
                <a:lnTo>
                  <a:pt x="0" y="0"/>
                </a:lnTo>
                <a:lnTo>
                  <a:pt x="0" y="6556248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6033" y="256159"/>
            <a:ext cx="3154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Sources </a:t>
            </a:r>
            <a:r>
              <a:rPr sz="3600" dirty="0">
                <a:solidFill>
                  <a:srgbClr val="000000"/>
                </a:solidFill>
              </a:rPr>
              <a:t>of</a:t>
            </a:r>
            <a:r>
              <a:rPr sz="3600" spc="-114" dirty="0">
                <a:solidFill>
                  <a:srgbClr val="000000"/>
                </a:solidFill>
              </a:rPr>
              <a:t> </a:t>
            </a:r>
            <a:r>
              <a:rPr sz="3600" spc="-60" dirty="0">
                <a:solidFill>
                  <a:srgbClr val="000000"/>
                </a:solidFill>
              </a:rPr>
              <a:t>Water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23215" y="806322"/>
            <a:ext cx="882142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A) Surface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Waters</a:t>
            </a:r>
            <a:endParaRPr sz="3200">
              <a:latin typeface="Times New Roman"/>
              <a:cs typeface="Times New Roman"/>
            </a:endParaRPr>
          </a:p>
          <a:p>
            <a:pPr marL="520065" marR="66548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Rain </a:t>
            </a:r>
            <a:r>
              <a:rPr sz="3200" spc="-50" dirty="0">
                <a:latin typeface="Times New Roman"/>
                <a:cs typeface="Times New Roman"/>
              </a:rPr>
              <a:t>Water </a:t>
            </a:r>
            <a:r>
              <a:rPr sz="3200" dirty="0">
                <a:latin typeface="Times New Roman"/>
                <a:cs typeface="Times New Roman"/>
              </a:rPr>
              <a:t>- Pure but contaminated with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gases  River </a:t>
            </a:r>
            <a:r>
              <a:rPr sz="3200" spc="-50" dirty="0">
                <a:latin typeface="Times New Roman"/>
                <a:cs typeface="Times New Roman"/>
              </a:rPr>
              <a:t>Water </a:t>
            </a:r>
            <a:r>
              <a:rPr sz="3200" dirty="0">
                <a:latin typeface="Times New Roman"/>
                <a:cs typeface="Times New Roman"/>
              </a:rPr>
              <a:t>- High dissolved salts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moderate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organics</a:t>
            </a:r>
            <a:endParaRPr sz="3200">
              <a:latin typeface="Times New Roman"/>
              <a:cs typeface="Times New Roman"/>
            </a:endParaRPr>
          </a:p>
          <a:p>
            <a:pPr marL="520065" marR="5080">
              <a:lnSpc>
                <a:spcPct val="100000"/>
              </a:lnSpc>
              <a:tabLst>
                <a:tab pos="2705735" algn="l"/>
              </a:tabLst>
            </a:pPr>
            <a:r>
              <a:rPr sz="3200" dirty="0">
                <a:latin typeface="Times New Roman"/>
                <a:cs typeface="Times New Roman"/>
              </a:rPr>
              <a:t>Lake </a:t>
            </a:r>
            <a:r>
              <a:rPr sz="3200" spc="-50" dirty="0">
                <a:latin typeface="Times New Roman"/>
                <a:cs typeface="Times New Roman"/>
              </a:rPr>
              <a:t>Water </a:t>
            </a:r>
            <a:r>
              <a:rPr sz="3200" dirty="0">
                <a:latin typeface="Times New Roman"/>
                <a:cs typeface="Times New Roman"/>
              </a:rPr>
              <a:t>- Const. composition but high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organics  </a:t>
            </a:r>
            <a:r>
              <a:rPr sz="3200" dirty="0">
                <a:latin typeface="Times New Roman"/>
                <a:cs typeface="Times New Roman"/>
              </a:rPr>
              <a:t>Sea</a:t>
            </a:r>
            <a:r>
              <a:rPr sz="3200" spc="-50" dirty="0">
                <a:latin typeface="Times New Roman"/>
                <a:cs typeface="Times New Roman"/>
              </a:rPr>
              <a:t> Water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	High </a:t>
            </a:r>
            <a:r>
              <a:rPr sz="3200" spc="-25" dirty="0">
                <a:latin typeface="Times New Roman"/>
                <a:cs typeface="Times New Roman"/>
              </a:rPr>
              <a:t>salinity, </a:t>
            </a:r>
            <a:r>
              <a:rPr sz="3200" dirty="0">
                <a:latin typeface="Times New Roman"/>
                <a:cs typeface="Times New Roman"/>
              </a:rPr>
              <a:t>pathogens,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organics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215" y="4220413"/>
            <a:ext cx="739330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B) </a:t>
            </a:r>
            <a:r>
              <a:rPr sz="3200" spc="-5" dirty="0">
                <a:latin typeface="Times New Roman"/>
                <a:cs typeface="Times New Roman"/>
              </a:rPr>
              <a:t>Underground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Waters</a:t>
            </a:r>
            <a:endParaRPr sz="3200">
              <a:latin typeface="Times New Roman"/>
              <a:cs typeface="Times New Roman"/>
            </a:endParaRPr>
          </a:p>
          <a:p>
            <a:pPr marL="12700" marR="5080" indent="507365">
              <a:lnSpc>
                <a:spcPct val="100000"/>
              </a:lnSpc>
            </a:pPr>
            <a:r>
              <a:rPr sz="3200" spc="-25" dirty="0">
                <a:latin typeface="Times New Roman"/>
                <a:cs typeface="Times New Roman"/>
              </a:rPr>
              <a:t>Spring/Well </a:t>
            </a:r>
            <a:r>
              <a:rPr sz="3200" spc="-50" dirty="0">
                <a:latin typeface="Times New Roman"/>
                <a:cs typeface="Times New Roman"/>
              </a:rPr>
              <a:t>Water </a:t>
            </a:r>
            <a:r>
              <a:rPr sz="3200" dirty="0">
                <a:latin typeface="Times New Roman"/>
                <a:cs typeface="Times New Roman"/>
              </a:rPr>
              <a:t>- Crystal clear but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high  dissolved</a:t>
            </a:r>
            <a:endParaRPr sz="32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salts and high purity from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organics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7555" y="587054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4024"/>
            <a:ext cx="28365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0000"/>
                </a:solidFill>
              </a:rPr>
              <a:t>4.Colloidal</a:t>
            </a:r>
            <a:r>
              <a:rPr sz="2200" spc="-50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conditioning: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535940" y="2027047"/>
            <a:ext cx="7623175" cy="1867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In low pressure </a:t>
            </a:r>
            <a:r>
              <a:rPr sz="2200" dirty="0">
                <a:latin typeface="Times New Roman"/>
                <a:cs typeface="Times New Roman"/>
              </a:rPr>
              <a:t>boilers- </a:t>
            </a:r>
            <a:r>
              <a:rPr sz="2200" spc="-5" dirty="0">
                <a:latin typeface="Times New Roman"/>
                <a:cs typeface="Times New Roman"/>
              </a:rPr>
              <a:t>scale : adding org. substances like kerosine,  agar-agar,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tannin,etc.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527685" algn="l"/>
              </a:tabLst>
            </a:pPr>
            <a:r>
              <a:rPr sz="2200" spc="-5" dirty="0">
                <a:latin typeface="Times New Roman"/>
                <a:cs typeface="Times New Roman"/>
              </a:rPr>
              <a:t>-	Yield non-sticky &amp; loose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deposits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10" dirty="0">
                <a:latin typeface="Times New Roman"/>
                <a:cs typeface="Times New Roman"/>
              </a:rPr>
              <a:t>Treatment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withNaAlO</a:t>
            </a:r>
            <a:r>
              <a:rPr sz="1950" baseline="-21367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35039"/>
            <a:ext cx="1765300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5" dirty="0">
                <a:latin typeface="Times New Roman"/>
                <a:cs typeface="Times New Roman"/>
              </a:rPr>
              <a:t>NaAlO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2H2O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MgCl</a:t>
            </a:r>
            <a:r>
              <a:rPr sz="1950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2NaOH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9271" y="4235039"/>
            <a:ext cx="3459479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Times New Roman"/>
                <a:cs typeface="Times New Roman"/>
              </a:rPr>
              <a:t>NaOH + Al(OH)</a:t>
            </a:r>
            <a:r>
              <a:rPr sz="1950" baseline="-21367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(gelatinous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ppt)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5" dirty="0">
                <a:latin typeface="Times New Roman"/>
                <a:cs typeface="Times New Roman"/>
              </a:rPr>
              <a:t>Mg(OH)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2NaCl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2828" y="6273495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2200" y="4750180"/>
            <a:ext cx="533400" cy="103505"/>
          </a:xfrm>
          <a:custGeom>
            <a:avLst/>
            <a:gdLst/>
            <a:ahLst/>
            <a:cxnLst/>
            <a:rect l="l" t="t" r="r" b="b"/>
            <a:pathLst>
              <a:path w="533400" h="103504">
                <a:moveTo>
                  <a:pt x="445007" y="0"/>
                </a:moveTo>
                <a:lnTo>
                  <a:pt x="441070" y="1016"/>
                </a:lnTo>
                <a:lnTo>
                  <a:pt x="437514" y="7112"/>
                </a:lnTo>
                <a:lnTo>
                  <a:pt x="438531" y="11049"/>
                </a:lnTo>
                <a:lnTo>
                  <a:pt x="497375" y="45524"/>
                </a:lnTo>
                <a:lnTo>
                  <a:pt x="520826" y="45593"/>
                </a:lnTo>
                <a:lnTo>
                  <a:pt x="520826" y="58293"/>
                </a:lnTo>
                <a:lnTo>
                  <a:pt x="497260" y="58293"/>
                </a:lnTo>
                <a:lnTo>
                  <a:pt x="438276" y="92456"/>
                </a:lnTo>
                <a:lnTo>
                  <a:pt x="437261" y="96393"/>
                </a:lnTo>
                <a:lnTo>
                  <a:pt x="439038" y="99314"/>
                </a:lnTo>
                <a:lnTo>
                  <a:pt x="440817" y="102362"/>
                </a:lnTo>
                <a:lnTo>
                  <a:pt x="444626" y="103505"/>
                </a:lnTo>
                <a:lnTo>
                  <a:pt x="522467" y="58293"/>
                </a:lnTo>
                <a:lnTo>
                  <a:pt x="520826" y="58293"/>
                </a:lnTo>
                <a:lnTo>
                  <a:pt x="522585" y="58224"/>
                </a:lnTo>
                <a:lnTo>
                  <a:pt x="533400" y="51943"/>
                </a:lnTo>
                <a:lnTo>
                  <a:pt x="447929" y="1778"/>
                </a:lnTo>
                <a:lnTo>
                  <a:pt x="445007" y="0"/>
                </a:lnTo>
                <a:close/>
              </a:path>
              <a:path w="533400" h="103504">
                <a:moveTo>
                  <a:pt x="508277" y="51911"/>
                </a:moveTo>
                <a:lnTo>
                  <a:pt x="497378" y="58224"/>
                </a:lnTo>
                <a:lnTo>
                  <a:pt x="520826" y="58293"/>
                </a:lnTo>
                <a:lnTo>
                  <a:pt x="520826" y="57404"/>
                </a:lnTo>
                <a:lnTo>
                  <a:pt x="517651" y="57404"/>
                </a:lnTo>
                <a:lnTo>
                  <a:pt x="508277" y="51911"/>
                </a:lnTo>
                <a:close/>
              </a:path>
              <a:path w="533400" h="103504">
                <a:moveTo>
                  <a:pt x="0" y="44069"/>
                </a:moveTo>
                <a:lnTo>
                  <a:pt x="0" y="56769"/>
                </a:lnTo>
                <a:lnTo>
                  <a:pt x="497378" y="58224"/>
                </a:lnTo>
                <a:lnTo>
                  <a:pt x="508277" y="51911"/>
                </a:lnTo>
                <a:lnTo>
                  <a:pt x="497375" y="45524"/>
                </a:lnTo>
                <a:lnTo>
                  <a:pt x="0" y="44069"/>
                </a:lnTo>
                <a:close/>
              </a:path>
              <a:path w="533400" h="103504">
                <a:moveTo>
                  <a:pt x="517651" y="46482"/>
                </a:moveTo>
                <a:lnTo>
                  <a:pt x="508277" y="51911"/>
                </a:lnTo>
                <a:lnTo>
                  <a:pt x="517651" y="57404"/>
                </a:lnTo>
                <a:lnTo>
                  <a:pt x="517651" y="46482"/>
                </a:lnTo>
                <a:close/>
              </a:path>
              <a:path w="533400" h="103504">
                <a:moveTo>
                  <a:pt x="520826" y="46482"/>
                </a:moveTo>
                <a:lnTo>
                  <a:pt x="517651" y="46482"/>
                </a:lnTo>
                <a:lnTo>
                  <a:pt x="517651" y="57404"/>
                </a:lnTo>
                <a:lnTo>
                  <a:pt x="520826" y="57404"/>
                </a:lnTo>
                <a:lnTo>
                  <a:pt x="520826" y="46482"/>
                </a:lnTo>
                <a:close/>
              </a:path>
              <a:path w="533400" h="103504">
                <a:moveTo>
                  <a:pt x="497375" y="45524"/>
                </a:moveTo>
                <a:lnTo>
                  <a:pt x="508277" y="51911"/>
                </a:lnTo>
                <a:lnTo>
                  <a:pt x="517651" y="46482"/>
                </a:lnTo>
                <a:lnTo>
                  <a:pt x="520826" y="46482"/>
                </a:lnTo>
                <a:lnTo>
                  <a:pt x="520826" y="45593"/>
                </a:lnTo>
                <a:lnTo>
                  <a:pt x="497375" y="45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4369180"/>
            <a:ext cx="533400" cy="103505"/>
          </a:xfrm>
          <a:custGeom>
            <a:avLst/>
            <a:gdLst/>
            <a:ahLst/>
            <a:cxnLst/>
            <a:rect l="l" t="t" r="r" b="b"/>
            <a:pathLst>
              <a:path w="533400" h="103504">
                <a:moveTo>
                  <a:pt x="445007" y="0"/>
                </a:moveTo>
                <a:lnTo>
                  <a:pt x="441070" y="1016"/>
                </a:lnTo>
                <a:lnTo>
                  <a:pt x="437514" y="7112"/>
                </a:lnTo>
                <a:lnTo>
                  <a:pt x="438531" y="11049"/>
                </a:lnTo>
                <a:lnTo>
                  <a:pt x="497375" y="45524"/>
                </a:lnTo>
                <a:lnTo>
                  <a:pt x="520826" y="45593"/>
                </a:lnTo>
                <a:lnTo>
                  <a:pt x="520826" y="58293"/>
                </a:lnTo>
                <a:lnTo>
                  <a:pt x="497260" y="58293"/>
                </a:lnTo>
                <a:lnTo>
                  <a:pt x="438276" y="92456"/>
                </a:lnTo>
                <a:lnTo>
                  <a:pt x="437261" y="96393"/>
                </a:lnTo>
                <a:lnTo>
                  <a:pt x="439038" y="99314"/>
                </a:lnTo>
                <a:lnTo>
                  <a:pt x="440817" y="102362"/>
                </a:lnTo>
                <a:lnTo>
                  <a:pt x="444626" y="103505"/>
                </a:lnTo>
                <a:lnTo>
                  <a:pt x="522467" y="58293"/>
                </a:lnTo>
                <a:lnTo>
                  <a:pt x="520826" y="58293"/>
                </a:lnTo>
                <a:lnTo>
                  <a:pt x="522585" y="58224"/>
                </a:lnTo>
                <a:lnTo>
                  <a:pt x="533400" y="51943"/>
                </a:lnTo>
                <a:lnTo>
                  <a:pt x="447929" y="1778"/>
                </a:lnTo>
                <a:lnTo>
                  <a:pt x="445007" y="0"/>
                </a:lnTo>
                <a:close/>
              </a:path>
              <a:path w="533400" h="103504">
                <a:moveTo>
                  <a:pt x="508277" y="51911"/>
                </a:moveTo>
                <a:lnTo>
                  <a:pt x="497378" y="58224"/>
                </a:lnTo>
                <a:lnTo>
                  <a:pt x="520826" y="58293"/>
                </a:lnTo>
                <a:lnTo>
                  <a:pt x="520826" y="57404"/>
                </a:lnTo>
                <a:lnTo>
                  <a:pt x="517651" y="57404"/>
                </a:lnTo>
                <a:lnTo>
                  <a:pt x="508277" y="51911"/>
                </a:lnTo>
                <a:close/>
              </a:path>
              <a:path w="533400" h="103504">
                <a:moveTo>
                  <a:pt x="0" y="44069"/>
                </a:moveTo>
                <a:lnTo>
                  <a:pt x="0" y="56769"/>
                </a:lnTo>
                <a:lnTo>
                  <a:pt x="497378" y="58224"/>
                </a:lnTo>
                <a:lnTo>
                  <a:pt x="508277" y="51911"/>
                </a:lnTo>
                <a:lnTo>
                  <a:pt x="497375" y="45524"/>
                </a:lnTo>
                <a:lnTo>
                  <a:pt x="0" y="44069"/>
                </a:lnTo>
                <a:close/>
              </a:path>
              <a:path w="533400" h="103504">
                <a:moveTo>
                  <a:pt x="517651" y="46482"/>
                </a:moveTo>
                <a:lnTo>
                  <a:pt x="508277" y="51911"/>
                </a:lnTo>
                <a:lnTo>
                  <a:pt x="517651" y="57404"/>
                </a:lnTo>
                <a:lnTo>
                  <a:pt x="517651" y="46482"/>
                </a:lnTo>
                <a:close/>
              </a:path>
              <a:path w="533400" h="103504">
                <a:moveTo>
                  <a:pt x="520826" y="46482"/>
                </a:moveTo>
                <a:lnTo>
                  <a:pt x="517651" y="46482"/>
                </a:lnTo>
                <a:lnTo>
                  <a:pt x="517651" y="57404"/>
                </a:lnTo>
                <a:lnTo>
                  <a:pt x="520826" y="57404"/>
                </a:lnTo>
                <a:lnTo>
                  <a:pt x="520826" y="46482"/>
                </a:lnTo>
                <a:close/>
              </a:path>
              <a:path w="533400" h="103504">
                <a:moveTo>
                  <a:pt x="497375" y="45524"/>
                </a:moveTo>
                <a:lnTo>
                  <a:pt x="508277" y="51911"/>
                </a:lnTo>
                <a:lnTo>
                  <a:pt x="517651" y="46482"/>
                </a:lnTo>
                <a:lnTo>
                  <a:pt x="520826" y="46482"/>
                </a:lnTo>
                <a:lnTo>
                  <a:pt x="520826" y="45593"/>
                </a:lnTo>
                <a:lnTo>
                  <a:pt x="497375" y="45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732229"/>
            <a:ext cx="5287010" cy="898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435"/>
              </a:lnSpc>
              <a:spcBef>
                <a:spcPts val="105"/>
              </a:spcBef>
            </a:pPr>
            <a:r>
              <a:rPr sz="2900" spc="-5" dirty="0">
                <a:solidFill>
                  <a:srgbClr val="000000"/>
                </a:solidFill>
              </a:rPr>
              <a:t>6.Electrical</a:t>
            </a:r>
            <a:r>
              <a:rPr sz="2900" spc="-30" dirty="0">
                <a:solidFill>
                  <a:srgbClr val="000000"/>
                </a:solidFill>
              </a:rPr>
              <a:t> </a:t>
            </a:r>
            <a:r>
              <a:rPr sz="2900" spc="-5" dirty="0">
                <a:solidFill>
                  <a:srgbClr val="000000"/>
                </a:solidFill>
              </a:rPr>
              <a:t>conditioning:</a:t>
            </a:r>
            <a:endParaRPr sz="2900"/>
          </a:p>
          <a:p>
            <a:pPr marL="12700">
              <a:lnSpc>
                <a:spcPts val="3435"/>
              </a:lnSpc>
            </a:pPr>
            <a:r>
              <a:rPr sz="2900" spc="-5" dirty="0">
                <a:solidFill>
                  <a:srgbClr val="000000"/>
                </a:solidFill>
              </a:rPr>
              <a:t>Sealed glass bulbs-mercury: battery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383540" y="2592451"/>
            <a:ext cx="7966709" cy="1757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50" dirty="0">
                <a:latin typeface="Times New Roman"/>
                <a:cs typeface="Times New Roman"/>
              </a:rPr>
              <a:t>Water </a:t>
            </a:r>
            <a:r>
              <a:rPr sz="2900" spc="-5" dirty="0">
                <a:latin typeface="Times New Roman"/>
                <a:cs typeface="Times New Roman"/>
              </a:rPr>
              <a:t>boils- mercury </a:t>
            </a:r>
            <a:r>
              <a:rPr sz="2900" dirty="0">
                <a:latin typeface="Times New Roman"/>
                <a:cs typeface="Times New Roman"/>
              </a:rPr>
              <a:t>bulb - </a:t>
            </a:r>
            <a:r>
              <a:rPr sz="2900" spc="-10" dirty="0">
                <a:latin typeface="Times New Roman"/>
                <a:cs typeface="Times New Roman"/>
              </a:rPr>
              <a:t>emit </a:t>
            </a:r>
            <a:r>
              <a:rPr sz="2900" spc="-5" dirty="0">
                <a:latin typeface="Times New Roman"/>
                <a:cs typeface="Times New Roman"/>
              </a:rPr>
              <a:t>electrical</a:t>
            </a:r>
            <a:r>
              <a:rPr sz="2900" spc="2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discharged</a:t>
            </a: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3763645">
              <a:lnSpc>
                <a:spcPts val="3379"/>
              </a:lnSpc>
            </a:pPr>
            <a:r>
              <a:rPr sz="2900" dirty="0">
                <a:latin typeface="Times New Roman"/>
                <a:cs typeface="Times New Roman"/>
              </a:rPr>
              <a:t>7. </a:t>
            </a:r>
            <a:r>
              <a:rPr sz="2900" spc="-5" dirty="0">
                <a:latin typeface="Times New Roman"/>
                <a:cs typeface="Times New Roman"/>
              </a:rPr>
              <a:t>Radioactive conditioning:  </a:t>
            </a:r>
            <a:r>
              <a:rPr sz="2900" spc="-30" dirty="0">
                <a:latin typeface="Times New Roman"/>
                <a:cs typeface="Times New Roman"/>
              </a:rPr>
              <a:t>Tablets </a:t>
            </a:r>
            <a:r>
              <a:rPr sz="2900" dirty="0">
                <a:latin typeface="Times New Roman"/>
                <a:cs typeface="Times New Roman"/>
              </a:rPr>
              <a:t>- </a:t>
            </a:r>
            <a:r>
              <a:rPr sz="2900" spc="-5" dirty="0">
                <a:latin typeface="Times New Roman"/>
                <a:cs typeface="Times New Roman"/>
              </a:rPr>
              <a:t>radioactive</a:t>
            </a:r>
            <a:r>
              <a:rPr sz="2900" spc="-2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salts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741926"/>
            <a:ext cx="7533005" cy="132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29"/>
              </a:lnSpc>
              <a:spcBef>
                <a:spcPts val="100"/>
              </a:spcBef>
            </a:pPr>
            <a:r>
              <a:rPr sz="2900" dirty="0">
                <a:latin typeface="Times New Roman"/>
                <a:cs typeface="Times New Roman"/>
              </a:rPr>
              <a:t>8. </a:t>
            </a:r>
            <a:r>
              <a:rPr sz="2900" spc="-5" dirty="0">
                <a:latin typeface="Times New Roman"/>
                <a:cs typeface="Times New Roman"/>
              </a:rPr>
              <a:t>Complexometric</a:t>
            </a:r>
            <a:r>
              <a:rPr sz="2900" spc="1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method:</a:t>
            </a:r>
            <a:endParaRPr sz="2900">
              <a:latin typeface="Times New Roman"/>
              <a:cs typeface="Times New Roman"/>
            </a:endParaRPr>
          </a:p>
          <a:p>
            <a:pPr marL="287020" indent="-274320">
              <a:lnSpc>
                <a:spcPts val="3385"/>
              </a:lnSpc>
              <a:buClr>
                <a:srgbClr val="0E6EC5"/>
              </a:buClr>
              <a:buSzPct val="68965"/>
              <a:buChar char="-"/>
              <a:tabLst>
                <a:tab pos="286385" algn="l"/>
                <a:tab pos="287020" algn="l"/>
              </a:tabLst>
            </a:pPr>
            <a:r>
              <a:rPr sz="2900" dirty="0">
                <a:latin typeface="Times New Roman"/>
                <a:cs typeface="Times New Roman"/>
              </a:rPr>
              <a:t>1.5% </a:t>
            </a:r>
            <a:r>
              <a:rPr sz="2900" spc="-5" dirty="0">
                <a:latin typeface="Times New Roman"/>
                <a:cs typeface="Times New Roman"/>
              </a:rPr>
              <a:t>alk. </a:t>
            </a:r>
            <a:r>
              <a:rPr sz="2900" dirty="0">
                <a:latin typeface="Times New Roman"/>
                <a:cs typeface="Times New Roman"/>
              </a:rPr>
              <a:t>Soln of</a:t>
            </a:r>
            <a:r>
              <a:rPr sz="2900" spc="-50" dirty="0">
                <a:latin typeface="Times New Roman"/>
                <a:cs typeface="Times New Roman"/>
              </a:rPr>
              <a:t> </a:t>
            </a:r>
            <a:r>
              <a:rPr sz="2900" spc="-55" dirty="0">
                <a:latin typeface="Times New Roman"/>
                <a:cs typeface="Times New Roman"/>
              </a:rPr>
              <a:t>EDTA</a:t>
            </a:r>
            <a:endParaRPr sz="2900">
              <a:latin typeface="Times New Roman"/>
              <a:cs typeface="Times New Roman"/>
            </a:endParaRPr>
          </a:p>
          <a:p>
            <a:pPr marL="287020" indent="-274320">
              <a:lnSpc>
                <a:spcPts val="3429"/>
              </a:lnSpc>
              <a:buClr>
                <a:srgbClr val="0E6EC5"/>
              </a:buClr>
              <a:buSzPct val="68965"/>
              <a:buChar char="-"/>
              <a:tabLst>
                <a:tab pos="286385" algn="l"/>
                <a:tab pos="287020" algn="l"/>
              </a:tabLst>
            </a:pPr>
            <a:r>
              <a:rPr sz="2900" spc="-55" dirty="0">
                <a:latin typeface="Times New Roman"/>
                <a:cs typeface="Times New Roman"/>
              </a:rPr>
              <a:t>EDTA </a:t>
            </a:r>
            <a:r>
              <a:rPr sz="2900" dirty="0">
                <a:latin typeface="Times New Roman"/>
                <a:cs typeface="Times New Roman"/>
              </a:rPr>
              <a:t>: </a:t>
            </a:r>
            <a:r>
              <a:rPr sz="2900" spc="-5" dirty="0">
                <a:latin typeface="Times New Roman"/>
                <a:cs typeface="Times New Roman"/>
              </a:rPr>
              <a:t>cation </a:t>
            </a:r>
            <a:r>
              <a:rPr sz="2900" dirty="0">
                <a:latin typeface="Times New Roman"/>
                <a:cs typeface="Times New Roman"/>
              </a:rPr>
              <a:t>&amp; form stable &amp; </a:t>
            </a:r>
            <a:r>
              <a:rPr sz="2900" spc="-5" dirty="0">
                <a:latin typeface="Times New Roman"/>
                <a:cs typeface="Times New Roman"/>
              </a:rPr>
              <a:t>soluble</a:t>
            </a:r>
            <a:r>
              <a:rPr sz="2900" spc="-22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complex.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904"/>
            <a:ext cx="6509384" cy="17945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treatment: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Prevent : iron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oxide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Protects boiler unit from corrosion by </a:t>
            </a:r>
            <a:r>
              <a:rPr sz="2400" spc="-5" dirty="0">
                <a:latin typeface="Times New Roman"/>
                <a:cs typeface="Times New Roman"/>
              </a:rPr>
              <a:t>wet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steam.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Reduces the carry over of oxides with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75689"/>
            <a:ext cx="27597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C</a:t>
            </a:r>
            <a:r>
              <a:rPr sz="1600" spc="-5" dirty="0"/>
              <a:t>AUSTIC</a:t>
            </a:r>
            <a:r>
              <a:rPr sz="1600" spc="70" dirty="0"/>
              <a:t> </a:t>
            </a:r>
            <a:r>
              <a:rPr sz="1600" spc="-15" dirty="0"/>
              <a:t>EMBRITTLEMENT</a:t>
            </a:r>
            <a:r>
              <a:rPr sz="2000" spc="-15" dirty="0"/>
              <a:t>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25"/>
            <a:ext cx="3469640" cy="109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Is a </a:t>
            </a:r>
            <a:r>
              <a:rPr sz="2000" spc="-5" dirty="0">
                <a:latin typeface="Times New Roman"/>
                <a:cs typeface="Times New Roman"/>
              </a:rPr>
              <a:t>type </a:t>
            </a:r>
            <a:r>
              <a:rPr sz="2000" dirty="0">
                <a:latin typeface="Times New Roman"/>
                <a:cs typeface="Times New Roman"/>
              </a:rPr>
              <a:t>of boiler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corrosion.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E6EC5"/>
              </a:buClr>
              <a:buFont typeface="Wingdings"/>
              <a:buChar char=""/>
            </a:pPr>
            <a:endParaRPr sz="31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Caused : highly alkaline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454374"/>
            <a:ext cx="7083425" cy="2693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Boiler water – </a:t>
            </a:r>
            <a:r>
              <a:rPr sz="2000" spc="-5" dirty="0">
                <a:latin typeface="Times New Roman"/>
                <a:cs typeface="Times New Roman"/>
              </a:rPr>
              <a:t>becomes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‘caustic’</a:t>
            </a:r>
            <a:endParaRPr sz="2000">
              <a:latin typeface="Times New Roman"/>
              <a:cs typeface="Times New Roman"/>
            </a:endParaRPr>
          </a:p>
          <a:p>
            <a:pPr marL="76200" marR="1176655" indent="185420">
              <a:lnSpc>
                <a:spcPct val="125000"/>
              </a:lnSpc>
            </a:pPr>
            <a:r>
              <a:rPr sz="2000" spc="-30" dirty="0">
                <a:latin typeface="Times New Roman"/>
                <a:cs typeface="Times New Roman"/>
              </a:rPr>
              <a:t>Water </a:t>
            </a:r>
            <a:r>
              <a:rPr sz="2000" dirty="0">
                <a:latin typeface="Times New Roman"/>
                <a:cs typeface="Times New Roman"/>
              </a:rPr>
              <a:t>evaporates –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caustic soda</a:t>
            </a:r>
            <a:r>
              <a:rPr sz="2000" dirty="0">
                <a:latin typeface="Times New Roman"/>
                <a:cs typeface="Times New Roman"/>
              </a:rPr>
              <a:t> concentration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increase.  which </a:t>
            </a:r>
            <a:r>
              <a:rPr sz="2000" spc="-5" dirty="0">
                <a:latin typeface="Times New Roman"/>
                <a:cs typeface="Times New Roman"/>
              </a:rPr>
              <a:t>attacks </a:t>
            </a:r>
            <a:r>
              <a:rPr sz="2000" dirty="0">
                <a:latin typeface="Times New Roman"/>
                <a:cs typeface="Times New Roman"/>
              </a:rPr>
              <a:t>surrounding area of boiler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machine.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Iron converted in to sodium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ferroate.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</a:pPr>
            <a:r>
              <a:rPr sz="2000" dirty="0">
                <a:latin typeface="Times New Roman"/>
                <a:cs typeface="Times New Roman"/>
              </a:rPr>
              <a:t>Causes </a:t>
            </a:r>
            <a:r>
              <a:rPr sz="2000" spc="-5" dirty="0">
                <a:latin typeface="Times New Roman"/>
                <a:cs typeface="Times New Roman"/>
              </a:rPr>
              <a:t>embrittlement </a:t>
            </a:r>
            <a:r>
              <a:rPr sz="2000" dirty="0">
                <a:latin typeface="Times New Roman"/>
                <a:cs typeface="Times New Roman"/>
              </a:rPr>
              <a:t>of boiler parts, strssed parts( bends, </a:t>
            </a:r>
            <a:r>
              <a:rPr sz="2000" spc="-5" dirty="0">
                <a:latin typeface="Times New Roman"/>
                <a:cs typeface="Times New Roman"/>
              </a:rPr>
              <a:t>joints,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  </a:t>
            </a:r>
            <a:r>
              <a:rPr sz="2000" dirty="0">
                <a:latin typeface="Times New Roman"/>
                <a:cs typeface="Times New Roman"/>
              </a:rPr>
              <a:t>Iron : in dilute NaOH – cathodic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side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Iron : in concentrated NaOH – anodic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side.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161" y="2896361"/>
            <a:ext cx="4114800" cy="401320"/>
          </a:xfrm>
          <a:prstGeom prst="rect">
            <a:avLst/>
          </a:prstGeom>
          <a:solidFill>
            <a:srgbClr val="FFFF00"/>
          </a:solidFill>
          <a:ln w="19811">
            <a:solidFill>
              <a:srgbClr val="F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</a:pP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O </a:t>
            </a:r>
            <a:r>
              <a:rPr sz="2000" dirty="0">
                <a:latin typeface="Times New Roman"/>
                <a:cs typeface="Times New Roman"/>
              </a:rPr>
              <a:t>→ 2 </a:t>
            </a:r>
            <a:r>
              <a:rPr sz="2000" spc="-5" dirty="0">
                <a:latin typeface="Times New Roman"/>
                <a:cs typeface="Times New Roman"/>
              </a:rPr>
              <a:t>NaOH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10561" y="3124961"/>
            <a:ext cx="3505200" cy="381000"/>
          </a:xfrm>
          <a:custGeom>
            <a:avLst/>
            <a:gdLst/>
            <a:ahLst/>
            <a:cxnLst/>
            <a:rect l="l" t="t" r="r" b="b"/>
            <a:pathLst>
              <a:path w="3505200" h="381000">
                <a:moveTo>
                  <a:pt x="34417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3441700" y="381000"/>
                </a:lnTo>
                <a:lnTo>
                  <a:pt x="3466409" y="376007"/>
                </a:lnTo>
                <a:lnTo>
                  <a:pt x="3486594" y="362394"/>
                </a:lnTo>
                <a:lnTo>
                  <a:pt x="3500207" y="342209"/>
                </a:lnTo>
                <a:lnTo>
                  <a:pt x="3505200" y="317500"/>
                </a:lnTo>
                <a:lnTo>
                  <a:pt x="3505200" y="63500"/>
                </a:lnTo>
                <a:lnTo>
                  <a:pt x="3500207" y="38790"/>
                </a:lnTo>
                <a:lnTo>
                  <a:pt x="3486594" y="18605"/>
                </a:lnTo>
                <a:lnTo>
                  <a:pt x="3466409" y="4992"/>
                </a:lnTo>
                <a:lnTo>
                  <a:pt x="3441700" y="0"/>
                </a:lnTo>
                <a:close/>
              </a:path>
            </a:pathLst>
          </a:custGeom>
          <a:solidFill>
            <a:srgbClr val="91C5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0561" y="3124961"/>
            <a:ext cx="3505200" cy="381000"/>
          </a:xfrm>
          <a:custGeom>
            <a:avLst/>
            <a:gdLst/>
            <a:ahLst/>
            <a:cxnLst/>
            <a:rect l="l" t="t" r="r" b="b"/>
            <a:pathLst>
              <a:path w="3505200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3441700" y="0"/>
                </a:lnTo>
                <a:lnTo>
                  <a:pt x="3466409" y="4992"/>
                </a:lnTo>
                <a:lnTo>
                  <a:pt x="3486594" y="18605"/>
                </a:lnTo>
                <a:lnTo>
                  <a:pt x="3500207" y="38790"/>
                </a:lnTo>
                <a:lnTo>
                  <a:pt x="3505200" y="63500"/>
                </a:lnTo>
                <a:lnTo>
                  <a:pt x="3505200" y="317500"/>
                </a:lnTo>
                <a:lnTo>
                  <a:pt x="3500207" y="342209"/>
                </a:lnTo>
                <a:lnTo>
                  <a:pt x="3486594" y="362394"/>
                </a:lnTo>
                <a:lnTo>
                  <a:pt x="3466409" y="376007"/>
                </a:lnTo>
                <a:lnTo>
                  <a:pt x="3441700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25908">
            <a:solidFill>
              <a:srgbClr val="C7E2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548023"/>
            <a:ext cx="6771005" cy="26943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Preventation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caustic</a:t>
            </a:r>
            <a:r>
              <a:rPr sz="2000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Embrittlements: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Sodium phosphate – sodium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carbonates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Adding lignin : preventing </a:t>
            </a:r>
            <a:r>
              <a:rPr sz="2000" spc="-5" dirty="0">
                <a:latin typeface="Times New Roman"/>
                <a:cs typeface="Times New Roman"/>
              </a:rPr>
              <a:t>infilteration </a:t>
            </a:r>
            <a:r>
              <a:rPr sz="2000" dirty="0">
                <a:latin typeface="Times New Roman"/>
                <a:cs typeface="Times New Roman"/>
              </a:rPr>
              <a:t>of caustic soda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solution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Sodium sulphate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</a:t>
            </a:r>
            <a:r>
              <a:rPr sz="1950" u="sng" spc="7" baseline="-2136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</a:t>
            </a:r>
            <a:r>
              <a:rPr sz="1950" u="sng" spc="7" baseline="-2136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3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concentration</a:t>
            </a:r>
            <a:endParaRPr sz="2000">
              <a:latin typeface="Times New Roman"/>
              <a:cs typeface="Times New Roman"/>
            </a:endParaRPr>
          </a:p>
          <a:p>
            <a:pPr marL="81280" algn="ctr">
              <a:lnSpc>
                <a:spcPct val="100000"/>
              </a:lnSpc>
              <a:spcBef>
                <a:spcPts val="670"/>
              </a:spcBef>
            </a:pPr>
            <a:r>
              <a:rPr sz="1800" spc="-5" dirty="0">
                <a:latin typeface="Times New Roman"/>
                <a:cs typeface="Times New Roman"/>
              </a:rPr>
              <a:t>NaOH </a:t>
            </a:r>
            <a:r>
              <a:rPr sz="1800" dirty="0">
                <a:latin typeface="Times New Roman"/>
                <a:cs typeface="Times New Roman"/>
              </a:rPr>
              <a:t>concentration</a:t>
            </a:r>
            <a:endParaRPr sz="18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7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Kept 1:1, 2:1 &amp;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3:1,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Pressure : 10,20 &amp; above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495" y="405384"/>
            <a:ext cx="2677795" cy="399415"/>
          </a:xfrm>
          <a:prstGeom prst="rect">
            <a:avLst/>
          </a:prstGeom>
          <a:solidFill>
            <a:srgbClr val="FF6699"/>
          </a:solidFill>
          <a:ln w="9144">
            <a:solidFill>
              <a:srgbClr val="FFFF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2000" spc="-80" dirty="0">
                <a:solidFill>
                  <a:srgbClr val="003399"/>
                </a:solidFill>
              </a:rPr>
              <a:t>IV. </a:t>
            </a:r>
            <a:r>
              <a:rPr sz="2000" dirty="0">
                <a:solidFill>
                  <a:srgbClr val="003399"/>
                </a:solidFill>
              </a:rPr>
              <a:t>Boiler</a:t>
            </a:r>
            <a:r>
              <a:rPr sz="2000" spc="20" dirty="0">
                <a:solidFill>
                  <a:srgbClr val="003399"/>
                </a:solidFill>
              </a:rPr>
              <a:t> </a:t>
            </a:r>
            <a:r>
              <a:rPr sz="2000" dirty="0">
                <a:solidFill>
                  <a:srgbClr val="003399"/>
                </a:solidFill>
              </a:rPr>
              <a:t>corrosion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47217" y="1076706"/>
            <a:ext cx="757174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Degradation or </a:t>
            </a:r>
            <a:r>
              <a:rPr sz="2000" spc="-5" dirty="0">
                <a:latin typeface="Times New Roman"/>
                <a:cs typeface="Times New Roman"/>
              </a:rPr>
              <a:t>destruction </a:t>
            </a:r>
            <a:r>
              <a:rPr sz="2000" dirty="0">
                <a:latin typeface="Times New Roman"/>
                <a:cs typeface="Times New Roman"/>
              </a:rPr>
              <a:t>of boiler </a:t>
            </a:r>
            <a:r>
              <a:rPr sz="2000" spc="-5" dirty="0">
                <a:latin typeface="Times New Roman"/>
                <a:cs typeface="Times New Roman"/>
              </a:rPr>
              <a:t>materials </a:t>
            </a:r>
            <a:r>
              <a:rPr sz="2000" dirty="0">
                <a:latin typeface="Times New Roman"/>
                <a:cs typeface="Times New Roman"/>
              </a:rPr>
              <a:t>(Fe) </a:t>
            </a:r>
            <a:r>
              <a:rPr sz="2000" spc="5" dirty="0">
                <a:latin typeface="Times New Roman"/>
                <a:cs typeface="Times New Roman"/>
              </a:rPr>
              <a:t>due </a:t>
            </a:r>
            <a:r>
              <a:rPr sz="2000" dirty="0">
                <a:latin typeface="Times New Roman"/>
                <a:cs typeface="Times New Roman"/>
              </a:rPr>
              <a:t>to the </a:t>
            </a:r>
            <a:r>
              <a:rPr sz="2000" spc="-5" dirty="0">
                <a:latin typeface="Times New Roman"/>
                <a:cs typeface="Times New Roman"/>
              </a:rPr>
              <a:t>chemical </a:t>
            </a:r>
            <a:r>
              <a:rPr sz="2000" dirty="0">
                <a:latin typeface="Times New Roman"/>
                <a:cs typeface="Times New Roman"/>
              </a:rPr>
              <a:t>or  </a:t>
            </a:r>
            <a:r>
              <a:rPr sz="2000" spc="-5" dirty="0">
                <a:latin typeface="Times New Roman"/>
                <a:cs typeface="Times New Roman"/>
              </a:rPr>
              <a:t>electrochemical attack </a:t>
            </a:r>
            <a:r>
              <a:rPr sz="2000" dirty="0">
                <a:latin typeface="Times New Roman"/>
                <a:cs typeface="Times New Roman"/>
              </a:rPr>
              <a:t>of dissolved gases or </a:t>
            </a:r>
            <a:r>
              <a:rPr sz="2000" spc="-5" dirty="0">
                <a:latin typeface="Times New Roman"/>
                <a:cs typeface="Times New Roman"/>
              </a:rPr>
              <a:t>salts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boiler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corrosion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868" y="2133600"/>
            <a:ext cx="6771640" cy="1630680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Boiler corrosion is of three</a:t>
            </a:r>
            <a:r>
              <a:rPr sz="2000" spc="-114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types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Corrosion </a:t>
            </a:r>
            <a:r>
              <a:rPr sz="2000" spc="5" dirty="0">
                <a:solidFill>
                  <a:srgbClr val="990000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to dissolved</a:t>
            </a:r>
            <a:r>
              <a:rPr sz="2000" spc="-1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15" dirty="0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sz="1950" spc="22" baseline="-21367" dirty="0">
                <a:solidFill>
                  <a:srgbClr val="990000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Corrosion due to dissolved</a:t>
            </a:r>
            <a:r>
              <a:rPr sz="2000" spc="-13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990000"/>
                </a:solidFill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solidFill>
                  <a:srgbClr val="990000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Corrosion </a:t>
            </a:r>
            <a:r>
              <a:rPr sz="2000" spc="5" dirty="0">
                <a:solidFill>
                  <a:srgbClr val="990000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acids formed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by dissolved</a:t>
            </a:r>
            <a:r>
              <a:rPr sz="2000" spc="-13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salts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483" y="4187952"/>
            <a:ext cx="5195570" cy="3994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1. Corrosion </a:t>
            </a:r>
            <a:r>
              <a:rPr sz="2000" spc="5" dirty="0">
                <a:solidFill>
                  <a:srgbClr val="009900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to dissolved oxygen</a:t>
            </a:r>
            <a:r>
              <a:rPr sz="2000" spc="-12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9900"/>
                </a:solidFill>
                <a:latin typeface="Times New Roman"/>
                <a:cs typeface="Times New Roman"/>
              </a:rPr>
              <a:t>(DO)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168" y="4685791"/>
            <a:ext cx="20554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090" algn="l"/>
              </a:tabLst>
            </a:pPr>
            <a:r>
              <a:rPr sz="3000" baseline="1388" dirty="0">
                <a:latin typeface="Times New Roman"/>
                <a:cs typeface="Times New Roman"/>
              </a:rPr>
              <a:t>2 Fe	</a:t>
            </a:r>
            <a:r>
              <a:rPr sz="2000" dirty="0">
                <a:latin typeface="Times New Roman"/>
                <a:cs typeface="Times New Roman"/>
              </a:rPr>
              <a:t>+ 2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53867" y="4805171"/>
            <a:ext cx="946785" cy="76200"/>
          </a:xfrm>
          <a:custGeom>
            <a:avLst/>
            <a:gdLst/>
            <a:ahLst/>
            <a:cxnLst/>
            <a:rect l="l" t="t" r="r" b="b"/>
            <a:pathLst>
              <a:path w="946785" h="76200">
                <a:moveTo>
                  <a:pt x="870204" y="0"/>
                </a:moveTo>
                <a:lnTo>
                  <a:pt x="870204" y="76200"/>
                </a:lnTo>
                <a:lnTo>
                  <a:pt x="933704" y="44450"/>
                </a:lnTo>
                <a:lnTo>
                  <a:pt x="882904" y="44450"/>
                </a:lnTo>
                <a:lnTo>
                  <a:pt x="882904" y="31750"/>
                </a:lnTo>
                <a:lnTo>
                  <a:pt x="933704" y="31750"/>
                </a:lnTo>
                <a:lnTo>
                  <a:pt x="870204" y="0"/>
                </a:lnTo>
                <a:close/>
              </a:path>
              <a:path w="946785" h="76200">
                <a:moveTo>
                  <a:pt x="87020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70204" y="44450"/>
                </a:lnTo>
                <a:lnTo>
                  <a:pt x="870204" y="31750"/>
                </a:lnTo>
                <a:close/>
              </a:path>
              <a:path w="946785" h="76200">
                <a:moveTo>
                  <a:pt x="933704" y="31750"/>
                </a:moveTo>
                <a:lnTo>
                  <a:pt x="882904" y="31750"/>
                </a:lnTo>
                <a:lnTo>
                  <a:pt x="882904" y="44450"/>
                </a:lnTo>
                <a:lnTo>
                  <a:pt x="933704" y="44450"/>
                </a:lnTo>
                <a:lnTo>
                  <a:pt x="946404" y="38100"/>
                </a:lnTo>
                <a:lnTo>
                  <a:pt x="9337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30775" y="4723129"/>
            <a:ext cx="74675" cy="226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71317" y="5402071"/>
            <a:ext cx="110489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0527" y="5407152"/>
            <a:ext cx="629920" cy="76200"/>
          </a:xfrm>
          <a:custGeom>
            <a:avLst/>
            <a:gdLst/>
            <a:ahLst/>
            <a:cxnLst/>
            <a:rect l="l" t="t" r="r" b="b"/>
            <a:pathLst>
              <a:path w="629920" h="76200">
                <a:moveTo>
                  <a:pt x="553212" y="0"/>
                </a:moveTo>
                <a:lnTo>
                  <a:pt x="553212" y="76200"/>
                </a:lnTo>
                <a:lnTo>
                  <a:pt x="616712" y="44450"/>
                </a:lnTo>
                <a:lnTo>
                  <a:pt x="565912" y="44450"/>
                </a:lnTo>
                <a:lnTo>
                  <a:pt x="565912" y="31750"/>
                </a:lnTo>
                <a:lnTo>
                  <a:pt x="616712" y="31750"/>
                </a:lnTo>
                <a:lnTo>
                  <a:pt x="553212" y="0"/>
                </a:lnTo>
                <a:close/>
              </a:path>
              <a:path w="629920" h="76200">
                <a:moveTo>
                  <a:pt x="55321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53212" y="44450"/>
                </a:lnTo>
                <a:lnTo>
                  <a:pt x="553212" y="31750"/>
                </a:lnTo>
                <a:close/>
              </a:path>
              <a:path w="629920" h="76200">
                <a:moveTo>
                  <a:pt x="616712" y="31750"/>
                </a:moveTo>
                <a:lnTo>
                  <a:pt x="565912" y="31750"/>
                </a:lnTo>
                <a:lnTo>
                  <a:pt x="565912" y="44450"/>
                </a:lnTo>
                <a:lnTo>
                  <a:pt x="616712" y="44450"/>
                </a:lnTo>
                <a:lnTo>
                  <a:pt x="629412" y="38100"/>
                </a:lnTo>
                <a:lnTo>
                  <a:pt x="61671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8014" y="5349494"/>
            <a:ext cx="74676" cy="226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6975" y="5332729"/>
            <a:ext cx="74675" cy="226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90646" y="4685791"/>
            <a:ext cx="163893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449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Fe(OH)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8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[Fe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.2H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O]</a:t>
            </a:r>
            <a:endParaRPr sz="2000">
              <a:latin typeface="Times New Roman"/>
              <a:cs typeface="Times New Roman"/>
            </a:endParaRPr>
          </a:p>
          <a:p>
            <a:pPr marR="115570" algn="ctr">
              <a:lnSpc>
                <a:spcPct val="100000"/>
              </a:lnSpc>
              <a:spcBef>
                <a:spcPts val="1275"/>
              </a:spcBef>
            </a:pPr>
            <a:r>
              <a:rPr sz="2000" dirty="0">
                <a:latin typeface="Times New Roman"/>
                <a:cs typeface="Times New Roman"/>
              </a:rPr>
              <a:t>Rust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4644" y="5127752"/>
            <a:ext cx="1735455" cy="11944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268095" algn="l"/>
              </a:tabLst>
            </a:pPr>
            <a:r>
              <a:rPr sz="2000" dirty="0">
                <a:latin typeface="Times New Roman"/>
                <a:cs typeface="Times New Roman"/>
              </a:rPr>
              <a:t>4 </a:t>
            </a:r>
            <a:r>
              <a:rPr sz="2000" spc="5" dirty="0">
                <a:latin typeface="Times New Roman"/>
                <a:cs typeface="Times New Roman"/>
              </a:rPr>
              <a:t>Fe(OH)</a:t>
            </a:r>
            <a:r>
              <a:rPr sz="1950" spc="7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165100" marR="528955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latin typeface="Times New Roman"/>
                <a:cs typeface="Times New Roman"/>
              </a:rPr>
              <a:t>Ferrous  hyd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5748" y="158495"/>
            <a:ext cx="445516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Removal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of Dissolved Oxygen</a:t>
            </a:r>
            <a:r>
              <a:rPr sz="2000" spc="-7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(DO)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1089406"/>
            <a:ext cx="78244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The dissolved oxygen present in the boiler feed water can be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removed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2000" spc="-16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the  addition of sodium sulphite or hydrazine and the reactions can be written</a:t>
            </a:r>
            <a:r>
              <a:rPr sz="2000" spc="-28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016" y="1699006"/>
            <a:ext cx="1779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168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below	</a:t>
            </a:r>
            <a:r>
              <a:rPr sz="3000" baseline="-5555" dirty="0">
                <a:latin typeface="Times New Roman"/>
                <a:cs typeface="Times New Roman"/>
              </a:rPr>
              <a:t>2</a:t>
            </a:r>
            <a:r>
              <a:rPr sz="3000" spc="-104" baseline="-5555" dirty="0">
                <a:latin typeface="Times New Roman"/>
                <a:cs typeface="Times New Roman"/>
              </a:rPr>
              <a:t> </a:t>
            </a:r>
            <a:r>
              <a:rPr sz="3000" spc="7" baseline="-5555" dirty="0">
                <a:latin typeface="Times New Roman"/>
                <a:cs typeface="Times New Roman"/>
              </a:rPr>
              <a:t>Na</a:t>
            </a:r>
            <a:r>
              <a:rPr sz="1950" spc="7" baseline="-29914" dirty="0">
                <a:latin typeface="Times New Roman"/>
                <a:cs typeface="Times New Roman"/>
              </a:rPr>
              <a:t>2</a:t>
            </a:r>
            <a:r>
              <a:rPr sz="3000" spc="7" baseline="-5555" dirty="0">
                <a:latin typeface="Times New Roman"/>
                <a:cs typeface="Times New Roman"/>
              </a:rPr>
              <a:t>SO</a:t>
            </a:r>
            <a:r>
              <a:rPr sz="1950" spc="7" baseline="-29914" dirty="0">
                <a:latin typeface="Times New Roman"/>
                <a:cs typeface="Times New Roman"/>
              </a:rPr>
              <a:t>3</a:t>
            </a:r>
            <a:endParaRPr sz="1950" baseline="-2991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8854" y="1724660"/>
            <a:ext cx="24999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03045" algn="l"/>
              </a:tabLst>
            </a:pP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1950" spc="15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latin typeface="Times New Roman"/>
                <a:cs typeface="Times New Roman"/>
              </a:rPr>
              <a:t>4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119" y="3237738"/>
            <a:ext cx="1165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4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76600" y="1866900"/>
            <a:ext cx="864235" cy="76200"/>
          </a:xfrm>
          <a:custGeom>
            <a:avLst/>
            <a:gdLst/>
            <a:ahLst/>
            <a:cxnLst/>
            <a:rect l="l" t="t" r="r" b="b"/>
            <a:pathLst>
              <a:path w="864235" h="76200">
                <a:moveTo>
                  <a:pt x="787908" y="0"/>
                </a:moveTo>
                <a:lnTo>
                  <a:pt x="787908" y="76200"/>
                </a:lnTo>
                <a:lnTo>
                  <a:pt x="851408" y="44450"/>
                </a:lnTo>
                <a:lnTo>
                  <a:pt x="800608" y="44450"/>
                </a:lnTo>
                <a:lnTo>
                  <a:pt x="800608" y="31750"/>
                </a:lnTo>
                <a:lnTo>
                  <a:pt x="851408" y="31750"/>
                </a:lnTo>
                <a:lnTo>
                  <a:pt x="787908" y="0"/>
                </a:lnTo>
                <a:close/>
              </a:path>
              <a:path w="864235" h="76200">
                <a:moveTo>
                  <a:pt x="787908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7908" y="44450"/>
                </a:lnTo>
                <a:lnTo>
                  <a:pt x="787908" y="31750"/>
                </a:lnTo>
                <a:close/>
              </a:path>
              <a:path w="864235" h="76200">
                <a:moveTo>
                  <a:pt x="851408" y="31750"/>
                </a:moveTo>
                <a:lnTo>
                  <a:pt x="800608" y="31750"/>
                </a:lnTo>
                <a:lnTo>
                  <a:pt x="800608" y="44450"/>
                </a:lnTo>
                <a:lnTo>
                  <a:pt x="851408" y="44450"/>
                </a:lnTo>
                <a:lnTo>
                  <a:pt x="864108" y="38100"/>
                </a:lnTo>
                <a:lnTo>
                  <a:pt x="85140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4455" y="3364991"/>
            <a:ext cx="862965" cy="76200"/>
          </a:xfrm>
          <a:custGeom>
            <a:avLst/>
            <a:gdLst/>
            <a:ahLst/>
            <a:cxnLst/>
            <a:rect l="l" t="t" r="r" b="b"/>
            <a:pathLst>
              <a:path w="862964" h="76200">
                <a:moveTo>
                  <a:pt x="786383" y="0"/>
                </a:moveTo>
                <a:lnTo>
                  <a:pt x="786383" y="76200"/>
                </a:lnTo>
                <a:lnTo>
                  <a:pt x="849883" y="44450"/>
                </a:lnTo>
                <a:lnTo>
                  <a:pt x="799083" y="44450"/>
                </a:lnTo>
                <a:lnTo>
                  <a:pt x="799083" y="31750"/>
                </a:lnTo>
                <a:lnTo>
                  <a:pt x="849883" y="31750"/>
                </a:lnTo>
                <a:lnTo>
                  <a:pt x="786383" y="0"/>
                </a:lnTo>
                <a:close/>
              </a:path>
              <a:path w="862964" h="76200">
                <a:moveTo>
                  <a:pt x="7863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6383" y="44450"/>
                </a:lnTo>
                <a:lnTo>
                  <a:pt x="786383" y="31750"/>
                </a:lnTo>
                <a:close/>
              </a:path>
              <a:path w="862964" h="76200">
                <a:moveTo>
                  <a:pt x="849883" y="31750"/>
                </a:moveTo>
                <a:lnTo>
                  <a:pt x="799083" y="31750"/>
                </a:lnTo>
                <a:lnTo>
                  <a:pt x="799083" y="44450"/>
                </a:lnTo>
                <a:lnTo>
                  <a:pt x="849883" y="44450"/>
                </a:lnTo>
                <a:lnTo>
                  <a:pt x="862583" y="38100"/>
                </a:lnTo>
                <a:lnTo>
                  <a:pt x="8498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7532" y="2133600"/>
            <a:ext cx="1458595" cy="70739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0805" marR="55372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sz="2000" spc="5" dirty="0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dium  sulphi</a:t>
            </a:r>
            <a:r>
              <a:rPr sz="2000" spc="-10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0800" y="2179320"/>
            <a:ext cx="685800" cy="40132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000" spc="5" dirty="0">
                <a:solidFill>
                  <a:srgbClr val="990000"/>
                </a:solidFill>
                <a:latin typeface="Times New Roman"/>
                <a:cs typeface="Times New Roman"/>
              </a:rPr>
              <a:t>DO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8600" y="2133600"/>
            <a:ext cx="2156460" cy="40132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Sodium</a:t>
            </a:r>
            <a:r>
              <a:rPr sz="2000" spc="-5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sulphate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904" y="3717035"/>
            <a:ext cx="1530350" cy="39941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68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0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Hydrazine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0820" y="3691128"/>
            <a:ext cx="1821180" cy="39941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Nitrogen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276" y="620268"/>
            <a:ext cx="3456940" cy="401320"/>
          </a:xfrm>
          <a:prstGeom prst="rect">
            <a:avLst/>
          </a:prstGeom>
          <a:solidFill>
            <a:srgbClr val="009900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66FFFF"/>
                </a:solidFill>
                <a:latin typeface="Times New Roman"/>
                <a:cs typeface="Times New Roman"/>
              </a:rPr>
              <a:t>1. By the addition of</a:t>
            </a:r>
            <a:r>
              <a:rPr sz="2000" spc="-95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6FFFF"/>
                </a:solidFill>
                <a:latin typeface="Times New Roman"/>
                <a:cs typeface="Times New Roman"/>
              </a:rPr>
              <a:t>chemicals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77811" y="3645408"/>
            <a:ext cx="70485" cy="71755"/>
          </a:xfrm>
          <a:custGeom>
            <a:avLst/>
            <a:gdLst/>
            <a:ahLst/>
            <a:cxnLst/>
            <a:rect l="l" t="t" r="r" b="b"/>
            <a:pathLst>
              <a:path w="70484" h="71754">
                <a:moveTo>
                  <a:pt x="0" y="71627"/>
                </a:moveTo>
                <a:lnTo>
                  <a:pt x="70103" y="71627"/>
                </a:lnTo>
                <a:lnTo>
                  <a:pt x="70103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12179" y="2634995"/>
            <a:ext cx="54863" cy="56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27064" y="2851404"/>
            <a:ext cx="56387" cy="54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00215" y="2564892"/>
            <a:ext cx="199644" cy="199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97523" y="2734055"/>
            <a:ext cx="56387" cy="54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11240" y="2828544"/>
            <a:ext cx="56387" cy="56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62301" y="2726563"/>
            <a:ext cx="5499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1950" spc="30" baseline="-21367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38398" y="2726563"/>
            <a:ext cx="12769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2O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1625"/>
              </a:spcBef>
              <a:tabLst>
                <a:tab pos="476250" algn="l"/>
              </a:tabLst>
            </a:pP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1950" spc="15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9625" y="2726563"/>
            <a:ext cx="819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1950" spc="30" baseline="-21367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1950" spc="22" baseline="-21367" dirty="0">
                <a:latin typeface="Times New Roman"/>
                <a:cs typeface="Times New Roman"/>
              </a:rPr>
              <a:t>4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57600" y="2857500"/>
            <a:ext cx="864235" cy="76200"/>
          </a:xfrm>
          <a:custGeom>
            <a:avLst/>
            <a:gdLst/>
            <a:ahLst/>
            <a:cxnLst/>
            <a:rect l="l" t="t" r="r" b="b"/>
            <a:pathLst>
              <a:path w="864235" h="76200">
                <a:moveTo>
                  <a:pt x="787908" y="0"/>
                </a:moveTo>
                <a:lnTo>
                  <a:pt x="787908" y="76200"/>
                </a:lnTo>
                <a:lnTo>
                  <a:pt x="851408" y="44450"/>
                </a:lnTo>
                <a:lnTo>
                  <a:pt x="800608" y="44450"/>
                </a:lnTo>
                <a:lnTo>
                  <a:pt x="800608" y="31750"/>
                </a:lnTo>
                <a:lnTo>
                  <a:pt x="851408" y="31750"/>
                </a:lnTo>
                <a:lnTo>
                  <a:pt x="787908" y="0"/>
                </a:lnTo>
                <a:close/>
              </a:path>
              <a:path w="864235" h="76200">
                <a:moveTo>
                  <a:pt x="787908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7908" y="44450"/>
                </a:lnTo>
                <a:lnTo>
                  <a:pt x="787908" y="31750"/>
                </a:lnTo>
                <a:close/>
              </a:path>
              <a:path w="864235" h="76200">
                <a:moveTo>
                  <a:pt x="851408" y="31750"/>
                </a:moveTo>
                <a:lnTo>
                  <a:pt x="800608" y="31750"/>
                </a:lnTo>
                <a:lnTo>
                  <a:pt x="800608" y="44450"/>
                </a:lnTo>
                <a:lnTo>
                  <a:pt x="851408" y="44450"/>
                </a:lnTo>
                <a:lnTo>
                  <a:pt x="864108" y="38100"/>
                </a:lnTo>
                <a:lnTo>
                  <a:pt x="85140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541019"/>
            <a:ext cx="379222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2. Corrosion </a:t>
            </a:r>
            <a:r>
              <a:rPr sz="2000" spc="5" dirty="0">
                <a:solidFill>
                  <a:srgbClr val="009900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to dissolved</a:t>
            </a:r>
            <a:r>
              <a:rPr sz="2000" spc="-16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009900"/>
                </a:solidFill>
                <a:latin typeface="Times New Roman"/>
                <a:cs typeface="Times New Roman"/>
              </a:rPr>
              <a:t>CO</a:t>
            </a:r>
            <a:r>
              <a:rPr sz="1950" spc="15" baseline="-21367" dirty="0">
                <a:solidFill>
                  <a:srgbClr val="009900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8" y="1068705"/>
            <a:ext cx="8585200" cy="16281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Presence of bicarbonate </a:t>
            </a:r>
            <a:r>
              <a:rPr sz="2000" spc="-5" dirty="0">
                <a:latin typeface="Times New Roman"/>
                <a:cs typeface="Times New Roman"/>
              </a:rPr>
              <a:t>salts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either magnesium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calcium </a:t>
            </a:r>
            <a:r>
              <a:rPr sz="2000" dirty="0">
                <a:latin typeface="Times New Roman"/>
                <a:cs typeface="Times New Roman"/>
              </a:rPr>
              <a:t>also causes the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  of 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inside the boiler apart from the dissolved</a:t>
            </a:r>
            <a:r>
              <a:rPr sz="2000" spc="-3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CO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  <a:spcBef>
                <a:spcPts val="310"/>
              </a:spcBef>
              <a:tabLst>
                <a:tab pos="2590800" algn="l"/>
              </a:tabLst>
            </a:pPr>
            <a:r>
              <a:rPr sz="2000" spc="5" dirty="0">
                <a:latin typeface="Times New Roman"/>
                <a:cs typeface="Times New Roman"/>
              </a:rPr>
              <a:t>Mg(HCO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1950" spc="7" baseline="-21367" dirty="0">
                <a:latin typeface="Times New Roman"/>
                <a:cs typeface="Times New Roman"/>
              </a:rPr>
              <a:t>2	</a:t>
            </a:r>
            <a:r>
              <a:rPr sz="2000" spc="5" dirty="0">
                <a:latin typeface="Times New Roman"/>
                <a:cs typeface="Times New Roman"/>
              </a:rPr>
              <a:t>MgCO</a:t>
            </a:r>
            <a:r>
              <a:rPr sz="1950" spc="7" baseline="-21367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O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  <a:tabLst>
                <a:tab pos="721995" algn="l"/>
                <a:tab pos="2523490" algn="l"/>
              </a:tabLst>
            </a:pP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O	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CO</a:t>
            </a:r>
            <a:r>
              <a:rPr sz="1950" spc="15" baseline="-21367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(causes slow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corrosion)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1866900"/>
            <a:ext cx="824865" cy="76200"/>
          </a:xfrm>
          <a:custGeom>
            <a:avLst/>
            <a:gdLst/>
            <a:ahLst/>
            <a:cxnLst/>
            <a:rect l="l" t="t" r="r" b="b"/>
            <a:pathLst>
              <a:path w="824864" h="76200">
                <a:moveTo>
                  <a:pt x="748283" y="0"/>
                </a:moveTo>
                <a:lnTo>
                  <a:pt x="748283" y="76200"/>
                </a:lnTo>
                <a:lnTo>
                  <a:pt x="811783" y="44450"/>
                </a:lnTo>
                <a:lnTo>
                  <a:pt x="760983" y="44450"/>
                </a:lnTo>
                <a:lnTo>
                  <a:pt x="760983" y="31750"/>
                </a:lnTo>
                <a:lnTo>
                  <a:pt x="811783" y="31750"/>
                </a:lnTo>
                <a:lnTo>
                  <a:pt x="748283" y="0"/>
                </a:lnTo>
                <a:close/>
              </a:path>
              <a:path w="824864" h="76200">
                <a:moveTo>
                  <a:pt x="7482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48283" y="44450"/>
                </a:lnTo>
                <a:lnTo>
                  <a:pt x="748283" y="31750"/>
                </a:lnTo>
                <a:close/>
              </a:path>
              <a:path w="824864" h="76200">
                <a:moveTo>
                  <a:pt x="811783" y="31750"/>
                </a:moveTo>
                <a:lnTo>
                  <a:pt x="760983" y="31750"/>
                </a:lnTo>
                <a:lnTo>
                  <a:pt x="760983" y="44450"/>
                </a:lnTo>
                <a:lnTo>
                  <a:pt x="811783" y="44450"/>
                </a:lnTo>
                <a:lnTo>
                  <a:pt x="824483" y="38100"/>
                </a:lnTo>
                <a:lnTo>
                  <a:pt x="8117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1200" y="2476500"/>
            <a:ext cx="824865" cy="76200"/>
          </a:xfrm>
          <a:custGeom>
            <a:avLst/>
            <a:gdLst/>
            <a:ahLst/>
            <a:cxnLst/>
            <a:rect l="l" t="t" r="r" b="b"/>
            <a:pathLst>
              <a:path w="824864" h="76200">
                <a:moveTo>
                  <a:pt x="748283" y="0"/>
                </a:moveTo>
                <a:lnTo>
                  <a:pt x="748283" y="76200"/>
                </a:lnTo>
                <a:lnTo>
                  <a:pt x="811783" y="44450"/>
                </a:lnTo>
                <a:lnTo>
                  <a:pt x="760983" y="44450"/>
                </a:lnTo>
                <a:lnTo>
                  <a:pt x="760983" y="31750"/>
                </a:lnTo>
                <a:lnTo>
                  <a:pt x="811783" y="31750"/>
                </a:lnTo>
                <a:lnTo>
                  <a:pt x="748283" y="0"/>
                </a:lnTo>
                <a:close/>
              </a:path>
              <a:path w="824864" h="76200">
                <a:moveTo>
                  <a:pt x="7482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48283" y="44450"/>
                </a:lnTo>
                <a:lnTo>
                  <a:pt x="748283" y="31750"/>
                </a:lnTo>
                <a:close/>
              </a:path>
              <a:path w="824864" h="76200">
                <a:moveTo>
                  <a:pt x="811783" y="31750"/>
                </a:moveTo>
                <a:lnTo>
                  <a:pt x="760983" y="31750"/>
                </a:lnTo>
                <a:lnTo>
                  <a:pt x="760983" y="44450"/>
                </a:lnTo>
                <a:lnTo>
                  <a:pt x="811783" y="44450"/>
                </a:lnTo>
                <a:lnTo>
                  <a:pt x="824483" y="38100"/>
                </a:lnTo>
                <a:lnTo>
                  <a:pt x="8117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03777" y="1676400"/>
            <a:ext cx="82550" cy="289560"/>
          </a:xfrm>
          <a:custGeom>
            <a:avLst/>
            <a:gdLst/>
            <a:ahLst/>
            <a:cxnLst/>
            <a:rect l="l" t="t" r="r" b="b"/>
            <a:pathLst>
              <a:path w="82550" h="289560">
                <a:moveTo>
                  <a:pt x="38264" y="73862"/>
                </a:moveTo>
                <a:lnTo>
                  <a:pt x="0" y="286892"/>
                </a:lnTo>
                <a:lnTo>
                  <a:pt x="12446" y="289178"/>
                </a:lnTo>
                <a:lnTo>
                  <a:pt x="50831" y="76137"/>
                </a:lnTo>
                <a:lnTo>
                  <a:pt x="38264" y="73862"/>
                </a:lnTo>
                <a:close/>
              </a:path>
              <a:path w="82550" h="289560">
                <a:moveTo>
                  <a:pt x="76041" y="61340"/>
                </a:moveTo>
                <a:lnTo>
                  <a:pt x="40512" y="61340"/>
                </a:lnTo>
                <a:lnTo>
                  <a:pt x="53086" y="63626"/>
                </a:lnTo>
                <a:lnTo>
                  <a:pt x="50831" y="76137"/>
                </a:lnTo>
                <a:lnTo>
                  <a:pt x="82042" y="81787"/>
                </a:lnTo>
                <a:lnTo>
                  <a:pt x="76041" y="61340"/>
                </a:lnTo>
                <a:close/>
              </a:path>
              <a:path w="82550" h="289560">
                <a:moveTo>
                  <a:pt x="40512" y="61340"/>
                </a:moveTo>
                <a:lnTo>
                  <a:pt x="38264" y="73862"/>
                </a:lnTo>
                <a:lnTo>
                  <a:pt x="50831" y="76137"/>
                </a:lnTo>
                <a:lnTo>
                  <a:pt x="53086" y="63626"/>
                </a:lnTo>
                <a:lnTo>
                  <a:pt x="40512" y="61340"/>
                </a:lnTo>
                <a:close/>
              </a:path>
              <a:path w="82550" h="289560">
                <a:moveTo>
                  <a:pt x="58038" y="0"/>
                </a:moveTo>
                <a:lnTo>
                  <a:pt x="6985" y="68199"/>
                </a:lnTo>
                <a:lnTo>
                  <a:pt x="38264" y="73862"/>
                </a:lnTo>
                <a:lnTo>
                  <a:pt x="40512" y="61340"/>
                </a:lnTo>
                <a:lnTo>
                  <a:pt x="76041" y="61340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600" y="1600200"/>
            <a:ext cx="330835" cy="288290"/>
          </a:xfrm>
          <a:custGeom>
            <a:avLst/>
            <a:gdLst/>
            <a:ahLst/>
            <a:cxnLst/>
            <a:rect l="l" t="t" r="r" b="b"/>
            <a:pathLst>
              <a:path w="330835" h="288289">
                <a:moveTo>
                  <a:pt x="330707" y="0"/>
                </a:moveTo>
                <a:lnTo>
                  <a:pt x="0" y="0"/>
                </a:lnTo>
                <a:lnTo>
                  <a:pt x="0" y="288036"/>
                </a:lnTo>
                <a:lnTo>
                  <a:pt x="330707" y="288036"/>
                </a:lnTo>
                <a:lnTo>
                  <a:pt x="330707" y="251967"/>
                </a:lnTo>
                <a:lnTo>
                  <a:pt x="57276" y="251967"/>
                </a:lnTo>
                <a:lnTo>
                  <a:pt x="165354" y="36067"/>
                </a:lnTo>
                <a:lnTo>
                  <a:pt x="330707" y="36067"/>
                </a:lnTo>
                <a:lnTo>
                  <a:pt x="330707" y="0"/>
                </a:lnTo>
                <a:close/>
              </a:path>
              <a:path w="330835" h="288289">
                <a:moveTo>
                  <a:pt x="330707" y="36067"/>
                </a:moveTo>
                <a:lnTo>
                  <a:pt x="165354" y="36067"/>
                </a:lnTo>
                <a:lnTo>
                  <a:pt x="273304" y="251967"/>
                </a:lnTo>
                <a:lnTo>
                  <a:pt x="330707" y="251967"/>
                </a:lnTo>
                <a:lnTo>
                  <a:pt x="330707" y="3606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90876" y="1636267"/>
            <a:ext cx="216535" cy="215900"/>
          </a:xfrm>
          <a:custGeom>
            <a:avLst/>
            <a:gdLst/>
            <a:ahLst/>
            <a:cxnLst/>
            <a:rect l="l" t="t" r="r" b="b"/>
            <a:pathLst>
              <a:path w="216535" h="215900">
                <a:moveTo>
                  <a:pt x="108077" y="0"/>
                </a:moveTo>
                <a:lnTo>
                  <a:pt x="0" y="215900"/>
                </a:lnTo>
                <a:lnTo>
                  <a:pt x="216027" y="215900"/>
                </a:lnTo>
                <a:lnTo>
                  <a:pt x="108077" y="0"/>
                </a:lnTo>
                <a:close/>
              </a:path>
            </a:pathLst>
          </a:custGeom>
          <a:solidFill>
            <a:srgbClr val="004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1000" y="3276600"/>
            <a:ext cx="379222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3. Corrosion due to dissolved</a:t>
            </a:r>
            <a:r>
              <a:rPr sz="2000" spc="-16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9900"/>
                </a:solidFill>
                <a:latin typeface="Times New Roman"/>
                <a:cs typeface="Times New Roman"/>
              </a:rPr>
              <a:t>salts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015" y="4063365"/>
            <a:ext cx="430022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6970" algn="l"/>
              </a:tabLst>
            </a:pPr>
            <a:r>
              <a:rPr sz="2000" dirty="0">
                <a:latin typeface="Times New Roman"/>
                <a:cs typeface="Times New Roman"/>
              </a:rPr>
              <a:t>MgCl</a:t>
            </a:r>
            <a:r>
              <a:rPr sz="1950" baseline="-21367" dirty="0">
                <a:latin typeface="Times New Roman"/>
                <a:cs typeface="Times New Roman"/>
              </a:rPr>
              <a:t>2  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 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	Mg(OH)</a:t>
            </a:r>
            <a:r>
              <a:rPr sz="1950" spc="7" baseline="-21367" dirty="0">
                <a:latin typeface="Times New Roman"/>
                <a:cs typeface="Times New Roman"/>
              </a:rPr>
              <a:t>2 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2HCl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6565" algn="l"/>
                <a:tab pos="2293620" algn="l"/>
                <a:tab pos="2999740" algn="l"/>
              </a:tabLst>
            </a:pPr>
            <a:r>
              <a:rPr sz="2000" dirty="0">
                <a:latin typeface="Times New Roman"/>
                <a:cs typeface="Times New Roman"/>
              </a:rPr>
              <a:t>Fe	+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 HCl	FeCl</a:t>
            </a:r>
            <a:r>
              <a:rPr sz="1950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18185" algn="l"/>
                <a:tab pos="2392045" algn="l"/>
              </a:tabLst>
            </a:pPr>
            <a:r>
              <a:rPr sz="2000" dirty="0">
                <a:latin typeface="Times New Roman"/>
                <a:cs typeface="Times New Roman"/>
              </a:rPr>
              <a:t>FeCl</a:t>
            </a:r>
            <a:r>
              <a:rPr sz="1950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 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	Fe(OH)</a:t>
            </a:r>
            <a:r>
              <a:rPr sz="1950" spc="7" baseline="-21367" dirty="0">
                <a:latin typeface="Times New Roman"/>
                <a:cs typeface="Times New Roman"/>
              </a:rPr>
              <a:t>2 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2HCl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09800" y="4229100"/>
            <a:ext cx="824865" cy="76200"/>
          </a:xfrm>
          <a:custGeom>
            <a:avLst/>
            <a:gdLst/>
            <a:ahLst/>
            <a:cxnLst/>
            <a:rect l="l" t="t" r="r" b="b"/>
            <a:pathLst>
              <a:path w="824864" h="76200">
                <a:moveTo>
                  <a:pt x="748283" y="0"/>
                </a:moveTo>
                <a:lnTo>
                  <a:pt x="748283" y="76200"/>
                </a:lnTo>
                <a:lnTo>
                  <a:pt x="811783" y="44450"/>
                </a:lnTo>
                <a:lnTo>
                  <a:pt x="760983" y="44450"/>
                </a:lnTo>
                <a:lnTo>
                  <a:pt x="760983" y="31750"/>
                </a:lnTo>
                <a:lnTo>
                  <a:pt x="811783" y="31750"/>
                </a:lnTo>
                <a:lnTo>
                  <a:pt x="748283" y="0"/>
                </a:lnTo>
                <a:close/>
              </a:path>
              <a:path w="824864" h="76200">
                <a:moveTo>
                  <a:pt x="7482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48283" y="44450"/>
                </a:lnTo>
                <a:lnTo>
                  <a:pt x="748283" y="31750"/>
                </a:lnTo>
                <a:close/>
              </a:path>
              <a:path w="824864" h="76200">
                <a:moveTo>
                  <a:pt x="811783" y="31750"/>
                </a:moveTo>
                <a:lnTo>
                  <a:pt x="760983" y="31750"/>
                </a:lnTo>
                <a:lnTo>
                  <a:pt x="760983" y="44450"/>
                </a:lnTo>
                <a:lnTo>
                  <a:pt x="811783" y="44450"/>
                </a:lnTo>
                <a:lnTo>
                  <a:pt x="824483" y="38100"/>
                </a:lnTo>
                <a:lnTo>
                  <a:pt x="8117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05000" y="4838700"/>
            <a:ext cx="824865" cy="76200"/>
          </a:xfrm>
          <a:custGeom>
            <a:avLst/>
            <a:gdLst/>
            <a:ahLst/>
            <a:cxnLst/>
            <a:rect l="l" t="t" r="r" b="b"/>
            <a:pathLst>
              <a:path w="824864" h="76200">
                <a:moveTo>
                  <a:pt x="748283" y="0"/>
                </a:moveTo>
                <a:lnTo>
                  <a:pt x="748283" y="76200"/>
                </a:lnTo>
                <a:lnTo>
                  <a:pt x="811783" y="44450"/>
                </a:lnTo>
                <a:lnTo>
                  <a:pt x="760983" y="44450"/>
                </a:lnTo>
                <a:lnTo>
                  <a:pt x="760983" y="31750"/>
                </a:lnTo>
                <a:lnTo>
                  <a:pt x="811783" y="31750"/>
                </a:lnTo>
                <a:lnTo>
                  <a:pt x="748283" y="0"/>
                </a:lnTo>
                <a:close/>
              </a:path>
              <a:path w="824864" h="76200">
                <a:moveTo>
                  <a:pt x="7482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48283" y="44450"/>
                </a:lnTo>
                <a:lnTo>
                  <a:pt x="748283" y="31750"/>
                </a:lnTo>
                <a:close/>
              </a:path>
              <a:path w="824864" h="76200">
                <a:moveTo>
                  <a:pt x="811783" y="31750"/>
                </a:moveTo>
                <a:lnTo>
                  <a:pt x="760983" y="31750"/>
                </a:lnTo>
                <a:lnTo>
                  <a:pt x="760983" y="44450"/>
                </a:lnTo>
                <a:lnTo>
                  <a:pt x="811783" y="44450"/>
                </a:lnTo>
                <a:lnTo>
                  <a:pt x="824483" y="38100"/>
                </a:lnTo>
                <a:lnTo>
                  <a:pt x="8117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3600" y="5372100"/>
            <a:ext cx="824865" cy="76200"/>
          </a:xfrm>
          <a:custGeom>
            <a:avLst/>
            <a:gdLst/>
            <a:ahLst/>
            <a:cxnLst/>
            <a:rect l="l" t="t" r="r" b="b"/>
            <a:pathLst>
              <a:path w="824864" h="76200">
                <a:moveTo>
                  <a:pt x="748283" y="0"/>
                </a:moveTo>
                <a:lnTo>
                  <a:pt x="748283" y="76200"/>
                </a:lnTo>
                <a:lnTo>
                  <a:pt x="811783" y="44450"/>
                </a:lnTo>
                <a:lnTo>
                  <a:pt x="760983" y="44450"/>
                </a:lnTo>
                <a:lnTo>
                  <a:pt x="760983" y="31750"/>
                </a:lnTo>
                <a:lnTo>
                  <a:pt x="811783" y="31750"/>
                </a:lnTo>
                <a:lnTo>
                  <a:pt x="748283" y="0"/>
                </a:lnTo>
                <a:close/>
              </a:path>
              <a:path w="824864" h="76200">
                <a:moveTo>
                  <a:pt x="74828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48283" y="44450"/>
                </a:lnTo>
                <a:lnTo>
                  <a:pt x="748283" y="31750"/>
                </a:lnTo>
                <a:close/>
              </a:path>
              <a:path w="824864" h="76200">
                <a:moveTo>
                  <a:pt x="811783" y="31750"/>
                </a:moveTo>
                <a:lnTo>
                  <a:pt x="760983" y="31750"/>
                </a:lnTo>
                <a:lnTo>
                  <a:pt x="760983" y="44450"/>
                </a:lnTo>
                <a:lnTo>
                  <a:pt x="811783" y="44450"/>
                </a:lnTo>
                <a:lnTo>
                  <a:pt x="824483" y="38100"/>
                </a:lnTo>
                <a:lnTo>
                  <a:pt x="8117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8577" y="4724400"/>
            <a:ext cx="82550" cy="289560"/>
          </a:xfrm>
          <a:custGeom>
            <a:avLst/>
            <a:gdLst/>
            <a:ahLst/>
            <a:cxnLst/>
            <a:rect l="l" t="t" r="r" b="b"/>
            <a:pathLst>
              <a:path w="82550" h="289560">
                <a:moveTo>
                  <a:pt x="38264" y="73862"/>
                </a:moveTo>
                <a:lnTo>
                  <a:pt x="0" y="286893"/>
                </a:lnTo>
                <a:lnTo>
                  <a:pt x="12446" y="289179"/>
                </a:lnTo>
                <a:lnTo>
                  <a:pt x="50831" y="76137"/>
                </a:lnTo>
                <a:lnTo>
                  <a:pt x="38264" y="73862"/>
                </a:lnTo>
                <a:close/>
              </a:path>
              <a:path w="82550" h="289560">
                <a:moveTo>
                  <a:pt x="76041" y="61341"/>
                </a:moveTo>
                <a:lnTo>
                  <a:pt x="40512" y="61341"/>
                </a:lnTo>
                <a:lnTo>
                  <a:pt x="53086" y="63626"/>
                </a:lnTo>
                <a:lnTo>
                  <a:pt x="50831" y="76137"/>
                </a:lnTo>
                <a:lnTo>
                  <a:pt x="82042" y="81787"/>
                </a:lnTo>
                <a:lnTo>
                  <a:pt x="76041" y="61341"/>
                </a:lnTo>
                <a:close/>
              </a:path>
              <a:path w="82550" h="289560">
                <a:moveTo>
                  <a:pt x="40512" y="61341"/>
                </a:moveTo>
                <a:lnTo>
                  <a:pt x="38264" y="73862"/>
                </a:lnTo>
                <a:lnTo>
                  <a:pt x="50831" y="76137"/>
                </a:lnTo>
                <a:lnTo>
                  <a:pt x="53086" y="63626"/>
                </a:lnTo>
                <a:lnTo>
                  <a:pt x="40512" y="61341"/>
                </a:lnTo>
                <a:close/>
              </a:path>
              <a:path w="82550" h="289560">
                <a:moveTo>
                  <a:pt x="58038" y="0"/>
                </a:moveTo>
                <a:lnTo>
                  <a:pt x="6985" y="68199"/>
                </a:lnTo>
                <a:lnTo>
                  <a:pt x="38264" y="73862"/>
                </a:lnTo>
                <a:lnTo>
                  <a:pt x="40512" y="61341"/>
                </a:lnTo>
                <a:lnTo>
                  <a:pt x="76041" y="61341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03777" y="5332857"/>
            <a:ext cx="82550" cy="290830"/>
          </a:xfrm>
          <a:custGeom>
            <a:avLst/>
            <a:gdLst/>
            <a:ahLst/>
            <a:cxnLst/>
            <a:rect l="l" t="t" r="r" b="b"/>
            <a:pathLst>
              <a:path w="82550" h="290829">
                <a:moveTo>
                  <a:pt x="38395" y="216819"/>
                </a:moveTo>
                <a:lnTo>
                  <a:pt x="7112" y="222377"/>
                </a:lnTo>
                <a:lnTo>
                  <a:pt x="58038" y="290703"/>
                </a:lnTo>
                <a:lnTo>
                  <a:pt x="76164" y="229362"/>
                </a:lnTo>
                <a:lnTo>
                  <a:pt x="40639" y="229362"/>
                </a:lnTo>
                <a:lnTo>
                  <a:pt x="38395" y="216819"/>
                </a:lnTo>
                <a:close/>
              </a:path>
              <a:path w="82550" h="290829">
                <a:moveTo>
                  <a:pt x="50854" y="214605"/>
                </a:moveTo>
                <a:lnTo>
                  <a:pt x="38395" y="216819"/>
                </a:lnTo>
                <a:lnTo>
                  <a:pt x="40639" y="229362"/>
                </a:lnTo>
                <a:lnTo>
                  <a:pt x="53086" y="227076"/>
                </a:lnTo>
                <a:lnTo>
                  <a:pt x="50854" y="214605"/>
                </a:lnTo>
                <a:close/>
              </a:path>
              <a:path w="82550" h="290829">
                <a:moveTo>
                  <a:pt x="82169" y="209042"/>
                </a:moveTo>
                <a:lnTo>
                  <a:pt x="50854" y="214605"/>
                </a:lnTo>
                <a:lnTo>
                  <a:pt x="53086" y="227076"/>
                </a:lnTo>
                <a:lnTo>
                  <a:pt x="40639" y="229362"/>
                </a:lnTo>
                <a:lnTo>
                  <a:pt x="76164" y="229362"/>
                </a:lnTo>
                <a:lnTo>
                  <a:pt x="82169" y="209042"/>
                </a:lnTo>
                <a:close/>
              </a:path>
              <a:path w="82550" h="290829">
                <a:moveTo>
                  <a:pt x="12446" y="0"/>
                </a:moveTo>
                <a:lnTo>
                  <a:pt x="0" y="2286"/>
                </a:lnTo>
                <a:lnTo>
                  <a:pt x="38395" y="216819"/>
                </a:lnTo>
                <a:lnTo>
                  <a:pt x="50854" y="214605"/>
                </a:lnTo>
                <a:lnTo>
                  <a:pt x="124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56177" y="4113657"/>
            <a:ext cx="82550" cy="290830"/>
          </a:xfrm>
          <a:custGeom>
            <a:avLst/>
            <a:gdLst/>
            <a:ahLst/>
            <a:cxnLst/>
            <a:rect l="l" t="t" r="r" b="b"/>
            <a:pathLst>
              <a:path w="82550" h="290829">
                <a:moveTo>
                  <a:pt x="38395" y="216819"/>
                </a:moveTo>
                <a:lnTo>
                  <a:pt x="7112" y="222377"/>
                </a:lnTo>
                <a:lnTo>
                  <a:pt x="58038" y="290703"/>
                </a:lnTo>
                <a:lnTo>
                  <a:pt x="76164" y="229362"/>
                </a:lnTo>
                <a:lnTo>
                  <a:pt x="40639" y="229362"/>
                </a:lnTo>
                <a:lnTo>
                  <a:pt x="38395" y="216819"/>
                </a:lnTo>
                <a:close/>
              </a:path>
              <a:path w="82550" h="290829">
                <a:moveTo>
                  <a:pt x="50854" y="214605"/>
                </a:moveTo>
                <a:lnTo>
                  <a:pt x="38395" y="216819"/>
                </a:lnTo>
                <a:lnTo>
                  <a:pt x="40639" y="229362"/>
                </a:lnTo>
                <a:lnTo>
                  <a:pt x="53086" y="227076"/>
                </a:lnTo>
                <a:lnTo>
                  <a:pt x="50854" y="214605"/>
                </a:lnTo>
                <a:close/>
              </a:path>
              <a:path w="82550" h="290829">
                <a:moveTo>
                  <a:pt x="82169" y="209042"/>
                </a:moveTo>
                <a:lnTo>
                  <a:pt x="50854" y="214605"/>
                </a:lnTo>
                <a:lnTo>
                  <a:pt x="53086" y="227076"/>
                </a:lnTo>
                <a:lnTo>
                  <a:pt x="40639" y="229362"/>
                </a:lnTo>
                <a:lnTo>
                  <a:pt x="76164" y="229362"/>
                </a:lnTo>
                <a:lnTo>
                  <a:pt x="82169" y="209042"/>
                </a:lnTo>
                <a:close/>
              </a:path>
              <a:path w="82550" h="290829">
                <a:moveTo>
                  <a:pt x="12446" y="0"/>
                </a:moveTo>
                <a:lnTo>
                  <a:pt x="0" y="2286"/>
                </a:lnTo>
                <a:lnTo>
                  <a:pt x="38395" y="216819"/>
                </a:lnTo>
                <a:lnTo>
                  <a:pt x="50854" y="214605"/>
                </a:lnTo>
                <a:lnTo>
                  <a:pt x="124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8023"/>
            <a:ext cx="7229475" cy="29229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Prevention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(1) Corrosion can be prevented by adding </a:t>
            </a:r>
            <a:r>
              <a:rPr sz="2000" spc="-5" dirty="0">
                <a:latin typeface="Times New Roman"/>
                <a:cs typeface="Times New Roman"/>
              </a:rPr>
              <a:t>alkali </a:t>
            </a:r>
            <a:r>
              <a:rPr sz="2000" dirty="0">
                <a:latin typeface="Times New Roman"/>
                <a:cs typeface="Times New Roman"/>
              </a:rPr>
              <a:t>to neutralize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acidity  &amp; </a:t>
            </a:r>
            <a:r>
              <a:rPr sz="2000" spc="-5" dirty="0">
                <a:latin typeface="Times New Roman"/>
                <a:cs typeface="Times New Roman"/>
              </a:rPr>
              <a:t>anti-oxidant </a:t>
            </a:r>
            <a:r>
              <a:rPr sz="2000" dirty="0">
                <a:latin typeface="Times New Roman"/>
                <a:cs typeface="Times New Roman"/>
              </a:rPr>
              <a:t>to remove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oxygen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(2) By keeping pH value 8 to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(3) Oxygen is removed from boiler feed-water by adding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Na2SO3.</a:t>
            </a:r>
            <a:endParaRPr sz="2000">
              <a:latin typeface="Times New Roman"/>
              <a:cs typeface="Times New Roman"/>
            </a:endParaRPr>
          </a:p>
          <a:p>
            <a:pPr marL="287020" marR="170180" indent="-274320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(4) Oxygen can </a:t>
            </a:r>
            <a:r>
              <a:rPr sz="2000" spc="-5" dirty="0">
                <a:latin typeface="Times New Roman"/>
                <a:cs typeface="Times New Roman"/>
              </a:rPr>
              <a:t>also </a:t>
            </a:r>
            <a:r>
              <a:rPr sz="2000" dirty="0">
                <a:latin typeface="Times New Roman"/>
                <a:cs typeface="Times New Roman"/>
              </a:rPr>
              <a:t>removed by treating it with hydrazine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hydrate  </a:t>
            </a:r>
            <a:r>
              <a:rPr sz="2000" spc="5" dirty="0">
                <a:latin typeface="Times New Roman"/>
                <a:cs typeface="Times New Roman"/>
              </a:rPr>
              <a:t>NH2–NH2</a:t>
            </a:r>
            <a:endParaRPr sz="2000">
              <a:latin typeface="Times New Roman"/>
              <a:cs typeface="Times New Roman"/>
            </a:endParaRPr>
          </a:p>
          <a:p>
            <a:pPr marL="1091565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NH2-NH2 + </a:t>
            </a:r>
            <a:r>
              <a:rPr sz="2000" spc="-5" dirty="0">
                <a:latin typeface="Times New Roman"/>
                <a:cs typeface="Times New Roman"/>
              </a:rPr>
              <a:t>O2 </a:t>
            </a:r>
            <a:r>
              <a:rPr sz="2000" dirty="0">
                <a:latin typeface="Times New Roman"/>
                <a:cs typeface="Times New Roman"/>
              </a:rPr>
              <a:t>→ 2N2 +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2H2O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512" y="531876"/>
            <a:ext cx="3183890" cy="376555"/>
          </a:xfrm>
          <a:prstGeom prst="rect">
            <a:avLst/>
          </a:prstGeom>
          <a:ln w="9144">
            <a:solidFill>
              <a:srgbClr val="FFFF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III.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Priming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 foaming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9639" y="1557527"/>
            <a:ext cx="1444752" cy="151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94917" y="3096260"/>
            <a:ext cx="743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Foa</a:t>
            </a: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070" y="5185917"/>
            <a:ext cx="6756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Pri</a:t>
            </a: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5819" y="3521964"/>
            <a:ext cx="1502664" cy="1584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0527" y="2110006"/>
            <a:ext cx="1583436" cy="1111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3783" y="3738371"/>
            <a:ext cx="1702308" cy="14432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79522" y="3311728"/>
            <a:ext cx="110045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Normal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bubble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0895" y="5328361"/>
            <a:ext cx="13227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Carry over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bubble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08" y="1053083"/>
            <a:ext cx="3816350" cy="166116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800" spc="-5" dirty="0">
                <a:latin typeface="Times New Roman"/>
                <a:cs typeface="Times New Roman"/>
              </a:rPr>
              <a:t>Foaming</a:t>
            </a:r>
            <a:endParaRPr sz="1800">
              <a:latin typeface="Times New Roman"/>
              <a:cs typeface="Times New Roman"/>
            </a:endParaRPr>
          </a:p>
          <a:p>
            <a:pPr marL="91440" marR="81915" algn="just">
              <a:lnSpc>
                <a:spcPct val="100000"/>
              </a:lnSpc>
              <a:spcBef>
                <a:spcPts val="1195"/>
              </a:spcBef>
            </a:pP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It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production of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continuous foam  or hard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bubblers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boilers. Foaming is 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due to the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presence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003399"/>
                </a:solidFill>
                <a:latin typeface="Times New Roman"/>
                <a:cs typeface="Times New Roman"/>
              </a:rPr>
              <a:t>substance like  </a:t>
            </a:r>
            <a:r>
              <a:rPr sz="1800" dirty="0">
                <a:solidFill>
                  <a:srgbClr val="003399"/>
                </a:solidFill>
                <a:latin typeface="Times New Roman"/>
                <a:cs typeface="Times New Roman"/>
              </a:rPr>
              <a:t>oil in boiling</a:t>
            </a:r>
            <a:r>
              <a:rPr sz="1800" spc="-4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3399"/>
                </a:solidFill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0035" y="2895600"/>
            <a:ext cx="3903345" cy="270827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latin typeface="Times New Roman"/>
                <a:cs typeface="Times New Roman"/>
              </a:rPr>
              <a:t>Priming</a:t>
            </a:r>
            <a:endParaRPr sz="2000">
              <a:latin typeface="Times New Roman"/>
              <a:cs typeface="Times New Roman"/>
            </a:endParaRPr>
          </a:p>
          <a:p>
            <a:pPr marL="91440" marR="82550" algn="just">
              <a:lnSpc>
                <a:spcPct val="100000"/>
              </a:lnSpc>
              <a:spcBef>
                <a:spcPts val="1205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It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is the process in which some  particles in water are carried along 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the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steam.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resulting 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process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is called as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wet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steam </a:t>
            </a:r>
            <a:r>
              <a:rPr sz="2000" spc="5" dirty="0">
                <a:solidFill>
                  <a:srgbClr val="003399"/>
                </a:solidFill>
                <a:latin typeface="Times New Roman"/>
                <a:cs typeface="Times New Roman"/>
              </a:rPr>
              <a:t>or 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carry </a:t>
            </a:r>
            <a:r>
              <a:rPr sz="2000" spc="-25" dirty="0">
                <a:solidFill>
                  <a:srgbClr val="003399"/>
                </a:solidFill>
                <a:latin typeface="Times New Roman"/>
                <a:cs typeface="Times New Roman"/>
              </a:rPr>
              <a:t>over.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process of formation 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of wet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steam in boilers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called </a:t>
            </a:r>
            <a:r>
              <a:rPr sz="2000" spc="-15" dirty="0">
                <a:solidFill>
                  <a:srgbClr val="003399"/>
                </a:solidFill>
                <a:latin typeface="Times New Roman"/>
                <a:cs typeface="Times New Roman"/>
              </a:rPr>
              <a:t>as 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priming.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4028" y="59702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775" y="1581657"/>
            <a:ext cx="20008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6600"/>
                </a:solidFill>
                <a:latin typeface="Times New Roman"/>
                <a:cs typeface="Times New Roman"/>
              </a:rPr>
              <a:t>Ionic and</a:t>
            </a:r>
            <a:r>
              <a:rPr sz="2000" spc="-10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6600"/>
                </a:solidFill>
                <a:latin typeface="Times New Roman"/>
                <a:cs typeface="Times New Roman"/>
              </a:rPr>
              <a:t>dissolved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886457"/>
            <a:ext cx="122682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Cationic  </a:t>
            </a:r>
            <a:r>
              <a:rPr sz="2000" spc="-5" dirty="0">
                <a:latin typeface="Times New Roman"/>
                <a:cs typeface="Times New Roman"/>
              </a:rPr>
              <a:t>Calcium  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um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6990" y="1886457"/>
            <a:ext cx="293687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Nonionic and undissolved  </a:t>
            </a:r>
            <a:r>
              <a:rPr sz="2000" spc="-25" dirty="0">
                <a:latin typeface="Times New Roman"/>
                <a:cs typeface="Times New Roman"/>
              </a:rPr>
              <a:t>Turbidity, </a:t>
            </a:r>
            <a:r>
              <a:rPr sz="2000" spc="-5" dirty="0">
                <a:latin typeface="Times New Roman"/>
                <a:cs typeface="Times New Roman"/>
              </a:rPr>
              <a:t>silt, mud, </a:t>
            </a:r>
            <a:r>
              <a:rPr sz="2000" dirty="0">
                <a:latin typeface="Times New Roman"/>
                <a:cs typeface="Times New Roman"/>
              </a:rPr>
              <a:t>dirt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other suspended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7372" y="1886457"/>
            <a:ext cx="125539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Anionic 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car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  Carbonate  Hydroxide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7372" y="3410839"/>
            <a:ext cx="7461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lfa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6426" y="3106038"/>
            <a:ext cx="16262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Times New Roman"/>
                <a:cs typeface="Times New Roman"/>
              </a:rPr>
              <a:t>Color,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Plankton  </a:t>
            </a:r>
            <a:r>
              <a:rPr sz="2000" spc="-5" dirty="0">
                <a:latin typeface="Times New Roman"/>
                <a:cs typeface="Times New Roman"/>
              </a:rPr>
              <a:t>Organic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matter,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50860" y="1886457"/>
            <a:ext cx="80962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 marR="180975" indent="-571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Gases  </a:t>
            </a:r>
            <a:r>
              <a:rPr sz="2000" spc="10" dirty="0">
                <a:latin typeface="Times New Roman"/>
                <a:cs typeface="Times New Roman"/>
              </a:rPr>
              <a:t>CO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223520" marR="5080" indent="131445">
              <a:lnSpc>
                <a:spcPct val="100000"/>
              </a:lnSpc>
            </a:pP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S  NH</a:t>
            </a:r>
            <a:r>
              <a:rPr sz="1950" spc="15" baseline="-21367" dirty="0">
                <a:latin typeface="Times New Roman"/>
                <a:cs typeface="Times New Roman"/>
              </a:rPr>
              <a:t>3  </a:t>
            </a:r>
            <a:r>
              <a:rPr sz="2000" spc="5" dirty="0">
                <a:latin typeface="Times New Roman"/>
                <a:cs typeface="Times New Roman"/>
              </a:rPr>
              <a:t>CH</a:t>
            </a:r>
            <a:r>
              <a:rPr sz="1950" spc="7" baseline="-21367" dirty="0">
                <a:latin typeface="Times New Roman"/>
                <a:cs typeface="Times New Roman"/>
              </a:rPr>
              <a:t>4 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7372" y="3715639"/>
            <a:ext cx="25444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Chloride</a:t>
            </a:r>
            <a:r>
              <a:rPr sz="2000" spc="-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Colloidal </a:t>
            </a:r>
            <a:r>
              <a:rPr sz="2000" spc="-5" dirty="0">
                <a:latin typeface="Times New Roman"/>
                <a:cs typeface="Times New Roman"/>
              </a:rPr>
              <a:t>silica,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3106038"/>
            <a:ext cx="125158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Sodium  Potassium  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ium  Iron  Manganese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7372" y="4020134"/>
            <a:ext cx="107188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Nitrate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osp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16426" y="4020134"/>
            <a:ext cx="1748789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s,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Bacteria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74570" y="862330"/>
            <a:ext cx="3683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0000"/>
                </a:solidFill>
              </a:rPr>
              <a:t>MAJOR IMPURITIES OF</a:t>
            </a:r>
            <a:r>
              <a:rPr sz="2000" spc="-95" dirty="0">
                <a:solidFill>
                  <a:srgbClr val="990000"/>
                </a:solidFill>
              </a:rPr>
              <a:t> </a:t>
            </a:r>
            <a:r>
              <a:rPr sz="2000" spc="-80" dirty="0">
                <a:solidFill>
                  <a:srgbClr val="990000"/>
                </a:solidFill>
              </a:rPr>
              <a:t>WATER</a:t>
            </a:r>
            <a:endParaRPr sz="2000"/>
          </a:p>
        </p:txBody>
      </p:sp>
      <p:sp>
        <p:nvSpPr>
          <p:cNvPr id="14" name="object 14"/>
          <p:cNvSpPr/>
          <p:nvPr/>
        </p:nvSpPr>
        <p:spPr>
          <a:xfrm>
            <a:off x="1979676" y="2276855"/>
            <a:ext cx="71755" cy="792480"/>
          </a:xfrm>
          <a:custGeom>
            <a:avLst/>
            <a:gdLst/>
            <a:ahLst/>
            <a:cxnLst/>
            <a:rect l="l" t="t" r="r" b="b"/>
            <a:pathLst>
              <a:path w="71755" h="792480">
                <a:moveTo>
                  <a:pt x="71628" y="792480"/>
                </a:moveTo>
                <a:lnTo>
                  <a:pt x="57673" y="787284"/>
                </a:lnTo>
                <a:lnTo>
                  <a:pt x="46291" y="773112"/>
                </a:lnTo>
                <a:lnTo>
                  <a:pt x="38623" y="752082"/>
                </a:lnTo>
                <a:lnTo>
                  <a:pt x="35813" y="726313"/>
                </a:lnTo>
                <a:lnTo>
                  <a:pt x="35813" y="462407"/>
                </a:lnTo>
                <a:lnTo>
                  <a:pt x="33004" y="436637"/>
                </a:lnTo>
                <a:lnTo>
                  <a:pt x="25336" y="415607"/>
                </a:lnTo>
                <a:lnTo>
                  <a:pt x="13954" y="401435"/>
                </a:lnTo>
                <a:lnTo>
                  <a:pt x="0" y="396240"/>
                </a:lnTo>
                <a:lnTo>
                  <a:pt x="13954" y="391044"/>
                </a:lnTo>
                <a:lnTo>
                  <a:pt x="25336" y="376872"/>
                </a:lnTo>
                <a:lnTo>
                  <a:pt x="33004" y="355842"/>
                </a:lnTo>
                <a:lnTo>
                  <a:pt x="35813" y="330073"/>
                </a:lnTo>
                <a:lnTo>
                  <a:pt x="35813" y="66167"/>
                </a:lnTo>
                <a:lnTo>
                  <a:pt x="38623" y="40397"/>
                </a:lnTo>
                <a:lnTo>
                  <a:pt x="46291" y="19367"/>
                </a:lnTo>
                <a:lnTo>
                  <a:pt x="57673" y="5195"/>
                </a:lnTo>
                <a:lnTo>
                  <a:pt x="7162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54582" y="2150209"/>
            <a:ext cx="307340" cy="1056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Alkalini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77555" y="587054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91539"/>
            <a:ext cx="7985759" cy="4827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b="1" dirty="0">
                <a:latin typeface="Times New Roman"/>
                <a:cs typeface="Times New Roman"/>
              </a:rPr>
              <a:t>Causes of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Priming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(1) the presence of </a:t>
            </a:r>
            <a:r>
              <a:rPr sz="2000" spc="-10" dirty="0">
                <a:latin typeface="Times New Roman"/>
                <a:cs typeface="Times New Roman"/>
              </a:rPr>
              <a:t>large </a:t>
            </a:r>
            <a:r>
              <a:rPr sz="2000" spc="-5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of dissolved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solids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(2) high </a:t>
            </a:r>
            <a:r>
              <a:rPr sz="2000" spc="-5" dirty="0">
                <a:latin typeface="Times New Roman"/>
                <a:cs typeface="Times New Roman"/>
              </a:rPr>
              <a:t>steam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velocities.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(3) sudden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boiling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(4) improper boiler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design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(5) sudden increase in </a:t>
            </a:r>
            <a:r>
              <a:rPr sz="2000" spc="-5" dirty="0">
                <a:latin typeface="Times New Roman"/>
                <a:cs typeface="Times New Roman"/>
              </a:rPr>
              <a:t>steam-production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E6EC5"/>
              </a:buClr>
              <a:buFont typeface="Wingdings"/>
              <a:buChar char=""/>
            </a:pPr>
            <a:endParaRPr sz="31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b="1" dirty="0">
                <a:latin typeface="Times New Roman"/>
                <a:cs typeface="Times New Roman"/>
              </a:rPr>
              <a:t>Disadvantages of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Priming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(1) Dissolved </a:t>
            </a:r>
            <a:r>
              <a:rPr sz="2000" spc="-5" dirty="0">
                <a:latin typeface="Times New Roman"/>
                <a:cs typeface="Times New Roman"/>
              </a:rPr>
              <a:t>salt </a:t>
            </a:r>
            <a:r>
              <a:rPr sz="2000" dirty="0">
                <a:latin typeface="Times New Roman"/>
                <a:cs typeface="Times New Roman"/>
              </a:rPr>
              <a:t>in boiler water are carried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dirty="0">
                <a:latin typeface="Times New Roman"/>
                <a:cs typeface="Times New Roman"/>
              </a:rPr>
              <a:t>by the wet </a:t>
            </a:r>
            <a:r>
              <a:rPr sz="2000" spc="-5" dirty="0">
                <a:latin typeface="Times New Roman"/>
                <a:cs typeface="Times New Roman"/>
              </a:rPr>
              <a:t>steam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turbine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blades - which reduces their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efficiency.</a:t>
            </a:r>
            <a:endParaRPr sz="20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(2) Dissolved </a:t>
            </a:r>
            <a:r>
              <a:rPr sz="2000" spc="-5" dirty="0">
                <a:latin typeface="Times New Roman"/>
                <a:cs typeface="Times New Roman"/>
              </a:rPr>
              <a:t>salts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enter the parts of other </a:t>
            </a:r>
            <a:r>
              <a:rPr sz="2000" spc="-5" dirty="0">
                <a:latin typeface="Times New Roman"/>
                <a:cs typeface="Times New Roman"/>
              </a:rPr>
              <a:t>machinery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decrease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life </a:t>
            </a:r>
            <a:r>
              <a:rPr sz="2000" dirty="0">
                <a:latin typeface="Times New Roman"/>
                <a:cs typeface="Times New Roman"/>
              </a:rPr>
              <a:t>of 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machinery.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(3) Actual height of the water </a:t>
            </a:r>
            <a:r>
              <a:rPr sz="2000" spc="-5" dirty="0">
                <a:latin typeface="Times New Roman"/>
                <a:cs typeface="Times New Roman"/>
              </a:rPr>
              <a:t>column </a:t>
            </a:r>
            <a:r>
              <a:rPr sz="2000" dirty="0">
                <a:latin typeface="Times New Roman"/>
                <a:cs typeface="Times New Roman"/>
              </a:rPr>
              <a:t>cannot be judge </a:t>
            </a:r>
            <a:r>
              <a:rPr sz="2000" spc="-15" dirty="0">
                <a:latin typeface="Times New Roman"/>
                <a:cs typeface="Times New Roman"/>
              </a:rPr>
              <a:t>properly,</a:t>
            </a:r>
            <a:r>
              <a:rPr sz="2000" spc="-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Thereby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564" y="5892495"/>
            <a:ext cx="660463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making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maintenance </a:t>
            </a:r>
            <a:r>
              <a:rPr sz="2000" dirty="0">
                <a:latin typeface="Times New Roman"/>
                <a:cs typeface="Times New Roman"/>
              </a:rPr>
              <a:t>of the boiler pressure </a:t>
            </a:r>
            <a:r>
              <a:rPr sz="2000" spc="-5" dirty="0">
                <a:latin typeface="Times New Roman"/>
                <a:cs typeface="Times New Roman"/>
              </a:rPr>
              <a:t>becomes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difficult.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95755"/>
            <a:ext cx="6644640" cy="2389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ts val="3110"/>
              </a:lnSpc>
              <a:spcBef>
                <a:spcPts val="105"/>
              </a:spcBef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Prevention </a:t>
            </a:r>
            <a:r>
              <a:rPr sz="2600" b="1" dirty="0">
                <a:latin typeface="Times New Roman"/>
                <a:cs typeface="Times New Roman"/>
              </a:rPr>
              <a:t>of</a:t>
            </a:r>
            <a:r>
              <a:rPr sz="2600" b="1" spc="-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Priming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ts val="3095"/>
              </a:lnSpc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(1) By improving boiler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design.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ts val="3095"/>
              </a:lnSpc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(2) By </a:t>
            </a:r>
            <a:r>
              <a:rPr sz="2600" spc="-5" dirty="0">
                <a:latin typeface="Times New Roman"/>
                <a:cs typeface="Times New Roman"/>
              </a:rPr>
              <a:t>fitting mechanical steam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purifiers.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ts val="3095"/>
              </a:lnSpc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(3) By </a:t>
            </a:r>
            <a:r>
              <a:rPr sz="2600" spc="-5" dirty="0">
                <a:latin typeface="Times New Roman"/>
                <a:cs typeface="Times New Roman"/>
              </a:rPr>
              <a:t>maintaining </a:t>
            </a:r>
            <a:r>
              <a:rPr sz="2600" dirty="0">
                <a:latin typeface="Times New Roman"/>
                <a:cs typeface="Times New Roman"/>
              </a:rPr>
              <a:t>low water </a:t>
            </a:r>
            <a:r>
              <a:rPr sz="2600" spc="-5" dirty="0">
                <a:latin typeface="Times New Roman"/>
                <a:cs typeface="Times New Roman"/>
              </a:rPr>
              <a:t>level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boilers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ts val="3100"/>
              </a:lnSpc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(4) By using soft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water.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ts val="3110"/>
              </a:lnSpc>
              <a:buClr>
                <a:srgbClr val="0E6EC5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(5) By </a:t>
            </a:r>
            <a:r>
              <a:rPr sz="2600" spc="-5" dirty="0">
                <a:latin typeface="Times New Roman"/>
                <a:cs typeface="Times New Roman"/>
              </a:rPr>
              <a:t>decreasing </a:t>
            </a:r>
            <a:r>
              <a:rPr sz="2600" dirty="0">
                <a:latin typeface="Times New Roman"/>
                <a:cs typeface="Times New Roman"/>
              </a:rPr>
              <a:t>the amount of dissolved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salts.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4170705"/>
            <a:ext cx="7466965" cy="218122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244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( B) FOAMING</a:t>
            </a:r>
            <a:r>
              <a:rPr sz="1900" b="1" spc="2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: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0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5" dirty="0">
                <a:latin typeface="Times New Roman"/>
                <a:cs typeface="Times New Roman"/>
              </a:rPr>
              <a:t>It is the production of foam or bubbles in boiler which do not break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easily.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Causes of Foaming</a:t>
            </a:r>
            <a:r>
              <a:rPr sz="1900" b="1" spc="3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: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5" dirty="0">
                <a:latin typeface="Times New Roman"/>
                <a:cs typeface="Times New Roman"/>
              </a:rPr>
              <a:t>It is due to the presence of oily substances 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water.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5" dirty="0">
                <a:latin typeface="Times New Roman"/>
                <a:cs typeface="Times New Roman"/>
              </a:rPr>
              <a:t>(1) Low level of water in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boiler.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5" dirty="0">
                <a:latin typeface="Times New Roman"/>
                <a:cs typeface="Times New Roman"/>
              </a:rPr>
              <a:t>(2) The presence of dissolved salts 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water.</a:t>
            </a:r>
            <a:endParaRPr sz="1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5" dirty="0">
                <a:latin typeface="Times New Roman"/>
                <a:cs typeface="Times New Roman"/>
              </a:rPr>
              <a:t>(3) Sudden increase in steam production</a:t>
            </a:r>
            <a:r>
              <a:rPr sz="1900" dirty="0">
                <a:latin typeface="Times New Roman"/>
                <a:cs typeface="Times New Roman"/>
              </a:rPr>
              <a:t> rate.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8023"/>
            <a:ext cx="7134859" cy="398970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b="1" dirty="0">
                <a:latin typeface="Times New Roman"/>
                <a:cs typeface="Times New Roman"/>
              </a:rPr>
              <a:t>Disadvantages of foaming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(1) Actual height of the water </a:t>
            </a:r>
            <a:r>
              <a:rPr sz="2000" spc="-5" dirty="0">
                <a:latin typeface="Times New Roman"/>
                <a:cs typeface="Times New Roman"/>
              </a:rPr>
              <a:t>column </a:t>
            </a:r>
            <a:r>
              <a:rPr sz="2000" dirty="0">
                <a:latin typeface="Times New Roman"/>
                <a:cs typeface="Times New Roman"/>
              </a:rPr>
              <a:t>cannot be</a:t>
            </a:r>
            <a:r>
              <a:rPr sz="2000" spc="-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judge.</a:t>
            </a:r>
            <a:endParaRPr sz="2000">
              <a:latin typeface="Times New Roman"/>
              <a:cs typeface="Times New Roman"/>
            </a:endParaRPr>
          </a:p>
          <a:p>
            <a:pPr marL="287020" marR="1727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(2) Dissolved </a:t>
            </a:r>
            <a:r>
              <a:rPr sz="2000" spc="-5" dirty="0">
                <a:latin typeface="Times New Roman"/>
                <a:cs typeface="Times New Roman"/>
              </a:rPr>
              <a:t>salts </a:t>
            </a:r>
            <a:r>
              <a:rPr sz="2000" dirty="0">
                <a:latin typeface="Times New Roman"/>
                <a:cs typeface="Times New Roman"/>
              </a:rPr>
              <a:t>in water carried by the wet </a:t>
            </a:r>
            <a:r>
              <a:rPr sz="2000" spc="-5" dirty="0">
                <a:latin typeface="Times New Roman"/>
                <a:cs typeface="Times New Roman"/>
              </a:rPr>
              <a:t>steam may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damage  </a:t>
            </a:r>
            <a:r>
              <a:rPr sz="2000" dirty="0">
                <a:latin typeface="Times New Roman"/>
                <a:cs typeface="Times New Roman"/>
              </a:rPr>
              <a:t>turbine blads or </a:t>
            </a:r>
            <a:r>
              <a:rPr sz="2000" spc="-5" dirty="0">
                <a:latin typeface="Times New Roman"/>
                <a:cs typeface="Times New Roman"/>
              </a:rPr>
              <a:t>machinery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parts.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(3) </a:t>
            </a:r>
            <a:r>
              <a:rPr sz="2000" spc="-5" dirty="0">
                <a:latin typeface="Times New Roman"/>
                <a:cs typeface="Times New Roman"/>
              </a:rPr>
              <a:t>Boiler </a:t>
            </a:r>
            <a:r>
              <a:rPr sz="2000" dirty="0">
                <a:latin typeface="Times New Roman"/>
                <a:cs typeface="Times New Roman"/>
              </a:rPr>
              <a:t>pressure cannot be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maintained.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E6EC5"/>
              </a:buClr>
              <a:buFont typeface="Wingdings"/>
              <a:buChar char=""/>
            </a:pPr>
            <a:endParaRPr sz="31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Prevention </a:t>
            </a:r>
            <a:r>
              <a:rPr sz="2000" b="1" dirty="0">
                <a:latin typeface="Times New Roman"/>
                <a:cs typeface="Times New Roman"/>
              </a:rPr>
              <a:t>of Foaming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(1) By the addition of anti-foaming </a:t>
            </a:r>
            <a:r>
              <a:rPr sz="2000" spc="-5" dirty="0">
                <a:latin typeface="Times New Roman"/>
                <a:cs typeface="Times New Roman"/>
              </a:rPr>
              <a:t>chemicals like castor </a:t>
            </a:r>
            <a:r>
              <a:rPr sz="2000" dirty="0">
                <a:latin typeface="Times New Roman"/>
                <a:cs typeface="Times New Roman"/>
              </a:rPr>
              <a:t>oil,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Gallic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acid, </a:t>
            </a:r>
            <a:r>
              <a:rPr sz="2000" dirty="0">
                <a:latin typeface="Times New Roman"/>
                <a:cs typeface="Times New Roman"/>
              </a:rPr>
              <a:t>tennic </a:t>
            </a:r>
            <a:r>
              <a:rPr sz="2000" spc="-5" dirty="0">
                <a:latin typeface="Times New Roman"/>
                <a:cs typeface="Times New Roman"/>
              </a:rPr>
              <a:t>acid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287020" marR="594995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(2) removing oil from boiler water by adding compounds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like  </a:t>
            </a:r>
            <a:r>
              <a:rPr sz="2000" dirty="0">
                <a:latin typeface="Times New Roman"/>
                <a:cs typeface="Times New Roman"/>
              </a:rPr>
              <a:t>sodium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aluminate.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304800"/>
            <a:ext cx="7408545" cy="70739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II . Softening of water/ External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treatment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of water –</a:t>
            </a:r>
            <a:r>
              <a:rPr sz="2000" spc="-15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External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Conditioning of</a:t>
            </a:r>
            <a:r>
              <a:rPr sz="2000" spc="-5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water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990600"/>
            <a:ext cx="5904230" cy="2630805"/>
          </a:xfrm>
          <a:prstGeom prst="rect">
            <a:avLst/>
          </a:prstGeom>
          <a:solidFill>
            <a:srgbClr val="FFFF66"/>
          </a:solidFill>
          <a:ln w="9144">
            <a:solidFill>
              <a:srgbClr val="99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34340" marR="382270" indent="-34290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Softening of hard water can be done by the  following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 methods</a:t>
            </a:r>
            <a:endParaRPr sz="200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2000" spc="-10" dirty="0">
                <a:solidFill>
                  <a:srgbClr val="990000"/>
                </a:solidFill>
                <a:latin typeface="Times New Roman"/>
                <a:cs typeface="Times New Roman"/>
              </a:rPr>
              <a:t>Lime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soda</a:t>
            </a:r>
            <a:r>
              <a:rPr sz="2000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Zeolite</a:t>
            </a:r>
            <a:r>
              <a:rPr sz="2000" spc="-3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methods</a:t>
            </a:r>
            <a:endParaRPr sz="200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Ion exchange resin</a:t>
            </a:r>
            <a:r>
              <a:rPr sz="2000" spc="-8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method</a:t>
            </a:r>
            <a:endParaRPr sz="200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2000" dirty="0">
                <a:solidFill>
                  <a:srgbClr val="990000"/>
                </a:solidFill>
                <a:latin typeface="Times New Roman"/>
                <a:cs typeface="Times New Roman"/>
              </a:rPr>
              <a:t>Mixed bed deionizer</a:t>
            </a:r>
            <a:r>
              <a:rPr sz="2000" spc="-8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990000"/>
                </a:solidFill>
                <a:latin typeface="Times New Roman"/>
                <a:cs typeface="Times New Roman"/>
              </a:rPr>
              <a:t>method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600"/>
            <a:ext cx="2819400" cy="401320"/>
          </a:xfrm>
          <a:custGeom>
            <a:avLst/>
            <a:gdLst/>
            <a:ahLst/>
            <a:cxnLst/>
            <a:rect l="l" t="t" r="r" b="b"/>
            <a:pathLst>
              <a:path w="2819400" h="401320">
                <a:moveTo>
                  <a:pt x="0" y="400812"/>
                </a:moveTo>
                <a:lnTo>
                  <a:pt x="2819400" y="400812"/>
                </a:lnTo>
                <a:lnTo>
                  <a:pt x="2819400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3657600"/>
            <a:ext cx="2819400" cy="401320"/>
          </a:xfrm>
          <a:custGeom>
            <a:avLst/>
            <a:gdLst/>
            <a:ahLst/>
            <a:cxnLst/>
            <a:rect l="l" t="t" r="r" b="b"/>
            <a:pathLst>
              <a:path w="2819400" h="401320">
                <a:moveTo>
                  <a:pt x="0" y="400812"/>
                </a:moveTo>
                <a:lnTo>
                  <a:pt x="2819400" y="400812"/>
                </a:lnTo>
                <a:lnTo>
                  <a:pt x="2819400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9144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7244" y="3682365"/>
            <a:ext cx="2170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1.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Lime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soda</a:t>
            </a:r>
            <a:r>
              <a:rPr sz="2000" spc="-6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4114800"/>
            <a:ext cx="7922259" cy="1323340"/>
          </a:xfrm>
          <a:prstGeom prst="rect">
            <a:avLst/>
          </a:prstGeom>
          <a:ln w="9144">
            <a:solidFill>
              <a:srgbClr val="99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 marR="83185" algn="just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It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a process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in which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Lime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(Ca(OH)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)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and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soda (Na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CO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)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are added to 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hard water to convert the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soluble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calcium and magnesium</a:t>
            </a:r>
            <a:r>
              <a:rPr sz="2000" spc="29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salts</a:t>
            </a:r>
            <a:r>
              <a:rPr sz="2000" spc="1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to  insoluble compounds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by a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chemical reaction. The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CaCO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3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and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Mg(OH)</a:t>
            </a:r>
            <a:r>
              <a:rPr sz="1950" baseline="-21367" dirty="0">
                <a:solidFill>
                  <a:srgbClr val="003399"/>
                </a:solidFill>
                <a:latin typeface="Times New Roman"/>
                <a:cs typeface="Times New Roman"/>
              </a:rPr>
              <a:t>2 </a:t>
            </a:r>
            <a:r>
              <a:rPr sz="2000" spc="-15" dirty="0">
                <a:solidFill>
                  <a:srgbClr val="003399"/>
                </a:solidFill>
                <a:latin typeface="Times New Roman"/>
                <a:cs typeface="Times New Roman"/>
              </a:rPr>
              <a:t>so  </a:t>
            </a:r>
            <a:r>
              <a:rPr sz="2000" spc="-5" dirty="0">
                <a:solidFill>
                  <a:srgbClr val="003399"/>
                </a:solidFill>
                <a:latin typeface="Times New Roman"/>
                <a:cs typeface="Times New Roman"/>
              </a:rPr>
              <a:t>precipitated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are filtered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and removed</a:t>
            </a:r>
            <a:r>
              <a:rPr sz="2000" spc="-110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3399"/>
                </a:solidFill>
                <a:latin typeface="Times New Roman"/>
                <a:cs typeface="Times New Roman"/>
              </a:rPr>
              <a:t>easily.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66800" y="5535167"/>
            <a:ext cx="4320540" cy="1323340"/>
          </a:xfrm>
          <a:custGeom>
            <a:avLst/>
            <a:gdLst/>
            <a:ahLst/>
            <a:cxnLst/>
            <a:rect l="l" t="t" r="r" b="b"/>
            <a:pathLst>
              <a:path w="4320540" h="1323340">
                <a:moveTo>
                  <a:pt x="0" y="1322832"/>
                </a:moveTo>
                <a:lnTo>
                  <a:pt x="4320540" y="1322832"/>
                </a:lnTo>
                <a:lnTo>
                  <a:pt x="4320540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ln w="914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1372" y="5539739"/>
            <a:ext cx="4311650" cy="131826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Times New Roman"/>
                <a:cs typeface="Times New Roman"/>
              </a:rPr>
              <a:t>It is further divided in to two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types</a:t>
            </a:r>
            <a:endParaRPr sz="2000">
              <a:latin typeface="Times New Roman"/>
              <a:cs typeface="Times New Roman"/>
            </a:endParaRPr>
          </a:p>
          <a:p>
            <a:pPr marL="429895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29895" algn="l"/>
                <a:tab pos="430530" algn="l"/>
              </a:tabLst>
            </a:pP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Cold </a:t>
            </a:r>
            <a:r>
              <a:rPr sz="2000" spc="-10" dirty="0">
                <a:solidFill>
                  <a:srgbClr val="003399"/>
                </a:solidFill>
                <a:latin typeface="Times New Roman"/>
                <a:cs typeface="Times New Roman"/>
              </a:rPr>
              <a:t>lime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soda</a:t>
            </a:r>
            <a:r>
              <a:rPr sz="2000" spc="-25" dirty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399"/>
                </a:solidFill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  <a:p>
            <a:pPr marL="429895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29895" algn="l"/>
                <a:tab pos="430530" algn="l"/>
              </a:tabLst>
            </a:pPr>
            <a:r>
              <a:rPr sz="2000" spc="5" dirty="0">
                <a:solidFill>
                  <a:srgbClr val="FF6600"/>
                </a:solidFill>
                <a:latin typeface="Times New Roman"/>
                <a:cs typeface="Times New Roman"/>
              </a:rPr>
              <a:t>Hot </a:t>
            </a:r>
            <a:r>
              <a:rPr sz="2000" spc="-10" dirty="0">
                <a:solidFill>
                  <a:srgbClr val="FF6600"/>
                </a:solidFill>
                <a:latin typeface="Times New Roman"/>
                <a:cs typeface="Times New Roman"/>
              </a:rPr>
              <a:t>lime </a:t>
            </a:r>
            <a:r>
              <a:rPr sz="2000" dirty="0">
                <a:solidFill>
                  <a:srgbClr val="FF6600"/>
                </a:solidFill>
                <a:latin typeface="Times New Roman"/>
                <a:cs typeface="Times New Roman"/>
              </a:rPr>
              <a:t>soda</a:t>
            </a:r>
            <a:r>
              <a:rPr sz="2000" spc="-35" dirty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6600"/>
                </a:solidFill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20040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99CC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2000" dirty="0">
                <a:solidFill>
                  <a:srgbClr val="FF3300"/>
                </a:solidFill>
              </a:rPr>
              <a:t>1. Cold </a:t>
            </a:r>
            <a:r>
              <a:rPr sz="2000" spc="-10" dirty="0">
                <a:solidFill>
                  <a:srgbClr val="FF3300"/>
                </a:solidFill>
              </a:rPr>
              <a:t>lime </a:t>
            </a:r>
            <a:r>
              <a:rPr sz="2000" dirty="0">
                <a:solidFill>
                  <a:srgbClr val="FF3300"/>
                </a:solidFill>
              </a:rPr>
              <a:t>soda</a:t>
            </a:r>
            <a:r>
              <a:rPr sz="2000" spc="-45" dirty="0">
                <a:solidFill>
                  <a:srgbClr val="FF3300"/>
                </a:solidFill>
              </a:rPr>
              <a:t> </a:t>
            </a:r>
            <a:r>
              <a:rPr sz="2000" dirty="0">
                <a:solidFill>
                  <a:srgbClr val="FF3300"/>
                </a:solidFill>
              </a:rPr>
              <a:t>process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23443" y="1713357"/>
            <a:ext cx="792099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this process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calculated quantity of </a:t>
            </a:r>
            <a:r>
              <a:rPr sz="2000" dirty="0">
                <a:latin typeface="Times New Roman"/>
                <a:cs typeface="Times New Roman"/>
              </a:rPr>
              <a:t>Ca(OH)</a:t>
            </a:r>
            <a:r>
              <a:rPr sz="1950" baseline="-21367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(lime) and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3 </a:t>
            </a:r>
            <a:r>
              <a:rPr sz="2000" spc="-5" dirty="0">
                <a:latin typeface="Times New Roman"/>
                <a:cs typeface="Times New Roman"/>
              </a:rPr>
              <a:t>(soda) 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mixed with </a:t>
            </a:r>
            <a:r>
              <a:rPr sz="2000" dirty="0">
                <a:latin typeface="Times New Roman"/>
                <a:cs typeface="Times New Roman"/>
              </a:rPr>
              <a:t>water </a:t>
            </a:r>
            <a:r>
              <a:rPr sz="2000" spc="-5" dirty="0">
                <a:latin typeface="Times New Roman"/>
                <a:cs typeface="Times New Roman"/>
              </a:rPr>
              <a:t>at room temperature and added to the hard </a:t>
            </a:r>
            <a:r>
              <a:rPr sz="2000" spc="-25" dirty="0">
                <a:latin typeface="Times New Roman"/>
                <a:cs typeface="Times New Roman"/>
              </a:rPr>
              <a:t>water. </a:t>
            </a:r>
            <a:r>
              <a:rPr sz="2000" dirty="0">
                <a:latin typeface="Times New Roman"/>
                <a:cs typeface="Times New Roman"/>
              </a:rPr>
              <a:t>The  following reactions takes place depending on the nature of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hardness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3246120"/>
            <a:ext cx="6172200" cy="3611879"/>
          </a:xfrm>
          <a:custGeom>
            <a:avLst/>
            <a:gdLst/>
            <a:ahLst/>
            <a:cxnLst/>
            <a:rect l="l" t="t" r="r" b="b"/>
            <a:pathLst>
              <a:path w="6172200" h="3611879">
                <a:moveTo>
                  <a:pt x="6172200" y="3611877"/>
                </a:moveTo>
                <a:lnTo>
                  <a:pt x="6172200" y="0"/>
                </a:lnTo>
                <a:lnTo>
                  <a:pt x="0" y="0"/>
                </a:lnTo>
                <a:lnTo>
                  <a:pt x="0" y="3611877"/>
                </a:lnTo>
                <a:lnTo>
                  <a:pt x="6172200" y="3611877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6794" y="3119475"/>
            <a:ext cx="5113655" cy="353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2452370" algn="l"/>
                <a:tab pos="3364229" algn="l"/>
              </a:tabLst>
            </a:pPr>
            <a:r>
              <a:rPr sz="2000" u="sng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If it is permanent hardness and </a:t>
            </a:r>
            <a:r>
              <a:rPr sz="2000" u="sng" spc="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due </a:t>
            </a:r>
            <a:r>
              <a:rPr sz="2000" u="sng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2000" u="sng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calcium</a:t>
            </a:r>
            <a:r>
              <a:rPr sz="2000" u="sng" spc="-20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salt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Ca</a:t>
            </a:r>
            <a:r>
              <a:rPr sz="1950" spc="7" baseline="25641" dirty="0">
                <a:latin typeface="Times New Roman"/>
                <a:cs typeface="Times New Roman"/>
              </a:rPr>
              <a:t>2+</a:t>
            </a:r>
            <a:r>
              <a:rPr sz="1950" spc="262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3	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CaCO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5" dirty="0">
                <a:latin typeface="Times New Roman"/>
                <a:cs typeface="Times New Roman"/>
              </a:rPr>
              <a:t>2Na</a:t>
            </a:r>
            <a:r>
              <a:rPr sz="1950" spc="7" baseline="25641" dirty="0">
                <a:latin typeface="Times New Roman"/>
                <a:cs typeface="Times New Roman"/>
              </a:rPr>
              <a:t>+</a:t>
            </a:r>
            <a:r>
              <a:rPr sz="1950" spc="-44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(soda)</a:t>
            </a:r>
            <a:endParaRPr sz="2000">
              <a:latin typeface="Times New Roman"/>
              <a:cs typeface="Times New Roman"/>
            </a:endParaRPr>
          </a:p>
          <a:p>
            <a:pPr marL="2155825">
              <a:lnSpc>
                <a:spcPct val="100000"/>
              </a:lnSpc>
              <a:spcBef>
                <a:spcPts val="254"/>
              </a:spcBef>
            </a:pPr>
            <a:r>
              <a:rPr sz="1300" spc="10" dirty="0">
                <a:solidFill>
                  <a:srgbClr val="FF3300"/>
                </a:solidFill>
                <a:latin typeface="Times New Roman"/>
                <a:cs typeface="Times New Roman"/>
              </a:rPr>
              <a:t>slimy </a:t>
            </a:r>
            <a:r>
              <a:rPr sz="1300" spc="15" dirty="0">
                <a:solidFill>
                  <a:srgbClr val="FF3300"/>
                </a:solidFill>
                <a:latin typeface="Times New Roman"/>
                <a:cs typeface="Times New Roman"/>
              </a:rPr>
              <a:t>suspended</a:t>
            </a:r>
            <a:r>
              <a:rPr sz="1300" spc="-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300" spc="10" dirty="0">
                <a:solidFill>
                  <a:srgbClr val="FF3300"/>
                </a:solidFill>
                <a:latin typeface="Times New Roman"/>
                <a:cs typeface="Times New Roman"/>
              </a:rPr>
              <a:t>precipitate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If it is due to Magnesium</a:t>
            </a:r>
            <a:r>
              <a:rPr sz="2000" u="sng" spc="-13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salt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2480310" algn="l"/>
                <a:tab pos="3642995" algn="l"/>
              </a:tabLst>
            </a:pPr>
            <a:r>
              <a:rPr sz="2000" spc="5" dirty="0">
                <a:latin typeface="Times New Roman"/>
                <a:cs typeface="Times New Roman"/>
              </a:rPr>
              <a:t>Mg</a:t>
            </a:r>
            <a:r>
              <a:rPr sz="1950" spc="7" baseline="25641" dirty="0">
                <a:latin typeface="Times New Roman"/>
                <a:cs typeface="Times New Roman"/>
              </a:rPr>
              <a:t>2+</a:t>
            </a:r>
            <a:r>
              <a:rPr sz="1950" spc="240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Ca(OH)</a:t>
            </a:r>
            <a:r>
              <a:rPr sz="1950" spc="7" baseline="-21367" dirty="0">
                <a:latin typeface="Times New Roman"/>
                <a:cs typeface="Times New Roman"/>
              </a:rPr>
              <a:t>2	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Mg(OH)</a:t>
            </a:r>
            <a:r>
              <a:rPr sz="1950" spc="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2	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5" dirty="0">
                <a:latin typeface="Times New Roman"/>
                <a:cs typeface="Times New Roman"/>
              </a:rPr>
              <a:t>Ca</a:t>
            </a:r>
            <a:r>
              <a:rPr sz="1950" spc="7" baseline="25641" dirty="0">
                <a:latin typeface="Times New Roman"/>
                <a:cs typeface="Times New Roman"/>
              </a:rPr>
              <a:t>2+</a:t>
            </a:r>
            <a:r>
              <a:rPr sz="1950" spc="-52" baseline="2564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(lime)</a:t>
            </a:r>
            <a:endParaRPr sz="2000">
              <a:latin typeface="Times New Roman"/>
              <a:cs typeface="Times New Roman"/>
            </a:endParaRPr>
          </a:p>
          <a:p>
            <a:pPr marL="12700" marR="67310" indent="2143125">
              <a:lnSpc>
                <a:spcPct val="150000"/>
              </a:lnSpc>
              <a:tabLst>
                <a:tab pos="2388870" algn="l"/>
                <a:tab pos="3300095" algn="l"/>
              </a:tabLst>
            </a:pP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slimy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suspended precipitate  </a:t>
            </a:r>
            <a:r>
              <a:rPr sz="2000" spc="5" dirty="0">
                <a:latin typeface="Times New Roman"/>
                <a:cs typeface="Times New Roman"/>
              </a:rPr>
              <a:t>Ca</a:t>
            </a:r>
            <a:r>
              <a:rPr sz="1950" spc="7" baseline="25641" dirty="0">
                <a:latin typeface="Times New Roman"/>
                <a:cs typeface="Times New Roman"/>
              </a:rPr>
              <a:t>2+</a:t>
            </a:r>
            <a:r>
              <a:rPr sz="1950" spc="262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3	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CaCO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5" dirty="0">
                <a:latin typeface="Times New Roman"/>
                <a:cs typeface="Times New Roman"/>
              </a:rPr>
              <a:t>2Na</a:t>
            </a:r>
            <a:r>
              <a:rPr sz="1950" spc="7" baseline="25641" dirty="0">
                <a:latin typeface="Times New Roman"/>
                <a:cs typeface="Times New Roman"/>
              </a:rPr>
              <a:t>+</a:t>
            </a:r>
            <a:r>
              <a:rPr sz="1950" spc="-44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(soda)</a:t>
            </a:r>
            <a:endParaRPr sz="2000">
              <a:latin typeface="Times New Roman"/>
              <a:cs typeface="Times New Roman"/>
            </a:endParaRPr>
          </a:p>
          <a:p>
            <a:pPr marL="2112645">
              <a:lnSpc>
                <a:spcPct val="100000"/>
              </a:lnSpc>
              <a:spcBef>
                <a:spcPts val="1205"/>
              </a:spcBef>
            </a:pP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slimy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suspended</a:t>
            </a:r>
            <a:r>
              <a:rPr sz="2000" spc="-3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precipitate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0400" y="3817620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199"/>
                </a:lnTo>
                <a:lnTo>
                  <a:pt x="673100" y="44449"/>
                </a:lnTo>
                <a:lnTo>
                  <a:pt x="622300" y="44449"/>
                </a:lnTo>
                <a:lnTo>
                  <a:pt x="622300" y="31749"/>
                </a:lnTo>
                <a:lnTo>
                  <a:pt x="673100" y="31749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609600" y="44449"/>
                </a:lnTo>
                <a:lnTo>
                  <a:pt x="609600" y="31749"/>
                </a:lnTo>
                <a:close/>
              </a:path>
              <a:path w="685800" h="76200">
                <a:moveTo>
                  <a:pt x="673100" y="31749"/>
                </a:moveTo>
                <a:lnTo>
                  <a:pt x="622300" y="31749"/>
                </a:lnTo>
                <a:lnTo>
                  <a:pt x="622300" y="44449"/>
                </a:lnTo>
                <a:lnTo>
                  <a:pt x="673100" y="44449"/>
                </a:lnTo>
                <a:lnTo>
                  <a:pt x="685800" y="38099"/>
                </a:lnTo>
                <a:lnTo>
                  <a:pt x="6731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00400" y="4922520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199"/>
                </a:lnTo>
                <a:lnTo>
                  <a:pt x="673100" y="44449"/>
                </a:lnTo>
                <a:lnTo>
                  <a:pt x="622300" y="44449"/>
                </a:lnTo>
                <a:lnTo>
                  <a:pt x="622300" y="31749"/>
                </a:lnTo>
                <a:lnTo>
                  <a:pt x="673100" y="31749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609600" y="44449"/>
                </a:lnTo>
                <a:lnTo>
                  <a:pt x="609600" y="31749"/>
                </a:lnTo>
                <a:close/>
              </a:path>
              <a:path w="685800" h="76200">
                <a:moveTo>
                  <a:pt x="673100" y="31749"/>
                </a:moveTo>
                <a:lnTo>
                  <a:pt x="622300" y="31749"/>
                </a:lnTo>
                <a:lnTo>
                  <a:pt x="622300" y="44449"/>
                </a:lnTo>
                <a:lnTo>
                  <a:pt x="673100" y="44449"/>
                </a:lnTo>
                <a:lnTo>
                  <a:pt x="685800" y="38099"/>
                </a:lnTo>
                <a:lnTo>
                  <a:pt x="6731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6392" y="5608320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599" y="0"/>
                </a:moveTo>
                <a:lnTo>
                  <a:pt x="609599" y="76199"/>
                </a:lnTo>
                <a:lnTo>
                  <a:pt x="673099" y="44449"/>
                </a:lnTo>
                <a:lnTo>
                  <a:pt x="622299" y="44449"/>
                </a:lnTo>
                <a:lnTo>
                  <a:pt x="622299" y="31749"/>
                </a:lnTo>
                <a:lnTo>
                  <a:pt x="673099" y="31749"/>
                </a:lnTo>
                <a:lnTo>
                  <a:pt x="609599" y="0"/>
                </a:lnTo>
                <a:close/>
              </a:path>
              <a:path w="685800" h="76200">
                <a:moveTo>
                  <a:pt x="609599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609599" y="44449"/>
                </a:lnTo>
                <a:lnTo>
                  <a:pt x="609599" y="31749"/>
                </a:lnTo>
                <a:close/>
              </a:path>
              <a:path w="685800" h="76200">
                <a:moveTo>
                  <a:pt x="673099" y="31749"/>
                </a:moveTo>
                <a:lnTo>
                  <a:pt x="622299" y="31749"/>
                </a:lnTo>
                <a:lnTo>
                  <a:pt x="622299" y="44449"/>
                </a:lnTo>
                <a:lnTo>
                  <a:pt x="673099" y="44449"/>
                </a:lnTo>
                <a:lnTo>
                  <a:pt x="685799" y="38099"/>
                </a:lnTo>
                <a:lnTo>
                  <a:pt x="67309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2208" y="3767328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02708" y="4872228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74108" y="553212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0436" y="2743200"/>
            <a:ext cx="2524125" cy="410209"/>
          </a:xfrm>
          <a:prstGeom prst="rect">
            <a:avLst/>
          </a:prstGeom>
          <a:solidFill>
            <a:srgbClr val="99CC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5"/>
              </a:spcBef>
            </a:pPr>
            <a:r>
              <a:rPr sz="2000" spc="-5" dirty="0">
                <a:latin typeface="Times New Roman"/>
                <a:cs typeface="Times New Roman"/>
              </a:rPr>
              <a:t>Chemical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reactions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600" y="1219200"/>
            <a:ext cx="914400" cy="401320"/>
          </a:xfrm>
          <a:prstGeom prst="rect">
            <a:avLst/>
          </a:prstGeom>
          <a:solidFill>
            <a:srgbClr val="FFFF66"/>
          </a:solidFill>
          <a:ln w="9143">
            <a:solidFill>
              <a:srgbClr val="99CC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Step</a:t>
            </a:r>
            <a:r>
              <a:rPr sz="2000" spc="-4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6628" y="6270447"/>
            <a:ext cx="281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35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784859"/>
            <a:ext cx="8077200" cy="2862580"/>
          </a:xfrm>
          <a:custGeom>
            <a:avLst/>
            <a:gdLst/>
            <a:ahLst/>
            <a:cxnLst/>
            <a:rect l="l" t="t" r="r" b="b"/>
            <a:pathLst>
              <a:path w="8077200" h="2862579">
                <a:moveTo>
                  <a:pt x="0" y="2862072"/>
                </a:moveTo>
                <a:lnTo>
                  <a:pt x="8077200" y="2862072"/>
                </a:lnTo>
                <a:lnTo>
                  <a:pt x="8077200" y="0"/>
                </a:lnTo>
                <a:lnTo>
                  <a:pt x="0" y="0"/>
                </a:lnTo>
                <a:lnTo>
                  <a:pt x="0" y="2862072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1044" y="656691"/>
            <a:ext cx="5149215" cy="1171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3232785" algn="l"/>
                <a:tab pos="4271010" algn="l"/>
              </a:tabLst>
            </a:pPr>
            <a:r>
              <a:rPr sz="2000" u="sng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If it is </a:t>
            </a:r>
            <a:r>
              <a:rPr sz="2000" u="sng" spc="-2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Temporary </a:t>
            </a:r>
            <a:r>
              <a:rPr sz="2000" u="sng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hardness and </a:t>
            </a:r>
            <a:r>
              <a:rPr sz="2000" u="sng" spc="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due </a:t>
            </a:r>
            <a:r>
              <a:rPr sz="2000" u="sng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2000" u="sng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calcium</a:t>
            </a:r>
            <a:r>
              <a:rPr sz="2000" u="sng" spc="-16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salt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Ca(HCO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1950" spc="217" baseline="-21367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Ca(OH)</a:t>
            </a:r>
            <a:r>
              <a:rPr sz="1950" spc="7" baseline="-21367" dirty="0">
                <a:latin typeface="Times New Roman"/>
                <a:cs typeface="Times New Roman"/>
              </a:rPr>
              <a:t>2	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2CaCO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2970530">
              <a:lnSpc>
                <a:spcPct val="100000"/>
              </a:lnSpc>
              <a:spcBef>
                <a:spcPts val="254"/>
              </a:spcBef>
            </a:pPr>
            <a:r>
              <a:rPr sz="1300" spc="10" dirty="0">
                <a:solidFill>
                  <a:srgbClr val="FF3300"/>
                </a:solidFill>
                <a:latin typeface="Times New Roman"/>
                <a:cs typeface="Times New Roman"/>
              </a:rPr>
              <a:t>slimy </a:t>
            </a:r>
            <a:r>
              <a:rPr sz="1300" spc="15" dirty="0">
                <a:solidFill>
                  <a:srgbClr val="FF3300"/>
                </a:solidFill>
                <a:latin typeface="Times New Roman"/>
                <a:cs typeface="Times New Roman"/>
              </a:rPr>
              <a:t>suspended</a:t>
            </a:r>
            <a:r>
              <a:rPr sz="1300" spc="-3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300" spc="10" dirty="0">
                <a:solidFill>
                  <a:srgbClr val="FF3300"/>
                </a:solidFill>
                <a:latin typeface="Times New Roman"/>
                <a:cs typeface="Times New Roman"/>
              </a:rPr>
              <a:t>precipitate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044" y="1876145"/>
            <a:ext cx="29959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If it is </a:t>
            </a:r>
            <a:r>
              <a:rPr sz="2000" u="sng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due </a:t>
            </a:r>
            <a:r>
              <a:rPr sz="2000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to Magnesium</a:t>
            </a:r>
            <a:r>
              <a:rPr sz="2000" u="sng" spc="-18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salt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Mg(HCO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2Ca(OH)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4175" y="2333345"/>
            <a:ext cx="3159125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  <a:tabLst>
                <a:tab pos="1037590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2CaCO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3	</a:t>
            </a:r>
            <a:r>
              <a:rPr sz="2000" dirty="0">
                <a:latin typeface="Times New Roman"/>
                <a:cs typeface="Times New Roman"/>
              </a:rPr>
              <a:t>+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Mg(OH)</a:t>
            </a:r>
            <a:r>
              <a:rPr sz="1950" spc="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2 </a:t>
            </a:r>
            <a:r>
              <a:rPr sz="1950" spc="502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85725" algn="ctr">
              <a:lnSpc>
                <a:spcPct val="100000"/>
              </a:lnSpc>
              <a:spcBef>
                <a:spcPts val="1200"/>
              </a:spcBef>
            </a:pP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slimy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suspended</a:t>
            </a:r>
            <a:r>
              <a:rPr sz="2000" spc="41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precipitates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8827" y="300227"/>
            <a:ext cx="3286125" cy="410209"/>
          </a:xfrm>
          <a:prstGeom prst="rect">
            <a:avLst/>
          </a:prstGeom>
          <a:solidFill>
            <a:srgbClr val="99CC00"/>
          </a:solidFill>
        </p:spPr>
        <p:txBody>
          <a:bodyPr vert="horz" wrap="square" lIns="0" tIns="4127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25"/>
              </a:spcBef>
            </a:pPr>
            <a:r>
              <a:rPr sz="2000" spc="-5" dirty="0">
                <a:solidFill>
                  <a:srgbClr val="000000"/>
                </a:solidFill>
              </a:rPr>
              <a:t>Chemical </a:t>
            </a:r>
            <a:r>
              <a:rPr sz="2000" dirty="0">
                <a:solidFill>
                  <a:srgbClr val="000000"/>
                </a:solidFill>
              </a:rPr>
              <a:t>reactions</a:t>
            </a:r>
            <a:r>
              <a:rPr sz="2000" spc="-5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contd..</a:t>
            </a:r>
            <a:endParaRPr sz="2000"/>
          </a:p>
        </p:txBody>
      </p:sp>
      <p:sp>
        <p:nvSpPr>
          <p:cNvPr id="8" name="object 8"/>
          <p:cNvSpPr/>
          <p:nvPr/>
        </p:nvSpPr>
        <p:spPr>
          <a:xfrm>
            <a:off x="3226307" y="1359408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2800" y="2441448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3400" y="3657600"/>
            <a:ext cx="8001000" cy="1323340"/>
          </a:xfrm>
          <a:custGeom>
            <a:avLst/>
            <a:gdLst/>
            <a:ahLst/>
            <a:cxnLst/>
            <a:rect l="l" t="t" r="r" b="b"/>
            <a:pathLst>
              <a:path w="8001000" h="1323339">
                <a:moveTo>
                  <a:pt x="0" y="1322832"/>
                </a:moveTo>
                <a:lnTo>
                  <a:pt x="8001000" y="1322832"/>
                </a:lnTo>
                <a:lnTo>
                  <a:pt x="8001000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2140" y="3682365"/>
            <a:ext cx="7847330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precipitates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CaCO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3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Mg(OH)</a:t>
            </a:r>
            <a:r>
              <a:rPr sz="1950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2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are very fine and forms sludge like  precipitates </a:t>
            </a:r>
            <a:r>
              <a:rPr sz="2000" spc="-10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boiler water and are </a:t>
            </a:r>
            <a:r>
              <a:rPr sz="2000" spc="-10" dirty="0">
                <a:solidFill>
                  <a:srgbClr val="000099"/>
                </a:solidFill>
                <a:latin typeface="Times New Roman"/>
                <a:cs typeface="Times New Roman"/>
              </a:rPr>
              <a:t>difficult to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remove because it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does  not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settle easily making it </a:t>
            </a:r>
            <a:r>
              <a:rPr sz="2000" spc="-10" dirty="0">
                <a:solidFill>
                  <a:srgbClr val="000099"/>
                </a:solidFill>
                <a:latin typeface="Times New Roman"/>
                <a:cs typeface="Times New Roman"/>
              </a:rPr>
              <a:t>difficult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to filter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removal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process. Finally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reduces the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efficiency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of the</a:t>
            </a:r>
            <a:r>
              <a:rPr sz="2000" spc="-1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0099"/>
                </a:solidFill>
                <a:latin typeface="Times New Roman"/>
                <a:cs typeface="Times New Roman"/>
              </a:rPr>
              <a:t>boiler.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000" y="5334000"/>
            <a:ext cx="8305800" cy="101536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 marR="83820" algn="just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Therefore, it </a:t>
            </a: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essential to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add </a:t>
            </a:r>
            <a:r>
              <a:rPr sz="2000" spc="-10" dirty="0">
                <a:solidFill>
                  <a:srgbClr val="FF3300"/>
                </a:solidFill>
                <a:latin typeface="Times New Roman"/>
                <a:cs typeface="Times New Roman"/>
              </a:rPr>
              <a:t>small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amount of coagulant (such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as 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Alum,  Aluminium sulfate, sodium aluminate etc) which hydrolyses to flocculent  precipitate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of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Al(OH)</a:t>
            </a:r>
            <a:r>
              <a:rPr sz="1950" spc="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3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which entraps the fine</a:t>
            </a:r>
            <a:r>
              <a:rPr sz="2000" spc="-10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precipitates.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07" y="3035807"/>
            <a:ext cx="914400" cy="399415"/>
          </a:xfrm>
          <a:prstGeom prst="rect">
            <a:avLst/>
          </a:prstGeom>
          <a:solidFill>
            <a:srgbClr val="99FF66"/>
          </a:solidFill>
          <a:ln w="9143">
            <a:solidFill>
              <a:srgbClr val="99CC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Step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93564" y="1267967"/>
            <a:ext cx="76200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65191" y="2421635"/>
            <a:ext cx="76200" cy="214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62115" y="2421635"/>
            <a:ext cx="76200" cy="214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228598"/>
            <a:ext cx="8305800" cy="6629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6275323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228600"/>
            <a:ext cx="8686800" cy="64643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When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coagulants are added flocculation takes place followed by the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formation</a:t>
            </a:r>
            <a:r>
              <a:rPr sz="1800" spc="-10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flocculants.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1066800"/>
            <a:ext cx="4572000" cy="784860"/>
          </a:xfrm>
          <a:custGeom>
            <a:avLst/>
            <a:gdLst/>
            <a:ahLst/>
            <a:cxnLst/>
            <a:rect l="l" t="t" r="r" b="b"/>
            <a:pathLst>
              <a:path w="4572000" h="784860">
                <a:moveTo>
                  <a:pt x="0" y="784860"/>
                </a:moveTo>
                <a:lnTo>
                  <a:pt x="4572000" y="784860"/>
                </a:lnTo>
                <a:lnTo>
                  <a:pt x="4572000" y="0"/>
                </a:lnTo>
                <a:lnTo>
                  <a:pt x="0" y="0"/>
                </a:lnTo>
                <a:lnTo>
                  <a:pt x="0" y="78486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4840" y="955293"/>
            <a:ext cx="3965575" cy="84836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80"/>
              </a:spcBef>
              <a:tabLst>
                <a:tab pos="2338070" algn="l"/>
              </a:tabLst>
            </a:pP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NaAlO</a:t>
            </a:r>
            <a:r>
              <a:rPr sz="1800" spc="-7" baseline="-20833" dirty="0">
                <a:solidFill>
                  <a:srgbClr val="336600"/>
                </a:solidFill>
                <a:latin typeface="Times New Roman"/>
                <a:cs typeface="Times New Roman"/>
              </a:rPr>
              <a:t>2 </a:t>
            </a:r>
            <a:r>
              <a:rPr sz="1800" spc="254" baseline="-20833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6600"/>
                </a:solidFill>
                <a:latin typeface="Times New Roman"/>
                <a:cs typeface="Times New Roman"/>
              </a:rPr>
              <a:t>+</a:t>
            </a:r>
            <a:r>
              <a:rPr sz="1800" spc="5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2H</a:t>
            </a:r>
            <a:r>
              <a:rPr sz="1800" spc="-7" baseline="-20833" dirty="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O	NaOH </a:t>
            </a:r>
            <a:r>
              <a:rPr sz="1800" dirty="0">
                <a:solidFill>
                  <a:srgbClr val="336600"/>
                </a:solidFill>
                <a:latin typeface="Times New Roman"/>
                <a:cs typeface="Times New Roman"/>
              </a:rPr>
              <a:t>+</a:t>
            </a:r>
            <a:r>
              <a:rPr sz="1800" spc="-15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Al(OH)</a:t>
            </a:r>
            <a:r>
              <a:rPr sz="1800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3</a:t>
            </a:r>
            <a:endParaRPr sz="1800" baseline="-20833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336600"/>
                </a:solidFill>
                <a:latin typeface="Times New Roman"/>
                <a:cs typeface="Times New Roman"/>
              </a:rPr>
              <a:t>Coagulant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08550" y="1142111"/>
            <a:ext cx="79375" cy="325755"/>
          </a:xfrm>
          <a:custGeom>
            <a:avLst/>
            <a:gdLst/>
            <a:ahLst/>
            <a:cxnLst/>
            <a:rect l="l" t="t" r="r" b="b"/>
            <a:pathLst>
              <a:path w="79375" h="325755">
                <a:moveTo>
                  <a:pt x="35180" y="250942"/>
                </a:moveTo>
                <a:lnTo>
                  <a:pt x="3683" y="255397"/>
                </a:lnTo>
                <a:lnTo>
                  <a:pt x="52070" y="325500"/>
                </a:lnTo>
                <a:lnTo>
                  <a:pt x="72826" y="263525"/>
                </a:lnTo>
                <a:lnTo>
                  <a:pt x="36957" y="263525"/>
                </a:lnTo>
                <a:lnTo>
                  <a:pt x="35180" y="250942"/>
                </a:lnTo>
                <a:close/>
              </a:path>
              <a:path w="79375" h="325755">
                <a:moveTo>
                  <a:pt x="47759" y="249163"/>
                </a:moveTo>
                <a:lnTo>
                  <a:pt x="35180" y="250942"/>
                </a:lnTo>
                <a:lnTo>
                  <a:pt x="36957" y="263525"/>
                </a:lnTo>
                <a:lnTo>
                  <a:pt x="49529" y="261747"/>
                </a:lnTo>
                <a:lnTo>
                  <a:pt x="47759" y="249163"/>
                </a:lnTo>
                <a:close/>
              </a:path>
              <a:path w="79375" h="325755">
                <a:moveTo>
                  <a:pt x="79121" y="244728"/>
                </a:moveTo>
                <a:lnTo>
                  <a:pt x="47759" y="249163"/>
                </a:lnTo>
                <a:lnTo>
                  <a:pt x="49529" y="261747"/>
                </a:lnTo>
                <a:lnTo>
                  <a:pt x="36957" y="263525"/>
                </a:lnTo>
                <a:lnTo>
                  <a:pt x="72826" y="263525"/>
                </a:lnTo>
                <a:lnTo>
                  <a:pt x="79121" y="244728"/>
                </a:lnTo>
                <a:close/>
              </a:path>
              <a:path w="79375" h="325755">
                <a:moveTo>
                  <a:pt x="12700" y="0"/>
                </a:moveTo>
                <a:lnTo>
                  <a:pt x="0" y="1777"/>
                </a:lnTo>
                <a:lnTo>
                  <a:pt x="35180" y="250942"/>
                </a:lnTo>
                <a:lnTo>
                  <a:pt x="47759" y="249163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09419" y="1212850"/>
            <a:ext cx="686435" cy="85090"/>
          </a:xfrm>
          <a:custGeom>
            <a:avLst/>
            <a:gdLst/>
            <a:ahLst/>
            <a:cxnLst/>
            <a:rect l="l" t="t" r="r" b="b"/>
            <a:pathLst>
              <a:path w="686435" h="85090">
                <a:moveTo>
                  <a:pt x="612648" y="9016"/>
                </a:moveTo>
                <a:lnTo>
                  <a:pt x="610529" y="40684"/>
                </a:lnTo>
                <a:lnTo>
                  <a:pt x="623188" y="41528"/>
                </a:lnTo>
                <a:lnTo>
                  <a:pt x="622426" y="54228"/>
                </a:lnTo>
                <a:lnTo>
                  <a:pt x="609623" y="54228"/>
                </a:lnTo>
                <a:lnTo>
                  <a:pt x="607568" y="84962"/>
                </a:lnTo>
                <a:lnTo>
                  <a:pt x="681021" y="54228"/>
                </a:lnTo>
                <a:lnTo>
                  <a:pt x="622426" y="54228"/>
                </a:lnTo>
                <a:lnTo>
                  <a:pt x="609680" y="53378"/>
                </a:lnTo>
                <a:lnTo>
                  <a:pt x="683053" y="53378"/>
                </a:lnTo>
                <a:lnTo>
                  <a:pt x="686181" y="52070"/>
                </a:lnTo>
                <a:lnTo>
                  <a:pt x="612648" y="9016"/>
                </a:lnTo>
                <a:close/>
              </a:path>
              <a:path w="686435" h="85090">
                <a:moveTo>
                  <a:pt x="610529" y="40684"/>
                </a:moveTo>
                <a:lnTo>
                  <a:pt x="609680" y="53378"/>
                </a:lnTo>
                <a:lnTo>
                  <a:pt x="622426" y="54228"/>
                </a:lnTo>
                <a:lnTo>
                  <a:pt x="623188" y="41528"/>
                </a:lnTo>
                <a:lnTo>
                  <a:pt x="610529" y="40684"/>
                </a:lnTo>
                <a:close/>
              </a:path>
              <a:path w="686435" h="85090">
                <a:moveTo>
                  <a:pt x="762" y="0"/>
                </a:moveTo>
                <a:lnTo>
                  <a:pt x="0" y="12700"/>
                </a:lnTo>
                <a:lnTo>
                  <a:pt x="609680" y="53378"/>
                </a:lnTo>
                <a:lnTo>
                  <a:pt x="610529" y="40684"/>
                </a:lnTo>
                <a:lnTo>
                  <a:pt x="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05400" y="914400"/>
            <a:ext cx="2413000" cy="1477010"/>
          </a:xfrm>
          <a:prstGeom prst="rect">
            <a:avLst/>
          </a:prstGeom>
          <a:solidFill>
            <a:srgbClr val="FFFF66"/>
          </a:solidFill>
          <a:ln w="9144">
            <a:solidFill>
              <a:srgbClr val="99CC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61290" marR="151765"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Flocculent-  Gelatinous precipitate 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which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entraps the fine  precipitates of CaCO</a:t>
            </a:r>
            <a:r>
              <a:rPr sz="1800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3 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and</a:t>
            </a:r>
            <a:r>
              <a:rPr sz="1800" spc="-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Mg(OH)</a:t>
            </a:r>
            <a:r>
              <a:rPr sz="1800" spc="-7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400" y="2590800"/>
            <a:ext cx="8353425" cy="368935"/>
          </a:xfrm>
          <a:custGeom>
            <a:avLst/>
            <a:gdLst/>
            <a:ahLst/>
            <a:cxnLst/>
            <a:rect l="l" t="t" r="r" b="b"/>
            <a:pathLst>
              <a:path w="8353425" h="368935">
                <a:moveTo>
                  <a:pt x="0" y="368808"/>
                </a:moveTo>
                <a:lnTo>
                  <a:pt x="8353044" y="368808"/>
                </a:lnTo>
                <a:lnTo>
                  <a:pt x="8353044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3400" y="2616834"/>
            <a:ext cx="835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  <a:tabLst>
                <a:tab pos="1222375" algn="l"/>
                <a:tab pos="3534410" algn="l"/>
                <a:tab pos="4665345" algn="l"/>
              </a:tabLst>
            </a:pPr>
            <a:r>
              <a:rPr sz="1800" spc="-5" dirty="0">
                <a:latin typeface="Times New Roman"/>
                <a:cs typeface="Times New Roman"/>
              </a:rPr>
              <a:t>Al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(SO</a:t>
            </a:r>
            <a:r>
              <a:rPr sz="1800" spc="-7" baseline="-20833" dirty="0">
                <a:latin typeface="Times New Roman"/>
                <a:cs typeface="Times New Roman"/>
              </a:rPr>
              <a:t>4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-20833" dirty="0">
                <a:latin typeface="Times New Roman"/>
                <a:cs typeface="Times New Roman"/>
              </a:rPr>
              <a:t>3	</a:t>
            </a:r>
            <a:r>
              <a:rPr sz="1800" dirty="0">
                <a:latin typeface="Times New Roman"/>
                <a:cs typeface="Times New Roman"/>
              </a:rPr>
              <a:t>+ 3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Ca(HCO</a:t>
            </a:r>
            <a:r>
              <a:rPr sz="1800" baseline="-20833" dirty="0"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baseline="-20833" dirty="0">
                <a:latin typeface="Times New Roman"/>
                <a:cs typeface="Times New Roman"/>
              </a:rPr>
              <a:t>2	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2Al(OH)</a:t>
            </a:r>
            <a:r>
              <a:rPr sz="1800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3	</a:t>
            </a: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CaSO</a:t>
            </a:r>
            <a:r>
              <a:rPr sz="1800" spc="-7" baseline="-20833" dirty="0">
                <a:latin typeface="Times New Roman"/>
                <a:cs typeface="Times New Roman"/>
              </a:rPr>
              <a:t>4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0145" y="2736850"/>
            <a:ext cx="928369" cy="86360"/>
          </a:xfrm>
          <a:custGeom>
            <a:avLst/>
            <a:gdLst/>
            <a:ahLst/>
            <a:cxnLst/>
            <a:rect l="l" t="t" r="r" b="b"/>
            <a:pathLst>
              <a:path w="928370" h="86360">
                <a:moveTo>
                  <a:pt x="854075" y="10287"/>
                </a:moveTo>
                <a:lnTo>
                  <a:pt x="852543" y="41919"/>
                </a:lnTo>
                <a:lnTo>
                  <a:pt x="865251" y="42545"/>
                </a:lnTo>
                <a:lnTo>
                  <a:pt x="864616" y="55245"/>
                </a:lnTo>
                <a:lnTo>
                  <a:pt x="851898" y="55245"/>
                </a:lnTo>
                <a:lnTo>
                  <a:pt x="850392" y="86360"/>
                </a:lnTo>
                <a:lnTo>
                  <a:pt x="921149" y="55245"/>
                </a:lnTo>
                <a:lnTo>
                  <a:pt x="864616" y="55245"/>
                </a:lnTo>
                <a:lnTo>
                  <a:pt x="851928" y="54620"/>
                </a:lnTo>
                <a:lnTo>
                  <a:pt x="922569" y="54620"/>
                </a:lnTo>
                <a:lnTo>
                  <a:pt x="928369" y="52070"/>
                </a:lnTo>
                <a:lnTo>
                  <a:pt x="854075" y="10287"/>
                </a:lnTo>
                <a:close/>
              </a:path>
              <a:path w="928370" h="86360">
                <a:moveTo>
                  <a:pt x="852543" y="41919"/>
                </a:moveTo>
                <a:lnTo>
                  <a:pt x="851928" y="54620"/>
                </a:lnTo>
                <a:lnTo>
                  <a:pt x="864616" y="55245"/>
                </a:lnTo>
                <a:lnTo>
                  <a:pt x="865251" y="42545"/>
                </a:lnTo>
                <a:lnTo>
                  <a:pt x="852543" y="41919"/>
                </a:lnTo>
                <a:close/>
              </a:path>
              <a:path w="928370" h="86360">
                <a:moveTo>
                  <a:pt x="508" y="0"/>
                </a:moveTo>
                <a:lnTo>
                  <a:pt x="0" y="12700"/>
                </a:lnTo>
                <a:lnTo>
                  <a:pt x="851928" y="54620"/>
                </a:lnTo>
                <a:lnTo>
                  <a:pt x="852543" y="41919"/>
                </a:lnTo>
                <a:lnTo>
                  <a:pt x="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1141" y="3048761"/>
            <a:ext cx="1079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Alu</a:t>
            </a:r>
            <a:r>
              <a:rPr sz="1800" spc="-15" dirty="0">
                <a:solidFill>
                  <a:srgbClr val="336600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336600"/>
                </a:solidFill>
                <a:latin typeface="Times New Roman"/>
                <a:cs typeface="Times New Roman"/>
              </a:rPr>
              <a:t>in</a:t>
            </a:r>
            <a:r>
              <a:rPr sz="1800" spc="5" dirty="0">
                <a:solidFill>
                  <a:srgbClr val="336600"/>
                </a:solidFill>
                <a:latin typeface="Times New Roman"/>
                <a:cs typeface="Times New Roman"/>
              </a:rPr>
              <a:t>i</a:t>
            </a: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um  </a:t>
            </a:r>
            <a:r>
              <a:rPr sz="1800" dirty="0">
                <a:solidFill>
                  <a:srgbClr val="336600"/>
                </a:solidFill>
                <a:latin typeface="Times New Roman"/>
                <a:cs typeface="Times New Roman"/>
              </a:rPr>
              <a:t>sulfate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2594" y="3010661"/>
            <a:ext cx="1047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Hard</a:t>
            </a:r>
            <a:r>
              <a:rPr sz="1800" spc="-6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6600"/>
                </a:solidFill>
                <a:latin typeface="Times New Roman"/>
                <a:cs typeface="Times New Roman"/>
              </a:rPr>
              <a:t>water  sample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14800" y="3124200"/>
            <a:ext cx="2413000" cy="1477010"/>
          </a:xfrm>
          <a:prstGeom prst="rect">
            <a:avLst/>
          </a:prstGeom>
          <a:solidFill>
            <a:srgbClr val="FFFF66"/>
          </a:solidFill>
          <a:ln w="9144">
            <a:solidFill>
              <a:srgbClr val="99CC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61290" marR="151765" algn="ctr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Flocculent-  Gelatinous precipitate  which entraps the fine  precipitates of CaCO</a:t>
            </a:r>
            <a:r>
              <a:rPr sz="1800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3  </a:t>
            </a:r>
            <a:r>
              <a:rPr sz="1800" dirty="0">
                <a:solidFill>
                  <a:srgbClr val="FF3300"/>
                </a:solidFill>
                <a:latin typeface="Times New Roman"/>
                <a:cs typeface="Times New Roman"/>
              </a:rPr>
              <a:t>and</a:t>
            </a:r>
            <a:r>
              <a:rPr sz="1800" spc="-1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Times New Roman"/>
                <a:cs typeface="Times New Roman"/>
              </a:rPr>
              <a:t>Mg(OH)</a:t>
            </a:r>
            <a:r>
              <a:rPr sz="1800" spc="-7" baseline="-20833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22850" y="2589910"/>
            <a:ext cx="79375" cy="325755"/>
          </a:xfrm>
          <a:custGeom>
            <a:avLst/>
            <a:gdLst/>
            <a:ahLst/>
            <a:cxnLst/>
            <a:rect l="l" t="t" r="r" b="b"/>
            <a:pathLst>
              <a:path w="79375" h="325755">
                <a:moveTo>
                  <a:pt x="35180" y="250942"/>
                </a:moveTo>
                <a:lnTo>
                  <a:pt x="3683" y="255397"/>
                </a:lnTo>
                <a:lnTo>
                  <a:pt x="52070" y="325500"/>
                </a:lnTo>
                <a:lnTo>
                  <a:pt x="72826" y="263525"/>
                </a:lnTo>
                <a:lnTo>
                  <a:pt x="36957" y="263525"/>
                </a:lnTo>
                <a:lnTo>
                  <a:pt x="35180" y="250942"/>
                </a:lnTo>
                <a:close/>
              </a:path>
              <a:path w="79375" h="325755">
                <a:moveTo>
                  <a:pt x="47759" y="249163"/>
                </a:moveTo>
                <a:lnTo>
                  <a:pt x="35180" y="250942"/>
                </a:lnTo>
                <a:lnTo>
                  <a:pt x="36957" y="263525"/>
                </a:lnTo>
                <a:lnTo>
                  <a:pt x="49529" y="261747"/>
                </a:lnTo>
                <a:lnTo>
                  <a:pt x="47759" y="249163"/>
                </a:lnTo>
                <a:close/>
              </a:path>
              <a:path w="79375" h="325755">
                <a:moveTo>
                  <a:pt x="79121" y="244728"/>
                </a:moveTo>
                <a:lnTo>
                  <a:pt x="47759" y="249163"/>
                </a:lnTo>
                <a:lnTo>
                  <a:pt x="49529" y="261747"/>
                </a:lnTo>
                <a:lnTo>
                  <a:pt x="36957" y="263525"/>
                </a:lnTo>
                <a:lnTo>
                  <a:pt x="72826" y="263525"/>
                </a:lnTo>
                <a:lnTo>
                  <a:pt x="79121" y="244728"/>
                </a:lnTo>
                <a:close/>
              </a:path>
              <a:path w="79375" h="325755">
                <a:moveTo>
                  <a:pt x="12700" y="0"/>
                </a:moveTo>
                <a:lnTo>
                  <a:pt x="0" y="1777"/>
                </a:lnTo>
                <a:lnTo>
                  <a:pt x="35180" y="250942"/>
                </a:lnTo>
                <a:lnTo>
                  <a:pt x="47759" y="249163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8600" y="4876800"/>
            <a:ext cx="8686800" cy="92392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39370" rIns="0" bIns="0" rtlCol="0">
            <a:spAutoFit/>
          </a:bodyPr>
          <a:lstStyle/>
          <a:p>
            <a:pPr marL="90805" marR="82550" algn="just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Al(OH)</a:t>
            </a:r>
            <a:r>
              <a:rPr sz="1800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3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formed </a:t>
            </a:r>
            <a:r>
              <a:rPr sz="1800" spc="-10" dirty="0">
                <a:solidFill>
                  <a:srgbClr val="000099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addition of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coagulants initiates the process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flocculation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and  entraps the fine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precipitates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becomes </a:t>
            </a:r>
            <a:r>
              <a:rPr sz="1800" spc="-20" dirty="0">
                <a:solidFill>
                  <a:srgbClr val="000099"/>
                </a:solidFill>
                <a:latin typeface="Times New Roman"/>
                <a:cs typeface="Times New Roman"/>
              </a:rPr>
              <a:t>heavy.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heavier flocs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then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settles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at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the bottom 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and filtered </a:t>
            </a:r>
            <a:r>
              <a:rPr sz="1800" spc="-15" dirty="0">
                <a:solidFill>
                  <a:srgbClr val="000099"/>
                </a:solidFill>
                <a:latin typeface="Times New Roman"/>
                <a:cs typeface="Times New Roman"/>
              </a:rPr>
              <a:t>off</a:t>
            </a:r>
            <a:r>
              <a:rPr sz="18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Times New Roman"/>
                <a:cs typeface="Times New Roman"/>
              </a:rPr>
              <a:t>easily.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90497"/>
            <a:ext cx="1104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89CA2"/>
                </a:solidFill>
                <a:latin typeface="Times New Roman"/>
                <a:cs typeface="Times New Roman"/>
              </a:rPr>
              <a:t>Method</a:t>
            </a:r>
            <a:r>
              <a:rPr sz="2200" b="1" spc="-55" dirty="0">
                <a:solidFill>
                  <a:srgbClr val="089CA2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69135"/>
            <a:ext cx="7232650" cy="44392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5080" indent="-274320">
              <a:lnSpc>
                <a:spcPts val="2380"/>
              </a:lnSpc>
              <a:spcBef>
                <a:spcPts val="390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  <a:tab pos="4574540" algn="l"/>
              </a:tabLst>
            </a:pPr>
            <a:r>
              <a:rPr sz="2200" spc="-5" dirty="0">
                <a:latin typeface="Times New Roman"/>
                <a:cs typeface="Times New Roman"/>
              </a:rPr>
              <a:t>Raw water &amp; calculated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quantities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	</a:t>
            </a:r>
            <a:r>
              <a:rPr sz="2200" spc="-5" dirty="0">
                <a:latin typeface="Times New Roman"/>
                <a:cs typeface="Times New Roman"/>
              </a:rPr>
              <a:t>chemicals: from the top  in to the inner vertical circular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chamber.</a:t>
            </a:r>
            <a:endParaRPr sz="2200">
              <a:latin typeface="Times New Roman"/>
              <a:cs typeface="Times New Roman"/>
            </a:endParaRPr>
          </a:p>
          <a:p>
            <a:pPr marL="287020" marR="214629" indent="-274320">
              <a:lnSpc>
                <a:spcPts val="2380"/>
              </a:lnSpc>
              <a:spcBef>
                <a:spcPts val="590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There is a vigorous stirring &amp; continuous </a:t>
            </a:r>
            <a:r>
              <a:rPr sz="2200" spc="-10" dirty="0">
                <a:latin typeface="Times New Roman"/>
                <a:cs typeface="Times New Roman"/>
              </a:rPr>
              <a:t>mixing </a:t>
            </a:r>
            <a:r>
              <a:rPr sz="2200" spc="-5" dirty="0">
                <a:latin typeface="Times New Roman"/>
                <a:cs typeface="Times New Roman"/>
              </a:rPr>
              <a:t>: softening  of water take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place.</a:t>
            </a:r>
            <a:endParaRPr sz="2200">
              <a:latin typeface="Times New Roman"/>
              <a:cs typeface="Times New Roman"/>
            </a:endParaRPr>
          </a:p>
          <a:p>
            <a:pPr marL="287020" marR="41910" indent="-274320">
              <a:lnSpc>
                <a:spcPts val="2380"/>
              </a:lnSpc>
              <a:spcBef>
                <a:spcPts val="595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Softened water </a:t>
            </a:r>
            <a:r>
              <a:rPr sz="2200" spc="-10" dirty="0">
                <a:latin typeface="Times New Roman"/>
                <a:cs typeface="Times New Roman"/>
              </a:rPr>
              <a:t>comes </a:t>
            </a:r>
            <a:r>
              <a:rPr sz="2200" spc="-5" dirty="0">
                <a:latin typeface="Times New Roman"/>
                <a:cs typeface="Times New Roman"/>
              </a:rPr>
              <a:t>into the outer </a:t>
            </a:r>
            <a:r>
              <a:rPr sz="2200" dirty="0">
                <a:latin typeface="Times New Roman"/>
                <a:cs typeface="Times New Roman"/>
              </a:rPr>
              <a:t>co-axial </a:t>
            </a:r>
            <a:r>
              <a:rPr sz="2200" spc="-15" dirty="0">
                <a:latin typeface="Times New Roman"/>
                <a:cs typeface="Times New Roman"/>
              </a:rPr>
              <a:t>chamber, </a:t>
            </a:r>
            <a:r>
              <a:rPr sz="2200" spc="-5" dirty="0">
                <a:latin typeface="Times New Roman"/>
                <a:cs typeface="Times New Roman"/>
              </a:rPr>
              <a:t>it rises  upwards.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Heavy sludge settles down &amp; softened water reaches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up.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ts val="2510"/>
              </a:lnSpc>
              <a:spcBef>
                <a:spcPts val="340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Softened water : passes through a filtering </a:t>
            </a:r>
            <a:r>
              <a:rPr sz="2200" spc="-10" dirty="0">
                <a:latin typeface="Times New Roman"/>
                <a:cs typeface="Times New Roman"/>
              </a:rPr>
              <a:t>media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ensure</a:t>
            </a: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ts val="2510"/>
              </a:lnSpc>
            </a:pPr>
            <a:r>
              <a:rPr sz="2200" spc="-5" dirty="0">
                <a:latin typeface="Times New Roman"/>
                <a:cs typeface="Times New Roman"/>
              </a:rPr>
              <a:t>complete removal of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sludge.</a:t>
            </a:r>
            <a:endParaRPr sz="2200">
              <a:latin typeface="Times New Roman"/>
              <a:cs typeface="Times New Roman"/>
            </a:endParaRPr>
          </a:p>
          <a:p>
            <a:pPr marL="287020" marR="111125" indent="-274320">
              <a:lnSpc>
                <a:spcPts val="2380"/>
              </a:lnSpc>
              <a:spcBef>
                <a:spcPts val="635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Filtered soft water finally flows </a:t>
            </a:r>
            <a:r>
              <a:rPr sz="2200" dirty="0">
                <a:latin typeface="Times New Roman"/>
                <a:cs typeface="Times New Roman"/>
              </a:rPr>
              <a:t>out </a:t>
            </a:r>
            <a:r>
              <a:rPr sz="2200" spc="-5" dirty="0">
                <a:latin typeface="Times New Roman"/>
                <a:cs typeface="Times New Roman"/>
              </a:rPr>
              <a:t>continuously through the  outlet at the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top.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ts val="2510"/>
              </a:lnSpc>
              <a:spcBef>
                <a:spcPts val="295"/>
              </a:spcBef>
              <a:buClr>
                <a:srgbClr val="0E6EC5"/>
              </a:buClr>
              <a:buSzPct val="68181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Sludge settling at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bottom </a:t>
            </a:r>
            <a:r>
              <a:rPr sz="2200" dirty="0">
                <a:latin typeface="Times New Roman"/>
                <a:cs typeface="Times New Roman"/>
              </a:rPr>
              <a:t>of the </a:t>
            </a:r>
            <a:r>
              <a:rPr sz="2200" spc="-5" dirty="0">
                <a:latin typeface="Times New Roman"/>
                <a:cs typeface="Times New Roman"/>
              </a:rPr>
              <a:t>outer chamber is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drawn</a:t>
            </a: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ts val="2510"/>
              </a:lnSpc>
            </a:pPr>
            <a:r>
              <a:rPr sz="2200" spc="-15" dirty="0">
                <a:latin typeface="Times New Roman"/>
                <a:cs typeface="Times New Roman"/>
              </a:rPr>
              <a:t>off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occasionally.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4025"/>
            <a:ext cx="27393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0000"/>
                </a:solidFill>
              </a:rPr>
              <a:t>(ii) </a:t>
            </a:r>
            <a:r>
              <a:rPr sz="2000" dirty="0">
                <a:solidFill>
                  <a:srgbClr val="000000"/>
                </a:solidFill>
              </a:rPr>
              <a:t>Hot </a:t>
            </a:r>
            <a:r>
              <a:rPr sz="2000" spc="-5" dirty="0">
                <a:solidFill>
                  <a:srgbClr val="000000"/>
                </a:solidFill>
              </a:rPr>
              <a:t>lime-soda</a:t>
            </a:r>
            <a:r>
              <a:rPr sz="2000" spc="-8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process: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5940" y="2311120"/>
            <a:ext cx="6951345" cy="307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0665">
              <a:lnSpc>
                <a:spcPct val="125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Treating </a:t>
            </a:r>
            <a:r>
              <a:rPr sz="2000" spc="-5" dirty="0">
                <a:latin typeface="Times New Roman"/>
                <a:cs typeface="Times New Roman"/>
              </a:rPr>
              <a:t>water with </a:t>
            </a:r>
            <a:r>
              <a:rPr sz="2000" dirty="0">
                <a:latin typeface="Times New Roman"/>
                <a:cs typeface="Times New Roman"/>
              </a:rPr>
              <a:t>softening </a:t>
            </a:r>
            <a:r>
              <a:rPr sz="2000" spc="-5" dirty="0">
                <a:latin typeface="Times New Roman"/>
                <a:cs typeface="Times New Roman"/>
              </a:rPr>
              <a:t>chemicals </a:t>
            </a:r>
            <a:r>
              <a:rPr sz="2000" dirty="0">
                <a:latin typeface="Times New Roman"/>
                <a:cs typeface="Times New Roman"/>
              </a:rPr>
              <a:t>at a </a:t>
            </a:r>
            <a:r>
              <a:rPr sz="2000" spc="-5" dirty="0">
                <a:latin typeface="Times New Roman"/>
                <a:cs typeface="Times New Roman"/>
              </a:rPr>
              <a:t>temp. </a:t>
            </a:r>
            <a:r>
              <a:rPr sz="2000" dirty="0">
                <a:latin typeface="Times New Roman"/>
                <a:cs typeface="Times New Roman"/>
              </a:rPr>
              <a:t>of 80 to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150˚c.  Process : operated </a:t>
            </a:r>
            <a:r>
              <a:rPr sz="2000" spc="-5" dirty="0">
                <a:latin typeface="Times New Roman"/>
                <a:cs typeface="Times New Roman"/>
              </a:rPr>
              <a:t>close </a:t>
            </a:r>
            <a:r>
              <a:rPr sz="2000" dirty="0">
                <a:latin typeface="Times New Roman"/>
                <a:cs typeface="Times New Roman"/>
              </a:rPr>
              <a:t>to the boiling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point.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consists three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parts: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59410" indent="-283210">
              <a:lnSpc>
                <a:spcPct val="100000"/>
              </a:lnSpc>
              <a:buSzPct val="95000"/>
              <a:buAutoNum type="alphaLcParenBoth"/>
              <a:tabLst>
                <a:tab pos="360045" algn="l"/>
              </a:tabLst>
            </a:pPr>
            <a:r>
              <a:rPr sz="2000" dirty="0">
                <a:latin typeface="Times New Roman"/>
                <a:cs typeface="Times New Roman"/>
              </a:rPr>
              <a:t>reaction tank: in which raw </a:t>
            </a:r>
            <a:r>
              <a:rPr sz="2000" spc="-15" dirty="0">
                <a:latin typeface="Times New Roman"/>
                <a:cs typeface="Times New Roman"/>
              </a:rPr>
              <a:t>water, </a:t>
            </a:r>
            <a:r>
              <a:rPr sz="2000" spc="-5" dirty="0">
                <a:latin typeface="Times New Roman"/>
                <a:cs typeface="Times New Roman"/>
              </a:rPr>
              <a:t>chemicals </a:t>
            </a:r>
            <a:r>
              <a:rPr sz="2000" dirty="0">
                <a:latin typeface="Times New Roman"/>
                <a:cs typeface="Times New Roman"/>
              </a:rPr>
              <a:t>&amp; </a:t>
            </a:r>
            <a:r>
              <a:rPr sz="2000" spc="-5" dirty="0">
                <a:latin typeface="Times New Roman"/>
                <a:cs typeface="Times New Roman"/>
              </a:rPr>
              <a:t>steam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mixed,</a:t>
            </a:r>
            <a:endParaRPr sz="2000">
              <a:latin typeface="Times New Roman"/>
              <a:cs typeface="Times New Roman"/>
            </a:endParaRPr>
          </a:p>
          <a:p>
            <a:pPr marL="311150" indent="-298450">
              <a:lnSpc>
                <a:spcPct val="100000"/>
              </a:lnSpc>
              <a:spcBef>
                <a:spcPts val="600"/>
              </a:spcBef>
              <a:buSzPct val="95000"/>
              <a:buAutoNum type="alphaLcParenBoth"/>
              <a:tabLst>
                <a:tab pos="311785" algn="l"/>
              </a:tabLst>
            </a:pPr>
            <a:r>
              <a:rPr sz="2000" dirty="0">
                <a:latin typeface="Times New Roman"/>
                <a:cs typeface="Times New Roman"/>
              </a:rPr>
              <a:t>Conical </a:t>
            </a:r>
            <a:r>
              <a:rPr sz="2000" spc="-5" dirty="0">
                <a:latin typeface="Times New Roman"/>
                <a:cs typeface="Times New Roman"/>
              </a:rPr>
              <a:t>sedimentation </a:t>
            </a:r>
            <a:r>
              <a:rPr sz="2000" dirty="0">
                <a:latin typeface="Times New Roman"/>
                <a:cs typeface="Times New Roman"/>
              </a:rPr>
              <a:t>vessel : sludge </a:t>
            </a:r>
            <a:r>
              <a:rPr sz="2000" spc="-5" dirty="0">
                <a:latin typeface="Times New Roman"/>
                <a:cs typeface="Times New Roman"/>
              </a:rPr>
              <a:t>settles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down.</a:t>
            </a:r>
            <a:endParaRPr sz="20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SzPct val="95000"/>
              <a:buAutoNum type="alphaLcParenBoth"/>
              <a:tabLst>
                <a:tab pos="296545" algn="l"/>
              </a:tabLst>
            </a:pPr>
            <a:r>
              <a:rPr sz="2000" dirty="0">
                <a:latin typeface="Times New Roman"/>
                <a:cs typeface="Times New Roman"/>
              </a:rPr>
              <a:t>Sand </a:t>
            </a:r>
            <a:r>
              <a:rPr sz="2000" spc="-5" dirty="0">
                <a:latin typeface="Times New Roman"/>
                <a:cs typeface="Times New Roman"/>
              </a:rPr>
              <a:t>filter </a:t>
            </a:r>
            <a:r>
              <a:rPr sz="2000" dirty="0">
                <a:latin typeface="Times New Roman"/>
                <a:cs typeface="Times New Roman"/>
              </a:rPr>
              <a:t>: </a:t>
            </a:r>
            <a:r>
              <a:rPr sz="2000" spc="-5" dirty="0">
                <a:latin typeface="Times New Roman"/>
                <a:cs typeface="Times New Roman"/>
              </a:rPr>
              <a:t>complete </a:t>
            </a:r>
            <a:r>
              <a:rPr sz="2000" dirty="0">
                <a:latin typeface="Times New Roman"/>
                <a:cs typeface="Times New Roman"/>
              </a:rPr>
              <a:t>removal of sludge from softened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39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H</a:t>
            </a:r>
            <a:r>
              <a:rPr spc="-5" dirty="0"/>
              <a:t>ARD</a:t>
            </a:r>
            <a:r>
              <a:rPr spc="40" dirty="0"/>
              <a:t> </a:t>
            </a:r>
            <a:r>
              <a:rPr sz="3000" spc="-125" dirty="0"/>
              <a:t>W</a:t>
            </a:r>
            <a:r>
              <a:rPr spc="-125" dirty="0"/>
              <a:t>ATER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4648200" y="1842516"/>
            <a:ext cx="38862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927986"/>
            <a:ext cx="4408170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060450" indent="-2743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Hardness </a:t>
            </a:r>
            <a:r>
              <a:rPr sz="2400" dirty="0">
                <a:latin typeface="Times New Roman"/>
                <a:cs typeface="Times New Roman"/>
              </a:rPr>
              <a:t>refers to the  presence of calcium and  </a:t>
            </a:r>
            <a:r>
              <a:rPr sz="2400" spc="-5" dirty="0">
                <a:latin typeface="Times New Roman"/>
                <a:cs typeface="Times New Roman"/>
              </a:rPr>
              <a:t>magnesium </a:t>
            </a:r>
            <a:r>
              <a:rPr sz="2400" dirty="0">
                <a:latin typeface="Times New Roman"/>
                <a:cs typeface="Times New Roman"/>
              </a:rPr>
              <a:t>ions in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water  (and </a:t>
            </a:r>
            <a:r>
              <a:rPr sz="2400" spc="-5" dirty="0">
                <a:latin typeface="Times New Roman"/>
                <a:cs typeface="Times New Roman"/>
              </a:rPr>
              <a:t>sometimes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iron).</a:t>
            </a:r>
            <a:endParaRPr sz="2400">
              <a:latin typeface="Times New Roman"/>
              <a:cs typeface="Times New Roman"/>
            </a:endParaRPr>
          </a:p>
          <a:p>
            <a:pPr marL="287020" marR="955040" indent="-274320" algn="just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Ions </a:t>
            </a:r>
            <a:r>
              <a:rPr sz="2400" spc="-5" dirty="0">
                <a:latin typeface="Times New Roman"/>
                <a:cs typeface="Times New Roman"/>
              </a:rPr>
              <a:t>come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dissolved  rock the </a:t>
            </a:r>
            <a:r>
              <a:rPr sz="2400" spc="-5" dirty="0">
                <a:latin typeface="Times New Roman"/>
                <a:cs typeface="Times New Roman"/>
              </a:rPr>
              <a:t>water has passed  </a:t>
            </a:r>
            <a:r>
              <a:rPr sz="2400" dirty="0">
                <a:latin typeface="Times New Roman"/>
                <a:cs typeface="Times New Roman"/>
              </a:rPr>
              <a:t>through.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10" dirty="0">
                <a:latin typeface="Times New Roman"/>
                <a:cs typeface="Times New Roman"/>
              </a:rPr>
              <a:t>Affects </a:t>
            </a:r>
            <a:r>
              <a:rPr sz="2400" dirty="0">
                <a:latin typeface="Times New Roman"/>
                <a:cs typeface="Times New Roman"/>
              </a:rPr>
              <a:t>properties 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tap</a:t>
            </a:r>
            <a:endParaRPr sz="24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water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710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0"/>
            <a:ext cx="78486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6198514"/>
            <a:ext cx="140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904"/>
            <a:ext cx="6790055" cy="42945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solidFill>
                  <a:srgbClr val="089CA2"/>
                </a:solidFill>
                <a:latin typeface="Times New Roman"/>
                <a:cs typeface="Times New Roman"/>
              </a:rPr>
              <a:t>Advantages </a:t>
            </a:r>
            <a:r>
              <a:rPr sz="2400" spc="-5" dirty="0">
                <a:solidFill>
                  <a:srgbClr val="089CA2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089CA2"/>
                </a:solidFill>
                <a:latin typeface="Times New Roman"/>
                <a:cs typeface="Times New Roman"/>
              </a:rPr>
              <a:t>hot </a:t>
            </a:r>
            <a:r>
              <a:rPr sz="2400" spc="-5" dirty="0">
                <a:solidFill>
                  <a:srgbClr val="089CA2"/>
                </a:solidFill>
                <a:latin typeface="Times New Roman"/>
                <a:cs typeface="Times New Roman"/>
              </a:rPr>
              <a:t>lime-soda</a:t>
            </a:r>
            <a:r>
              <a:rPr sz="2400" spc="-40" dirty="0">
                <a:solidFill>
                  <a:srgbClr val="089CA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89CA2"/>
                </a:solidFill>
                <a:latin typeface="Times New Roman"/>
                <a:cs typeface="Times New Roman"/>
              </a:rPr>
              <a:t>process: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precipitation </a:t>
            </a:r>
            <a:r>
              <a:rPr sz="2400" dirty="0">
                <a:latin typeface="Times New Roman"/>
                <a:cs typeface="Times New Roman"/>
              </a:rPr>
              <a:t>reaction </a:t>
            </a:r>
            <a:r>
              <a:rPr sz="2400" spc="-5" dirty="0">
                <a:latin typeface="Times New Roman"/>
                <a:cs typeface="Times New Roman"/>
              </a:rPr>
              <a:t>is almost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complete,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Reaction takes place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faster,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Sludge settles down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rapidly;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coagulant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needed,</a:t>
            </a:r>
            <a:endParaRPr sz="2400">
              <a:latin typeface="Times New Roman"/>
              <a:cs typeface="Times New Roman"/>
            </a:endParaRPr>
          </a:p>
          <a:p>
            <a:pPr marL="287020" marR="48895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Dissolved </a:t>
            </a:r>
            <a:r>
              <a:rPr sz="2400" spc="-5" dirty="0">
                <a:latin typeface="Times New Roman"/>
                <a:cs typeface="Times New Roman"/>
              </a:rPr>
              <a:t>gases </a:t>
            </a:r>
            <a:r>
              <a:rPr sz="2400" dirty="0">
                <a:latin typeface="Times New Roman"/>
                <a:cs typeface="Times New Roman"/>
              </a:rPr>
              <a:t>(which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cause corrosion)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 </a:t>
            </a:r>
            <a:r>
              <a:rPr sz="2400" spc="-5" dirty="0">
                <a:latin typeface="Times New Roman"/>
                <a:cs typeface="Times New Roman"/>
              </a:rPr>
              <a:t>removed,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20" dirty="0">
                <a:latin typeface="Times New Roman"/>
                <a:cs typeface="Times New Roman"/>
              </a:rPr>
              <a:t>Viscosity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soft </a:t>
            </a:r>
            <a:r>
              <a:rPr sz="2400" dirty="0">
                <a:latin typeface="Times New Roman"/>
                <a:cs typeface="Times New Roman"/>
              </a:rPr>
              <a:t>water is </a:t>
            </a:r>
            <a:r>
              <a:rPr sz="2400" spc="-20" dirty="0">
                <a:latin typeface="Times New Roman"/>
                <a:cs typeface="Times New Roman"/>
              </a:rPr>
              <a:t>lower, </a:t>
            </a:r>
            <a:r>
              <a:rPr sz="2400" dirty="0">
                <a:latin typeface="Times New Roman"/>
                <a:cs typeface="Times New Roman"/>
              </a:rPr>
              <a:t>hence filtered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easily,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Residual </a:t>
            </a:r>
            <a:r>
              <a:rPr sz="2400" spc="-5" dirty="0">
                <a:latin typeface="Times New Roman"/>
                <a:cs typeface="Times New Roman"/>
              </a:rPr>
              <a:t>hardness is low compared </a:t>
            </a:r>
            <a:r>
              <a:rPr sz="2400" dirty="0">
                <a:latin typeface="Times New Roman"/>
                <a:cs typeface="Times New Roman"/>
              </a:rPr>
              <a:t>to cold lime-soda  </a:t>
            </a:r>
            <a:r>
              <a:rPr sz="2400" spc="-5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79270"/>
            <a:ext cx="7811134" cy="3997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Advantages of </a:t>
            </a:r>
            <a:r>
              <a:rPr sz="2200" spc="-10" dirty="0">
                <a:solidFill>
                  <a:srgbClr val="089CA2"/>
                </a:solidFill>
                <a:latin typeface="Times New Roman"/>
                <a:cs typeface="Times New Roman"/>
              </a:rPr>
              <a:t>Lime </a:t>
            </a: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– soda</a:t>
            </a:r>
            <a:r>
              <a:rPr sz="2200" spc="25" dirty="0">
                <a:solidFill>
                  <a:srgbClr val="089CA2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process</a:t>
            </a:r>
            <a:r>
              <a:rPr sz="2200" spc="-5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1.Economical</a:t>
            </a:r>
            <a:endParaRPr sz="22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80000"/>
              </a:lnSpc>
              <a:spcBef>
                <a:spcPts val="600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  <a:tab pos="6743065" algn="l"/>
              </a:tabLst>
            </a:pPr>
            <a:r>
              <a:rPr sz="2200" spc="-5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Pr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ce</a:t>
            </a: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incre</a:t>
            </a: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spc="-5" dirty="0">
                <a:latin typeface="Times New Roman"/>
                <a:cs typeface="Times New Roman"/>
              </a:rPr>
              <a:t>es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val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e 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h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treated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wate</a:t>
            </a:r>
            <a:r>
              <a:rPr sz="2200" spc="-9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thereby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corrosion  of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distribution pipes is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reduced.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3.Mineral </a:t>
            </a:r>
            <a:r>
              <a:rPr sz="2200" dirty="0">
                <a:latin typeface="Times New Roman"/>
                <a:cs typeface="Times New Roman"/>
              </a:rPr>
              <a:t>content </a:t>
            </a:r>
            <a:r>
              <a:rPr sz="2200" spc="-5" dirty="0">
                <a:latin typeface="Times New Roman"/>
                <a:cs typeface="Times New Roman"/>
              </a:rPr>
              <a:t>of water is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reduced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4.pH of water raises thus reducing content of pathogenic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bacteria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0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5. iron &amp; Mn: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removed.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E6EC5"/>
              </a:buClr>
              <a:buFont typeface="Wingdings"/>
              <a:buChar char=""/>
            </a:pP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Disadvantages of </a:t>
            </a:r>
            <a:r>
              <a:rPr sz="2200" spc="-10" dirty="0">
                <a:solidFill>
                  <a:srgbClr val="089CA2"/>
                </a:solidFill>
                <a:latin typeface="Times New Roman"/>
                <a:cs typeface="Times New Roman"/>
              </a:rPr>
              <a:t>Lime </a:t>
            </a: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– soda</a:t>
            </a:r>
            <a:r>
              <a:rPr sz="2200" spc="45" dirty="0">
                <a:solidFill>
                  <a:srgbClr val="089CA2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89CA2"/>
                </a:solidFill>
                <a:latin typeface="Times New Roman"/>
                <a:cs typeface="Times New Roman"/>
              </a:rPr>
              <a:t>process</a:t>
            </a:r>
            <a:r>
              <a:rPr sz="2200" spc="-5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1.Huge amount of sludge is formed and its disposal is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difficult</a:t>
            </a:r>
            <a:endParaRPr sz="2200">
              <a:latin typeface="Times New Roman"/>
              <a:cs typeface="Times New Roman"/>
            </a:endParaRPr>
          </a:p>
          <a:p>
            <a:pPr marL="287020" marR="213360" indent="-274320">
              <a:lnSpc>
                <a:spcPct val="80000"/>
              </a:lnSpc>
              <a:spcBef>
                <a:spcPts val="600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2.Due to residual hardness, water is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suitable </a:t>
            </a:r>
            <a:r>
              <a:rPr sz="2200" dirty="0">
                <a:latin typeface="Times New Roman"/>
                <a:cs typeface="Times New Roman"/>
              </a:rPr>
              <a:t>for </a:t>
            </a:r>
            <a:r>
              <a:rPr sz="2200" spc="-5" dirty="0">
                <a:latin typeface="Times New Roman"/>
                <a:cs typeface="Times New Roman"/>
              </a:rPr>
              <a:t>high pressure  boilers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419"/>
            <a:ext cx="5358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2. </a:t>
            </a:r>
            <a:r>
              <a:rPr sz="3000" spc="-5" dirty="0"/>
              <a:t>Z</a:t>
            </a:r>
            <a:r>
              <a:rPr spc="-5" dirty="0"/>
              <a:t>EOLITE OR PERMUTIT</a:t>
            </a:r>
            <a:r>
              <a:rPr spc="400" dirty="0"/>
              <a:t> </a:t>
            </a:r>
            <a:r>
              <a:rPr spc="-5" dirty="0"/>
              <a:t>PROCESS</a:t>
            </a:r>
            <a:r>
              <a:rPr sz="3000" spc="-5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3540" y="1316482"/>
            <a:ext cx="7477759" cy="247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Times New Roman"/>
                <a:cs typeface="Times New Roman"/>
              </a:rPr>
              <a:t>Zeolite - hydrated sodium alumino silicate, capable of  exchanging reversibly its sodium ions </a:t>
            </a:r>
            <a:r>
              <a:rPr sz="2700" spc="-5" dirty="0">
                <a:latin typeface="Times New Roman"/>
                <a:cs typeface="Times New Roman"/>
              </a:rPr>
              <a:t>for</a:t>
            </a:r>
            <a:r>
              <a:rPr sz="2700" spc="-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hardness-  producing ions in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water.</a:t>
            </a:r>
            <a:endParaRPr sz="27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015"/>
              </a:spcBef>
            </a:pP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The general chemical structure of</a:t>
            </a:r>
            <a:r>
              <a:rPr sz="2000" spc="-1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Zeolite:</a:t>
            </a:r>
            <a:endParaRPr sz="200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705"/>
              </a:spcBef>
            </a:pP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Na</a:t>
            </a:r>
            <a:r>
              <a:rPr sz="1950" baseline="-21367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O.Al</a:t>
            </a:r>
            <a:r>
              <a:rPr sz="1950" baseline="-21367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950" baseline="-21367" dirty="0">
                <a:solidFill>
                  <a:srgbClr val="000099"/>
                </a:solidFill>
                <a:latin typeface="Arial"/>
                <a:cs typeface="Arial"/>
              </a:rPr>
              <a:t>3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.</a:t>
            </a:r>
            <a:r>
              <a:rPr sz="2000" i="1" dirty="0">
                <a:solidFill>
                  <a:srgbClr val="000099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SiO</a:t>
            </a:r>
            <a:r>
              <a:rPr sz="1950" baseline="-21367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.</a:t>
            </a:r>
            <a:r>
              <a:rPr sz="2000" i="1" dirty="0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H</a:t>
            </a:r>
            <a:r>
              <a:rPr sz="1950" baseline="-21367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605"/>
              </a:spcBef>
            </a:pP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000099"/>
                </a:solidFill>
                <a:latin typeface="Arial"/>
                <a:cs typeface="Arial"/>
              </a:rPr>
              <a:t>x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= 2-10 and </a:t>
            </a:r>
            <a:r>
              <a:rPr sz="2000" i="1" dirty="0">
                <a:solidFill>
                  <a:srgbClr val="000099"/>
                </a:solidFill>
                <a:latin typeface="Arial"/>
                <a:cs typeface="Arial"/>
              </a:rPr>
              <a:t>y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=</a:t>
            </a:r>
            <a:r>
              <a:rPr sz="2000" spc="-1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2-6)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4534" y="5902664"/>
            <a:ext cx="1803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57800" y="2667000"/>
            <a:ext cx="371094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90800" y="5410200"/>
            <a:ext cx="2438400" cy="376555"/>
          </a:xfrm>
          <a:prstGeom prst="rect">
            <a:avLst/>
          </a:prstGeom>
          <a:solidFill>
            <a:srgbClr val="0E6EC5"/>
          </a:solidFill>
          <a:ln w="9144">
            <a:solidFill>
              <a:srgbClr val="85DFD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Micro pores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of</a:t>
            </a:r>
            <a:r>
              <a:rPr sz="1800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Zeolite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1878" y="4185792"/>
            <a:ext cx="2212975" cy="1153795"/>
          </a:xfrm>
          <a:custGeom>
            <a:avLst/>
            <a:gdLst/>
            <a:ahLst/>
            <a:cxnLst/>
            <a:rect l="l" t="t" r="r" b="b"/>
            <a:pathLst>
              <a:path w="2212975" h="1153795">
                <a:moveTo>
                  <a:pt x="2177832" y="16088"/>
                </a:moveTo>
                <a:lnTo>
                  <a:pt x="0" y="1142618"/>
                </a:lnTo>
                <a:lnTo>
                  <a:pt x="5842" y="1153794"/>
                </a:lnTo>
                <a:lnTo>
                  <a:pt x="2183653" y="27401"/>
                </a:lnTo>
                <a:lnTo>
                  <a:pt x="2190431" y="16724"/>
                </a:lnTo>
                <a:lnTo>
                  <a:pt x="2177832" y="16088"/>
                </a:lnTo>
                <a:close/>
              </a:path>
              <a:path w="2212975" h="1153795">
                <a:moveTo>
                  <a:pt x="2212640" y="5333"/>
                </a:moveTo>
                <a:lnTo>
                  <a:pt x="2198624" y="5333"/>
                </a:lnTo>
                <a:lnTo>
                  <a:pt x="2204466" y="16636"/>
                </a:lnTo>
                <a:lnTo>
                  <a:pt x="2183653" y="27401"/>
                </a:lnTo>
                <a:lnTo>
                  <a:pt x="2148967" y="82041"/>
                </a:lnTo>
                <a:lnTo>
                  <a:pt x="2147062" y="85089"/>
                </a:lnTo>
                <a:lnTo>
                  <a:pt x="2147951" y="88899"/>
                </a:lnTo>
                <a:lnTo>
                  <a:pt x="2153793" y="92709"/>
                </a:lnTo>
                <a:lnTo>
                  <a:pt x="2157730" y="91820"/>
                </a:lnTo>
                <a:lnTo>
                  <a:pt x="2159635" y="88899"/>
                </a:lnTo>
                <a:lnTo>
                  <a:pt x="2212640" y="5333"/>
                </a:lnTo>
                <a:close/>
              </a:path>
              <a:path w="2212975" h="1153795">
                <a:moveTo>
                  <a:pt x="2190431" y="16724"/>
                </a:moveTo>
                <a:lnTo>
                  <a:pt x="2183653" y="27401"/>
                </a:lnTo>
                <a:lnTo>
                  <a:pt x="2203238" y="17271"/>
                </a:lnTo>
                <a:lnTo>
                  <a:pt x="2201291" y="17271"/>
                </a:lnTo>
                <a:lnTo>
                  <a:pt x="2190431" y="16724"/>
                </a:lnTo>
                <a:close/>
              </a:path>
              <a:path w="2212975" h="1153795">
                <a:moveTo>
                  <a:pt x="2196211" y="7619"/>
                </a:moveTo>
                <a:lnTo>
                  <a:pt x="2190431" y="16724"/>
                </a:lnTo>
                <a:lnTo>
                  <a:pt x="2201291" y="17271"/>
                </a:lnTo>
                <a:lnTo>
                  <a:pt x="2196211" y="7619"/>
                </a:lnTo>
                <a:close/>
              </a:path>
              <a:path w="2212975" h="1153795">
                <a:moveTo>
                  <a:pt x="2199805" y="7619"/>
                </a:moveTo>
                <a:lnTo>
                  <a:pt x="2196211" y="7619"/>
                </a:lnTo>
                <a:lnTo>
                  <a:pt x="2201291" y="17271"/>
                </a:lnTo>
                <a:lnTo>
                  <a:pt x="2203238" y="17271"/>
                </a:lnTo>
                <a:lnTo>
                  <a:pt x="2204466" y="16636"/>
                </a:lnTo>
                <a:lnTo>
                  <a:pt x="2199805" y="7619"/>
                </a:lnTo>
                <a:close/>
              </a:path>
              <a:path w="2212975" h="1153795">
                <a:moveTo>
                  <a:pt x="2198624" y="5333"/>
                </a:moveTo>
                <a:lnTo>
                  <a:pt x="2177832" y="16088"/>
                </a:lnTo>
                <a:lnTo>
                  <a:pt x="2190431" y="16724"/>
                </a:lnTo>
                <a:lnTo>
                  <a:pt x="2196211" y="7619"/>
                </a:lnTo>
                <a:lnTo>
                  <a:pt x="2199805" y="7619"/>
                </a:lnTo>
                <a:lnTo>
                  <a:pt x="2198624" y="5333"/>
                </a:lnTo>
                <a:close/>
              </a:path>
              <a:path w="2212975" h="1153795">
                <a:moveTo>
                  <a:pt x="2110232" y="0"/>
                </a:moveTo>
                <a:lnTo>
                  <a:pt x="2107311" y="2666"/>
                </a:lnTo>
                <a:lnTo>
                  <a:pt x="2107057" y="6222"/>
                </a:lnTo>
                <a:lnTo>
                  <a:pt x="2106930" y="9651"/>
                </a:lnTo>
                <a:lnTo>
                  <a:pt x="2109597" y="12699"/>
                </a:lnTo>
                <a:lnTo>
                  <a:pt x="2113153" y="12826"/>
                </a:lnTo>
                <a:lnTo>
                  <a:pt x="2177832" y="16088"/>
                </a:lnTo>
                <a:lnTo>
                  <a:pt x="2198624" y="5333"/>
                </a:lnTo>
                <a:lnTo>
                  <a:pt x="2212640" y="5333"/>
                </a:lnTo>
                <a:lnTo>
                  <a:pt x="2113788" y="126"/>
                </a:lnTo>
                <a:lnTo>
                  <a:pt x="2110232" y="0"/>
                </a:lnTo>
                <a:close/>
              </a:path>
            </a:pathLst>
          </a:custGeom>
          <a:solidFill>
            <a:srgbClr val="005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04028" y="5863234"/>
            <a:ext cx="3385820" cy="7880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800" dirty="0">
                <a:latin typeface="Times New Roman"/>
                <a:cs typeface="Times New Roman"/>
              </a:rPr>
              <a:t>10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845"/>
              </a:spcBef>
            </a:pPr>
            <a:r>
              <a:rPr sz="1800" spc="-5" dirty="0">
                <a:latin typeface="Times New Roman"/>
                <a:cs typeface="Times New Roman"/>
              </a:rPr>
              <a:t>Porous </a:t>
            </a:r>
            <a:r>
              <a:rPr sz="1800" dirty="0">
                <a:latin typeface="Times New Roman"/>
                <a:cs typeface="Times New Roman"/>
              </a:rPr>
              <a:t>structure of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Zeolite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4024"/>
            <a:ext cx="12566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5" dirty="0">
                <a:solidFill>
                  <a:srgbClr val="000000"/>
                </a:solidFill>
              </a:rPr>
              <a:t>Two</a:t>
            </a:r>
            <a:r>
              <a:rPr sz="2200" spc="-7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types: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535940" y="1959381"/>
            <a:ext cx="7049134" cy="3576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marR="3430904" indent="-348615">
              <a:lnSpc>
                <a:spcPct val="122700"/>
              </a:lnSpc>
              <a:spcBef>
                <a:spcPts val="100"/>
              </a:spcBef>
              <a:buAutoNum type="romanLcParenBoth"/>
              <a:tabLst>
                <a:tab pos="348615" algn="l"/>
                <a:tab pos="2268855" algn="l"/>
              </a:tabLst>
            </a:pPr>
            <a:r>
              <a:rPr sz="2200" spc="-5" dirty="0">
                <a:latin typeface="Times New Roman"/>
                <a:cs typeface="Times New Roman"/>
              </a:rPr>
              <a:t>Nat</a:t>
            </a:r>
            <a:r>
              <a:rPr sz="2200" spc="5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ral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Ze</a:t>
            </a:r>
            <a:r>
              <a:rPr sz="2200" spc="5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l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-5" dirty="0">
                <a:latin typeface="Times New Roman"/>
                <a:cs typeface="Times New Roman"/>
              </a:rPr>
              <a:t>te:</a:t>
            </a:r>
            <a:r>
              <a:rPr sz="2200" dirty="0">
                <a:latin typeface="Times New Roman"/>
                <a:cs typeface="Times New Roman"/>
              </a:rPr>
              <a:t>	no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-p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rous.  e.g.,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Natrolite</a:t>
            </a:r>
            <a:endParaRPr sz="2200">
              <a:latin typeface="Times New Roman"/>
              <a:cs typeface="Times New Roman"/>
            </a:endParaRPr>
          </a:p>
          <a:p>
            <a:pPr marL="424815" indent="-412115">
              <a:lnSpc>
                <a:spcPct val="100000"/>
              </a:lnSpc>
              <a:spcBef>
                <a:spcPts val="600"/>
              </a:spcBef>
              <a:buAutoNum type="romanLcParenBoth"/>
              <a:tabLst>
                <a:tab pos="425450" algn="l"/>
              </a:tabLst>
            </a:pPr>
            <a:r>
              <a:rPr sz="2200" dirty="0">
                <a:latin typeface="Times New Roman"/>
                <a:cs typeface="Times New Roman"/>
              </a:rPr>
              <a:t>Synthetic </a:t>
            </a:r>
            <a:r>
              <a:rPr sz="2200" spc="-5" dirty="0">
                <a:latin typeface="Times New Roman"/>
                <a:cs typeface="Times New Roman"/>
              </a:rPr>
              <a:t>zeolite: porous &amp; possess gel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structure.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287020" marR="67310" indent="-27495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They are prepared by heating together china </a:t>
            </a:r>
            <a:r>
              <a:rPr sz="2200" spc="-30" dirty="0">
                <a:latin typeface="Times New Roman"/>
                <a:cs typeface="Times New Roman"/>
              </a:rPr>
              <a:t>clay, </a:t>
            </a:r>
            <a:r>
              <a:rPr sz="2200" spc="-5" dirty="0">
                <a:latin typeface="Times New Roman"/>
                <a:cs typeface="Times New Roman"/>
              </a:rPr>
              <a:t>feldspar and  soda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ash.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287020" marR="5080" indent="-27495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Zeolites possess higher exchange capacity </a:t>
            </a:r>
            <a:r>
              <a:rPr sz="2200" dirty="0">
                <a:latin typeface="Times New Roman"/>
                <a:cs typeface="Times New Roman"/>
              </a:rPr>
              <a:t>per </a:t>
            </a:r>
            <a:r>
              <a:rPr sz="2200" spc="-5" dirty="0">
                <a:latin typeface="Times New Roman"/>
                <a:cs typeface="Times New Roman"/>
              </a:rPr>
              <a:t>unit weight than  natural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zeolite.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318005"/>
            <a:ext cx="1042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Process: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759661"/>
            <a:ext cx="8270240" cy="156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Hard </a:t>
            </a:r>
            <a:r>
              <a:rPr sz="2400" spc="-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is percolated at a </a:t>
            </a:r>
            <a:r>
              <a:rPr sz="2400" spc="-5" dirty="0">
                <a:latin typeface="Times New Roman"/>
                <a:cs typeface="Times New Roman"/>
              </a:rPr>
              <a:t>specified </a:t>
            </a:r>
            <a:r>
              <a:rPr sz="2400" dirty="0">
                <a:latin typeface="Times New Roman"/>
                <a:cs typeface="Times New Roman"/>
              </a:rPr>
              <a:t>rate through a bed of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zeolite,</a:t>
            </a:r>
            <a:endParaRPr sz="24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kept in 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cylinder.</a:t>
            </a:r>
            <a:endParaRPr sz="2400">
              <a:latin typeface="Times New Roman"/>
              <a:cs typeface="Times New Roman"/>
            </a:endParaRPr>
          </a:p>
          <a:p>
            <a:pPr marL="286385" marR="219710" indent="-2743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The hardness-causing ions are retained by the zeolite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CaZe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MgZe; while the outgoing water contains sodium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salts.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741801"/>
            <a:ext cx="260096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Na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Ze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+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Ca(HCO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3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)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 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Na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Ze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+</a:t>
            </a:r>
            <a:r>
              <a:rPr sz="2400" spc="-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Mg(HCO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3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)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8790" y="3741801"/>
            <a:ext cx="243205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20800"/>
              </a:lnSpc>
              <a:spcBef>
                <a:spcPts val="100"/>
              </a:spcBef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CaZe +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2NaHCO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3 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MgZe +</a:t>
            </a:r>
            <a:r>
              <a:rPr sz="2400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2NaHCO</a:t>
            </a:r>
            <a:r>
              <a:rPr sz="2400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9375" y="5144261"/>
            <a:ext cx="1880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296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CaZe	+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2NaCl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5068112"/>
            <a:ext cx="194056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Na</a:t>
            </a:r>
            <a:r>
              <a:rPr sz="2400" spc="-7" baseline="-20833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Ze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+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CaCl</a:t>
            </a:r>
            <a:r>
              <a:rPr sz="2400" spc="-7" baseline="-20833" dirty="0">
                <a:solidFill>
                  <a:srgbClr val="001F5F"/>
                </a:solidFill>
                <a:latin typeface="Times New Roman"/>
                <a:cs typeface="Times New Roman"/>
              </a:rPr>
              <a:t>2 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Na</a:t>
            </a:r>
            <a:r>
              <a:rPr sz="2400" spc="-7" baseline="-20833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Ze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MgCl</a:t>
            </a:r>
            <a:r>
              <a:rPr sz="2400" spc="-7" baseline="-20833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8519" y="5586171"/>
            <a:ext cx="1965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9955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MgZe	+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2NaCl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4961" y="40393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358139" y="0"/>
                </a:moveTo>
                <a:lnTo>
                  <a:pt x="358139" y="11430"/>
                </a:lnTo>
                <a:lnTo>
                  <a:pt x="0" y="11430"/>
                </a:lnTo>
                <a:lnTo>
                  <a:pt x="0" y="34289"/>
                </a:lnTo>
                <a:lnTo>
                  <a:pt x="358139" y="34289"/>
                </a:lnTo>
                <a:lnTo>
                  <a:pt x="358139" y="45719"/>
                </a:lnTo>
                <a:lnTo>
                  <a:pt x="381000" y="22860"/>
                </a:lnTo>
                <a:lnTo>
                  <a:pt x="358139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4961" y="40393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0" y="11430"/>
                </a:moveTo>
                <a:lnTo>
                  <a:pt x="358139" y="11430"/>
                </a:lnTo>
                <a:lnTo>
                  <a:pt x="358139" y="0"/>
                </a:lnTo>
                <a:lnTo>
                  <a:pt x="381000" y="22860"/>
                </a:lnTo>
                <a:lnTo>
                  <a:pt x="358139" y="45719"/>
                </a:lnTo>
                <a:lnTo>
                  <a:pt x="358139" y="34289"/>
                </a:lnTo>
                <a:lnTo>
                  <a:pt x="0" y="34289"/>
                </a:lnTo>
                <a:lnTo>
                  <a:pt x="0" y="1143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1161" y="442036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66700" y="0"/>
                </a:moveTo>
                <a:lnTo>
                  <a:pt x="2667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266700" y="57150"/>
                </a:lnTo>
                <a:lnTo>
                  <a:pt x="266700" y="76200"/>
                </a:lnTo>
                <a:lnTo>
                  <a:pt x="304800" y="38100"/>
                </a:lnTo>
                <a:lnTo>
                  <a:pt x="2667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1161" y="442036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0" y="19050"/>
                </a:moveTo>
                <a:lnTo>
                  <a:pt x="266700" y="19050"/>
                </a:lnTo>
                <a:lnTo>
                  <a:pt x="266700" y="0"/>
                </a:lnTo>
                <a:lnTo>
                  <a:pt x="304800" y="38100"/>
                </a:lnTo>
                <a:lnTo>
                  <a:pt x="266700" y="76200"/>
                </a:lnTo>
                <a:lnTo>
                  <a:pt x="2667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6361" y="5715761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71500" y="0"/>
                </a:moveTo>
                <a:lnTo>
                  <a:pt x="571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571500" y="57150"/>
                </a:lnTo>
                <a:lnTo>
                  <a:pt x="571500" y="76200"/>
                </a:lnTo>
                <a:lnTo>
                  <a:pt x="609600" y="38100"/>
                </a:lnTo>
                <a:lnTo>
                  <a:pt x="5715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6361" y="5715761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0" y="19050"/>
                </a:moveTo>
                <a:lnTo>
                  <a:pt x="571500" y="19050"/>
                </a:lnTo>
                <a:lnTo>
                  <a:pt x="571500" y="0"/>
                </a:lnTo>
                <a:lnTo>
                  <a:pt x="609600" y="38100"/>
                </a:lnTo>
                <a:lnTo>
                  <a:pt x="571500" y="76200"/>
                </a:lnTo>
                <a:lnTo>
                  <a:pt x="5715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72561" y="5334761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95300" y="0"/>
                </a:moveTo>
                <a:lnTo>
                  <a:pt x="4953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495300" y="57150"/>
                </a:lnTo>
                <a:lnTo>
                  <a:pt x="495300" y="76200"/>
                </a:lnTo>
                <a:lnTo>
                  <a:pt x="533400" y="38100"/>
                </a:lnTo>
                <a:lnTo>
                  <a:pt x="495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2561" y="5334761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0" y="19050"/>
                </a:moveTo>
                <a:lnTo>
                  <a:pt x="495300" y="19050"/>
                </a:lnTo>
                <a:lnTo>
                  <a:pt x="495300" y="0"/>
                </a:lnTo>
                <a:lnTo>
                  <a:pt x="533400" y="38100"/>
                </a:lnTo>
                <a:lnTo>
                  <a:pt x="495300" y="76200"/>
                </a:lnTo>
                <a:lnTo>
                  <a:pt x="4953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000" y="3429000"/>
            <a:ext cx="3124200" cy="338455"/>
          </a:xfrm>
          <a:prstGeom prst="rect">
            <a:avLst/>
          </a:prstGeom>
          <a:solidFill>
            <a:srgbClr val="33CCCC"/>
          </a:solidFill>
          <a:ln w="9144">
            <a:solidFill>
              <a:srgbClr val="85DFD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600" spc="-95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000099"/>
                </a:solidFill>
                <a:latin typeface="Arial"/>
                <a:cs typeface="Arial"/>
              </a:rPr>
              <a:t>remove temporary</a:t>
            </a:r>
            <a:r>
              <a:rPr sz="1600" spc="1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0099"/>
                </a:solidFill>
                <a:latin typeface="Arial"/>
                <a:cs typeface="Arial"/>
              </a:rPr>
              <a:t>hardness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200" y="4724400"/>
            <a:ext cx="2895600" cy="314325"/>
          </a:xfrm>
          <a:prstGeom prst="rect">
            <a:avLst/>
          </a:prstGeom>
          <a:solidFill>
            <a:srgbClr val="E1D600"/>
          </a:solidFill>
          <a:ln w="9144">
            <a:solidFill>
              <a:srgbClr val="85DFD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400" spc="-80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400" spc="-5" dirty="0">
                <a:solidFill>
                  <a:srgbClr val="000099"/>
                </a:solidFill>
                <a:latin typeface="Arial"/>
                <a:cs typeface="Arial"/>
              </a:rPr>
              <a:t>remove </a:t>
            </a:r>
            <a:r>
              <a:rPr sz="1400" dirty="0">
                <a:solidFill>
                  <a:srgbClr val="000099"/>
                </a:solidFill>
                <a:latin typeface="Arial"/>
                <a:cs typeface="Arial"/>
              </a:rPr>
              <a:t>permanent</a:t>
            </a:r>
            <a:r>
              <a:rPr sz="1400" spc="-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99"/>
                </a:solidFill>
                <a:latin typeface="Arial"/>
                <a:cs typeface="Arial"/>
              </a:rPr>
              <a:t>hardness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304798"/>
            <a:ext cx="8382000" cy="6553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31834" y="5820257"/>
            <a:ext cx="518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46</a:t>
            </a:r>
            <a:r>
              <a:rPr sz="14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12" baseline="-18518" dirty="0">
                <a:latin typeface="Times New Roman"/>
                <a:cs typeface="Times New Roman"/>
              </a:rPr>
              <a:t>11</a:t>
            </a:r>
            <a:endParaRPr sz="2700" baseline="-1851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3903"/>
            <a:ext cx="4406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250" b="1" spc="-20" dirty="0">
                <a:latin typeface="Times New Roman"/>
                <a:cs typeface="Times New Roman"/>
              </a:rPr>
              <a:t>EGENERATION </a:t>
            </a:r>
            <a:r>
              <a:rPr sz="2250" b="1" spc="-10" dirty="0">
                <a:latin typeface="Times New Roman"/>
                <a:cs typeface="Times New Roman"/>
              </a:rPr>
              <a:t>OF</a:t>
            </a:r>
            <a:r>
              <a:rPr sz="2250" b="1" spc="10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Z</a:t>
            </a:r>
            <a:r>
              <a:rPr sz="2250" b="1" spc="-5" dirty="0">
                <a:latin typeface="Times New Roman"/>
                <a:cs typeface="Times New Roman"/>
              </a:rPr>
              <a:t>EOLITE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78355"/>
            <a:ext cx="82645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tabLst>
                <a:tab pos="430530" algn="l"/>
              </a:tabLst>
            </a:pPr>
            <a:r>
              <a:rPr sz="2200" spc="-5" dirty="0">
                <a:latin typeface="Times New Roman"/>
                <a:cs typeface="Times New Roman"/>
              </a:rPr>
              <a:t>At	this stage, the supply of hard water is stopped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exhausted zeolite is  reclaimed by treating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bed with concentrated NaCl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solution.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2952140"/>
            <a:ext cx="1834514" cy="7264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7180">
              <a:lnSpc>
                <a:spcPct val="100000"/>
              </a:lnSpc>
              <a:spcBef>
                <a:spcPts val="695"/>
              </a:spcBef>
            </a:pP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CaZe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or</a:t>
            </a:r>
            <a:r>
              <a:rPr sz="1800" b="1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MgZe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(exhausted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zeolite)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1802" y="2952140"/>
            <a:ext cx="834390" cy="7264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+</a:t>
            </a:r>
            <a:r>
              <a:rPr sz="1800" b="1" spc="-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2NaCl</a:t>
            </a:r>
            <a:endParaRPr sz="1800">
              <a:latin typeface="Times New Roman"/>
              <a:cs typeface="Times New Roman"/>
            </a:endParaRPr>
          </a:p>
          <a:p>
            <a:pPr marL="50165" algn="ctr">
              <a:lnSpc>
                <a:spcPct val="100000"/>
              </a:lnSpc>
              <a:spcBef>
                <a:spcPts val="600"/>
              </a:spcBef>
            </a:pP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(Brine)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0621" y="2952140"/>
            <a:ext cx="3041650" cy="7264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27025">
              <a:lnSpc>
                <a:spcPct val="100000"/>
              </a:lnSpc>
              <a:spcBef>
                <a:spcPts val="695"/>
              </a:spcBef>
              <a:tabLst>
                <a:tab pos="1509395" algn="l"/>
                <a:tab pos="2323465" algn="l"/>
              </a:tabLst>
            </a:pP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Na</a:t>
            </a:r>
            <a:r>
              <a:rPr sz="1800" b="1" spc="-7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Ze	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+	CaCl</a:t>
            </a:r>
            <a:r>
              <a:rPr sz="1800" b="1" baseline="-20833" dirty="0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(Reclaimed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zeolite)</a:t>
            </a:r>
            <a:r>
              <a:rPr sz="1800" b="1" spc="4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(washings)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8361" y="3048761"/>
            <a:ext cx="533400" cy="152400"/>
          </a:xfrm>
          <a:custGeom>
            <a:avLst/>
            <a:gdLst/>
            <a:ahLst/>
            <a:cxnLst/>
            <a:rect l="l" t="t" r="r" b="b"/>
            <a:pathLst>
              <a:path w="533400" h="152400">
                <a:moveTo>
                  <a:pt x="457200" y="0"/>
                </a:moveTo>
                <a:lnTo>
                  <a:pt x="4572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457200" y="114300"/>
                </a:lnTo>
                <a:lnTo>
                  <a:pt x="457200" y="152400"/>
                </a:lnTo>
                <a:lnTo>
                  <a:pt x="533400" y="76200"/>
                </a:lnTo>
                <a:lnTo>
                  <a:pt x="4572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58361" y="3048761"/>
            <a:ext cx="533400" cy="152400"/>
          </a:xfrm>
          <a:custGeom>
            <a:avLst/>
            <a:gdLst/>
            <a:ahLst/>
            <a:cxnLst/>
            <a:rect l="l" t="t" r="r" b="b"/>
            <a:pathLst>
              <a:path w="533400" h="152400">
                <a:moveTo>
                  <a:pt x="0" y="38100"/>
                </a:moveTo>
                <a:lnTo>
                  <a:pt x="457200" y="38100"/>
                </a:lnTo>
                <a:lnTo>
                  <a:pt x="457200" y="0"/>
                </a:lnTo>
                <a:lnTo>
                  <a:pt x="533400" y="76200"/>
                </a:lnTo>
                <a:lnTo>
                  <a:pt x="457200" y="152400"/>
                </a:lnTo>
                <a:lnTo>
                  <a:pt x="457200" y="114300"/>
                </a:lnTo>
                <a:lnTo>
                  <a:pt x="0" y="114300"/>
                </a:lnTo>
                <a:lnTo>
                  <a:pt x="0" y="3810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419"/>
            <a:ext cx="5380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5" dirty="0"/>
              <a:t>L</a:t>
            </a:r>
            <a:r>
              <a:rPr spc="-45" dirty="0"/>
              <a:t>IMITATIONS </a:t>
            </a:r>
            <a:r>
              <a:rPr spc="-5" dirty="0"/>
              <a:t>OF </a:t>
            </a:r>
            <a:r>
              <a:rPr sz="3000" spc="-5" dirty="0"/>
              <a:t>Z</a:t>
            </a:r>
            <a:r>
              <a:rPr spc="-5" dirty="0"/>
              <a:t>EOLITE</a:t>
            </a:r>
            <a:r>
              <a:rPr spc="-55" dirty="0"/>
              <a:t> </a:t>
            </a:r>
            <a:r>
              <a:rPr spc="-5" dirty="0"/>
              <a:t>PROCESS</a:t>
            </a:r>
            <a:r>
              <a:rPr sz="3000" spc="-5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24"/>
            <a:ext cx="7238365" cy="3043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68181"/>
              <a:buAutoNum type="arabicPeriod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If the water is </a:t>
            </a:r>
            <a:r>
              <a:rPr sz="2200" dirty="0">
                <a:latin typeface="Times New Roman"/>
                <a:cs typeface="Times New Roman"/>
              </a:rPr>
              <a:t>turbid </a:t>
            </a:r>
            <a:r>
              <a:rPr sz="2200" spc="-5" dirty="0">
                <a:latin typeface="Times New Roman"/>
                <a:cs typeface="Times New Roman"/>
              </a:rPr>
              <a:t>---- then the </a:t>
            </a:r>
            <a:r>
              <a:rPr sz="2200" dirty="0">
                <a:latin typeface="Times New Roman"/>
                <a:cs typeface="Times New Roman"/>
              </a:rPr>
              <a:t>turbidity </a:t>
            </a:r>
            <a:r>
              <a:rPr sz="2200" spc="-5" dirty="0">
                <a:latin typeface="Times New Roman"/>
                <a:cs typeface="Times New Roman"/>
              </a:rPr>
              <a:t>causing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particles</a:t>
            </a: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clogs the pores of the Zeolite and making it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inactive</a:t>
            </a:r>
            <a:endParaRPr sz="2200">
              <a:latin typeface="Times New Roman"/>
              <a:cs typeface="Times New Roman"/>
            </a:endParaRPr>
          </a:p>
          <a:p>
            <a:pPr marL="287020" marR="80645" indent="-274320">
              <a:lnSpc>
                <a:spcPct val="100000"/>
              </a:lnSpc>
              <a:spcBef>
                <a:spcPts val="1320"/>
              </a:spcBef>
              <a:buClr>
                <a:srgbClr val="0E6EC5"/>
              </a:buClr>
              <a:buSzPct val="68181"/>
              <a:buAutoNum type="arabicPeriod" startAt="2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ions such as </a:t>
            </a:r>
            <a:r>
              <a:rPr sz="2200" spc="5" dirty="0">
                <a:latin typeface="Times New Roman"/>
                <a:cs typeface="Times New Roman"/>
              </a:rPr>
              <a:t>Mn</a:t>
            </a:r>
            <a:r>
              <a:rPr sz="2175" spc="7" baseline="24904" dirty="0">
                <a:latin typeface="Times New Roman"/>
                <a:cs typeface="Times New Roman"/>
              </a:rPr>
              <a:t>2+ </a:t>
            </a:r>
            <a:r>
              <a:rPr sz="2200" spc="-5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Fe</a:t>
            </a:r>
            <a:r>
              <a:rPr sz="2175" baseline="24904" dirty="0">
                <a:latin typeface="Times New Roman"/>
                <a:cs typeface="Times New Roman"/>
              </a:rPr>
              <a:t>2+ </a:t>
            </a:r>
            <a:r>
              <a:rPr sz="2200" spc="-10" dirty="0">
                <a:latin typeface="Times New Roman"/>
                <a:cs typeface="Times New Roman"/>
              </a:rPr>
              <a:t>forms </a:t>
            </a:r>
            <a:r>
              <a:rPr sz="2200" spc="-5" dirty="0">
                <a:latin typeface="Times New Roman"/>
                <a:cs typeface="Times New Roman"/>
              </a:rPr>
              <a:t>stable complex Zeolite  which can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be regenerated that easily as both </a:t>
            </a:r>
            <a:r>
              <a:rPr sz="2200" spc="-10" dirty="0">
                <a:latin typeface="Times New Roman"/>
                <a:cs typeface="Times New Roman"/>
              </a:rPr>
              <a:t>metal </a:t>
            </a:r>
            <a:r>
              <a:rPr sz="2200" spc="-5" dirty="0">
                <a:latin typeface="Times New Roman"/>
                <a:cs typeface="Times New Roman"/>
              </a:rPr>
              <a:t>ions  </a:t>
            </a:r>
            <a:r>
              <a:rPr sz="2200" dirty="0">
                <a:latin typeface="Times New Roman"/>
                <a:cs typeface="Times New Roman"/>
              </a:rPr>
              <a:t>bind </a:t>
            </a:r>
            <a:r>
              <a:rPr sz="2200" spc="-5" dirty="0">
                <a:latin typeface="Times New Roman"/>
                <a:cs typeface="Times New Roman"/>
              </a:rPr>
              <a:t>strongly and irreversibly to the zeolite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structure.</a:t>
            </a:r>
            <a:endParaRPr sz="22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1320"/>
              </a:spcBef>
              <a:buClr>
                <a:srgbClr val="0E6EC5"/>
              </a:buClr>
              <a:buSzPct val="68181"/>
              <a:buAutoNum type="arabicPeriod" startAt="2"/>
              <a:tabLst>
                <a:tab pos="287020" algn="l"/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Any acid present in water (acidic water) should be neutralized  with soda before admitting the water to the plant, since acid  will </a:t>
            </a:r>
            <a:r>
              <a:rPr sz="2200" dirty="0">
                <a:latin typeface="Times New Roman"/>
                <a:cs typeface="Times New Roman"/>
              </a:rPr>
              <a:t>hydrolyze </a:t>
            </a:r>
            <a:r>
              <a:rPr sz="2200" spc="5" dirty="0">
                <a:latin typeface="Times New Roman"/>
                <a:cs typeface="Times New Roman"/>
              </a:rPr>
              <a:t>SiO</a:t>
            </a:r>
            <a:r>
              <a:rPr sz="2175" spc="7" baseline="-21072" dirty="0">
                <a:latin typeface="Times New Roman"/>
                <a:cs typeface="Times New Roman"/>
              </a:rPr>
              <a:t>2 </a:t>
            </a:r>
            <a:r>
              <a:rPr sz="2200" spc="-5" dirty="0">
                <a:latin typeface="Times New Roman"/>
                <a:cs typeface="Times New Roman"/>
              </a:rPr>
              <a:t>forming silicic</a:t>
            </a:r>
            <a:r>
              <a:rPr sz="2200" spc="-1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acid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2201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A</a:t>
            </a:r>
            <a:r>
              <a:rPr spc="-5" dirty="0"/>
              <a:t>D</a:t>
            </a:r>
            <a:r>
              <a:rPr spc="-330" dirty="0"/>
              <a:t>V</a:t>
            </a:r>
            <a:r>
              <a:rPr spc="-5" dirty="0"/>
              <a:t>A</a:t>
            </a:r>
            <a:r>
              <a:rPr spc="-15" dirty="0"/>
              <a:t>N</a:t>
            </a:r>
            <a:r>
              <a:rPr spc="-195" dirty="0"/>
              <a:t>T</a:t>
            </a:r>
            <a:r>
              <a:rPr spc="-5" dirty="0"/>
              <a:t>A</a:t>
            </a:r>
            <a:r>
              <a:rPr spc="-15" dirty="0"/>
              <a:t>G</a:t>
            </a:r>
            <a:r>
              <a:rPr spc="-5" dirty="0"/>
              <a:t>E</a:t>
            </a:r>
            <a:r>
              <a:rPr spc="-10" dirty="0"/>
              <a:t>S</a:t>
            </a:r>
            <a:r>
              <a:rPr sz="3000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3540" y="1366254"/>
            <a:ext cx="8381365" cy="310515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Residual hardness of water is about 10 </a:t>
            </a:r>
            <a:r>
              <a:rPr sz="2000" spc="5" dirty="0">
                <a:latin typeface="Times New Roman"/>
                <a:cs typeface="Times New Roman"/>
              </a:rPr>
              <a:t>ppm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only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Equipment is </a:t>
            </a:r>
            <a:r>
              <a:rPr sz="2000" spc="-5" dirty="0">
                <a:latin typeface="Times New Roman"/>
                <a:cs typeface="Times New Roman"/>
              </a:rPr>
              <a:t>small and </a:t>
            </a:r>
            <a:r>
              <a:rPr sz="2000" dirty="0">
                <a:latin typeface="Times New Roman"/>
                <a:cs typeface="Times New Roman"/>
              </a:rPr>
              <a:t>easy to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handle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-25" dirty="0">
                <a:latin typeface="Times New Roman"/>
                <a:cs typeface="Times New Roman"/>
              </a:rPr>
              <a:t>Time </a:t>
            </a:r>
            <a:r>
              <a:rPr sz="2000" dirty="0">
                <a:latin typeface="Times New Roman"/>
                <a:cs typeface="Times New Roman"/>
              </a:rPr>
              <a:t>required for softening of water is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small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No sludge </a:t>
            </a:r>
            <a:r>
              <a:rPr sz="2000" spc="-5" dirty="0">
                <a:latin typeface="Times New Roman"/>
                <a:cs typeface="Times New Roman"/>
              </a:rPr>
              <a:t>formation </a:t>
            </a:r>
            <a:r>
              <a:rPr sz="2000" dirty="0">
                <a:latin typeface="Times New Roman"/>
                <a:cs typeface="Times New Roman"/>
              </a:rPr>
              <a:t>and the process is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clean</a:t>
            </a:r>
            <a:endParaRPr sz="200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350520" algn="l"/>
                <a:tab pos="351155" algn="l"/>
              </a:tabLst>
            </a:pPr>
            <a:r>
              <a:rPr sz="2000" dirty="0">
                <a:latin typeface="Times New Roman"/>
                <a:cs typeface="Times New Roman"/>
              </a:rPr>
              <a:t>Zeolite can be regenerated easily using brine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solution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type </a:t>
            </a:r>
            <a:r>
              <a:rPr sz="2000" dirty="0">
                <a:latin typeface="Times New Roman"/>
                <a:cs typeface="Times New Roman"/>
              </a:rPr>
              <a:t>of hardness can be </a:t>
            </a:r>
            <a:r>
              <a:rPr sz="2000" spc="-5" dirty="0">
                <a:latin typeface="Times New Roman"/>
                <a:cs typeface="Times New Roman"/>
              </a:rPr>
              <a:t>removed </a:t>
            </a:r>
            <a:r>
              <a:rPr sz="2000" dirty="0">
                <a:latin typeface="Times New Roman"/>
                <a:cs typeface="Times New Roman"/>
              </a:rPr>
              <a:t>without any </a:t>
            </a:r>
            <a:r>
              <a:rPr sz="2000" spc="-5" dirty="0">
                <a:latin typeface="Times New Roman"/>
                <a:cs typeface="Times New Roman"/>
              </a:rPr>
              <a:t>modifications </a:t>
            </a:r>
            <a:r>
              <a:rPr sz="2000" dirty="0">
                <a:latin typeface="Times New Roman"/>
                <a:cs typeface="Times New Roman"/>
              </a:rPr>
              <a:t>to the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30" dirty="0">
                <a:latin typeface="Times New Roman"/>
                <a:cs typeface="Times New Roman"/>
              </a:rPr>
              <a:t>DISADVANTAGES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286385" algn="l"/>
              </a:tabLst>
            </a:pPr>
            <a:r>
              <a:rPr sz="1250" spc="5" dirty="0">
                <a:solidFill>
                  <a:srgbClr val="0E6EC5"/>
                </a:solidFill>
                <a:latin typeface="Times New Roman"/>
                <a:cs typeface="Times New Roman"/>
              </a:rPr>
              <a:t>1.	</a:t>
            </a:r>
            <a:r>
              <a:rPr sz="1800" dirty="0">
                <a:latin typeface="Times New Roman"/>
                <a:cs typeface="Times New Roman"/>
              </a:rPr>
              <a:t>Soft water contains </a:t>
            </a:r>
            <a:r>
              <a:rPr sz="1800" spc="-5" dirty="0">
                <a:latin typeface="Times New Roman"/>
                <a:cs typeface="Times New Roman"/>
              </a:rPr>
              <a:t>more </a:t>
            </a:r>
            <a:r>
              <a:rPr sz="1800" dirty="0">
                <a:latin typeface="Times New Roman"/>
                <a:cs typeface="Times New Roman"/>
              </a:rPr>
              <a:t>sodium salts than in lime </a:t>
            </a:r>
            <a:r>
              <a:rPr sz="1800" spc="-5" dirty="0">
                <a:latin typeface="Times New Roman"/>
                <a:cs typeface="Times New Roman"/>
              </a:rPr>
              <a:t>soda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process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3519" y="4715332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4582744"/>
            <a:ext cx="8001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385" algn="l"/>
              </a:tabLst>
            </a:pPr>
            <a:r>
              <a:rPr sz="1250" spc="5" dirty="0">
                <a:solidFill>
                  <a:srgbClr val="0E6EC5"/>
                </a:solidFill>
                <a:latin typeface="Times New Roman"/>
                <a:cs typeface="Times New Roman"/>
              </a:rPr>
              <a:t>2.	</a:t>
            </a:r>
            <a:r>
              <a:rPr sz="1800" dirty="0">
                <a:latin typeface="Times New Roman"/>
                <a:cs typeface="Times New Roman"/>
              </a:rPr>
              <a:t>It replaces only Ca</a:t>
            </a:r>
            <a:r>
              <a:rPr sz="1800" baseline="25462" dirty="0">
                <a:latin typeface="Times New Roman"/>
                <a:cs typeface="Times New Roman"/>
              </a:rPr>
              <a:t>2+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Mg</a:t>
            </a:r>
            <a:r>
              <a:rPr sz="1800" spc="-7" baseline="25462" dirty="0">
                <a:latin typeface="Times New Roman"/>
                <a:cs typeface="Times New Roman"/>
              </a:rPr>
              <a:t>2+ </a:t>
            </a:r>
            <a:r>
              <a:rPr sz="1800" dirty="0">
                <a:latin typeface="Times New Roman"/>
                <a:cs typeface="Times New Roman"/>
              </a:rPr>
              <a:t>with </a:t>
            </a:r>
            <a:r>
              <a:rPr sz="1800" spc="-5" dirty="0">
                <a:latin typeface="Times New Roman"/>
                <a:cs typeface="Times New Roman"/>
              </a:rPr>
              <a:t>Na</a:t>
            </a:r>
            <a:r>
              <a:rPr sz="1800" spc="-7" baseline="25462" dirty="0">
                <a:latin typeface="Times New Roman"/>
                <a:cs typeface="Times New Roman"/>
              </a:rPr>
              <a:t>+ </a:t>
            </a:r>
            <a:r>
              <a:rPr sz="1800" dirty="0">
                <a:latin typeface="Times New Roman"/>
                <a:cs typeface="Times New Roman"/>
              </a:rPr>
              <a:t>but leaves all the other ions like </a:t>
            </a:r>
            <a:r>
              <a:rPr sz="1800" spc="-5" dirty="0">
                <a:latin typeface="Times New Roman"/>
                <a:cs typeface="Times New Roman"/>
              </a:rPr>
              <a:t>HCO </a:t>
            </a:r>
            <a:r>
              <a:rPr sz="1800" baseline="25462" dirty="0">
                <a:latin typeface="Times New Roman"/>
                <a:cs typeface="Times New Roman"/>
              </a:rPr>
              <a:t>-</a:t>
            </a:r>
            <a:r>
              <a:rPr sz="1800" spc="120" baseline="25462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859" y="4857750"/>
            <a:ext cx="8013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06670" algn="l"/>
                <a:tab pos="6287770" algn="l"/>
              </a:tabLst>
            </a:pPr>
            <a:r>
              <a:rPr sz="1800" spc="-5" dirty="0">
                <a:latin typeface="Times New Roman"/>
                <a:cs typeface="Times New Roman"/>
              </a:rPr>
              <a:t>CO </a:t>
            </a:r>
            <a:r>
              <a:rPr sz="1800" spc="-7" baseline="25462" dirty="0">
                <a:latin typeface="Times New Roman"/>
                <a:cs typeface="Times New Roman"/>
              </a:rPr>
              <a:t>2-  </a:t>
            </a:r>
            <a:r>
              <a:rPr sz="1800" dirty="0">
                <a:latin typeface="Times New Roman"/>
                <a:cs typeface="Times New Roman"/>
              </a:rPr>
              <a:t>in the softened water (then it </a:t>
            </a:r>
            <a:r>
              <a:rPr sz="1800" spc="-5" dirty="0">
                <a:latin typeface="Times New Roman"/>
                <a:cs typeface="Times New Roman"/>
              </a:rPr>
              <a:t>may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NaHCO	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Na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	</a:t>
            </a:r>
            <a:r>
              <a:rPr sz="1800" dirty="0">
                <a:latin typeface="Times New Roman"/>
                <a:cs typeface="Times New Roman"/>
              </a:rPr>
              <a:t>which releases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6668" y="4990338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859" y="4990338"/>
            <a:ext cx="624332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>
              <a:lnSpc>
                <a:spcPts val="1280"/>
              </a:lnSpc>
              <a:spcBef>
                <a:spcPts val="100"/>
              </a:spcBef>
              <a:tabLst>
                <a:tab pos="4972050" algn="l"/>
                <a:tab pos="5760720" algn="l"/>
                <a:tab pos="6153785" algn="l"/>
              </a:tabLst>
            </a:pPr>
            <a:r>
              <a:rPr sz="1200" dirty="0">
                <a:latin typeface="Times New Roman"/>
                <a:cs typeface="Times New Roman"/>
              </a:rPr>
              <a:t>3	3	2	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2000"/>
              </a:lnSpc>
            </a:pPr>
            <a:r>
              <a:rPr sz="1800" spc="-5" dirty="0">
                <a:latin typeface="Times New Roman"/>
                <a:cs typeface="Times New Roman"/>
              </a:rPr>
              <a:t>when the </a:t>
            </a:r>
            <a:r>
              <a:rPr sz="1800" dirty="0">
                <a:latin typeface="Times New Roman"/>
                <a:cs typeface="Times New Roman"/>
              </a:rPr>
              <a:t>water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boiled and causes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corrosion)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5475896"/>
            <a:ext cx="8154034" cy="63436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58419" algn="r">
              <a:lnSpc>
                <a:spcPct val="100000"/>
              </a:lnSpc>
              <a:spcBef>
                <a:spcPts val="630"/>
              </a:spcBef>
              <a:tabLst>
                <a:tab pos="273685" algn="l"/>
              </a:tabLst>
            </a:pPr>
            <a:r>
              <a:rPr sz="1250" spc="5" dirty="0">
                <a:solidFill>
                  <a:srgbClr val="0E6EC5"/>
                </a:solidFill>
                <a:latin typeface="Times New Roman"/>
                <a:cs typeface="Times New Roman"/>
              </a:rPr>
              <a:t>3.	</a:t>
            </a:r>
            <a:r>
              <a:rPr sz="1800" dirty="0">
                <a:latin typeface="Times New Roman"/>
                <a:cs typeface="Times New Roman"/>
              </a:rPr>
              <a:t>It also causes caustic </a:t>
            </a:r>
            <a:r>
              <a:rPr sz="1800" spc="-5" dirty="0">
                <a:latin typeface="Times New Roman"/>
                <a:cs typeface="Times New Roman"/>
              </a:rPr>
              <a:t>embitterment </a:t>
            </a:r>
            <a:r>
              <a:rPr sz="1800" dirty="0">
                <a:latin typeface="Times New Roman"/>
                <a:cs typeface="Times New Roman"/>
              </a:rPr>
              <a:t>when sodium carbonate hydrolyses to give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NaOH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H</a:t>
            </a:r>
            <a:r>
              <a:rPr spc="-5" dirty="0"/>
              <a:t>ARD</a:t>
            </a:r>
            <a:r>
              <a:rPr spc="40" dirty="0"/>
              <a:t> </a:t>
            </a:r>
            <a:r>
              <a:rPr sz="3000" spc="-125" dirty="0"/>
              <a:t>W</a:t>
            </a:r>
            <a:r>
              <a:rPr spc="-125" dirty="0"/>
              <a:t>ATER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926462"/>
            <a:ext cx="3524250" cy="180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69642"/>
              <a:buFont typeface="Wingdings"/>
              <a:buChar char=""/>
              <a:tabLst>
                <a:tab pos="287655" algn="l"/>
              </a:tabLst>
            </a:pPr>
            <a:r>
              <a:rPr sz="2800" spc="-5" dirty="0">
                <a:latin typeface="Times New Roman"/>
                <a:cs typeface="Times New Roman"/>
              </a:rPr>
              <a:t>Minerals in hard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water  interact with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soap.</a:t>
            </a:r>
            <a:endParaRPr sz="2800">
              <a:latin typeface="Times New Roman"/>
              <a:cs typeface="Times New Roman"/>
            </a:endParaRPr>
          </a:p>
          <a:p>
            <a:pPr marL="287020" marR="168275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9642"/>
              <a:buFont typeface="Wingdings"/>
              <a:buChar char=""/>
              <a:tabLst>
                <a:tab pos="28765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Interferes </a:t>
            </a:r>
            <a:r>
              <a:rPr sz="2800" spc="-10" dirty="0">
                <a:latin typeface="Times New Roman"/>
                <a:cs typeface="Times New Roman"/>
              </a:rPr>
              <a:t>with </a:t>
            </a:r>
            <a:r>
              <a:rPr sz="2800" spc="-30" dirty="0">
                <a:latin typeface="Times New Roman"/>
                <a:cs typeface="Times New Roman"/>
              </a:rPr>
              <a:t>soap’s  </a:t>
            </a:r>
            <a:r>
              <a:rPr sz="2800" spc="-5" dirty="0">
                <a:latin typeface="Times New Roman"/>
                <a:cs typeface="Times New Roman"/>
              </a:rPr>
              <a:t>ability 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lather.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2286000"/>
            <a:ext cx="4343400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04028" y="59702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15111"/>
            <a:ext cx="29311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/>
              <a:t>I</a:t>
            </a:r>
            <a:r>
              <a:rPr sz="1750" dirty="0"/>
              <a:t>ON </a:t>
            </a:r>
            <a:r>
              <a:rPr sz="2200" spc="5" dirty="0"/>
              <a:t>E</a:t>
            </a:r>
            <a:r>
              <a:rPr sz="1750" spc="5" dirty="0"/>
              <a:t>XCHANGE</a:t>
            </a:r>
            <a:r>
              <a:rPr sz="1750" spc="190" dirty="0"/>
              <a:t> </a:t>
            </a:r>
            <a:r>
              <a:rPr sz="2200" spc="5" dirty="0"/>
              <a:t>P</a:t>
            </a:r>
            <a:r>
              <a:rPr sz="1750" spc="5" dirty="0"/>
              <a:t>ROCESS</a:t>
            </a:r>
            <a:r>
              <a:rPr sz="2200" spc="5" dirty="0"/>
              <a:t>: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383540" y="1806905"/>
            <a:ext cx="8448675" cy="334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365760" indent="-274320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solidFill>
                  <a:srgbClr val="000099"/>
                </a:solidFill>
                <a:latin typeface="Times New Roman"/>
                <a:cs typeface="Times New Roman"/>
              </a:rPr>
              <a:t>Ion exchange resins are insoluble, cross </a:t>
            </a:r>
            <a:r>
              <a:rPr sz="2200" dirty="0">
                <a:solidFill>
                  <a:srgbClr val="000099"/>
                </a:solidFill>
                <a:latin typeface="Times New Roman"/>
                <a:cs typeface="Times New Roman"/>
              </a:rPr>
              <a:t>linked, </a:t>
            </a:r>
            <a:r>
              <a:rPr sz="2200" spc="-5" dirty="0">
                <a:solidFill>
                  <a:srgbClr val="000099"/>
                </a:solidFill>
                <a:latin typeface="Times New Roman"/>
                <a:cs typeface="Times New Roman"/>
              </a:rPr>
              <a:t>long chain </a:t>
            </a:r>
            <a:r>
              <a:rPr sz="2200" spc="-10" dirty="0">
                <a:solidFill>
                  <a:srgbClr val="000099"/>
                </a:solidFill>
                <a:latin typeface="Times New Roman"/>
                <a:cs typeface="Times New Roman"/>
              </a:rPr>
              <a:t>organic  </a:t>
            </a:r>
            <a:r>
              <a:rPr sz="2200" spc="-5" dirty="0">
                <a:solidFill>
                  <a:srgbClr val="000099"/>
                </a:solidFill>
                <a:latin typeface="Times New Roman"/>
                <a:cs typeface="Times New Roman"/>
              </a:rPr>
              <a:t>polymers with a microporous structure, and the functional groups  attached to the chain is responsible for the </a:t>
            </a:r>
            <a:r>
              <a:rPr sz="2200" dirty="0">
                <a:solidFill>
                  <a:srgbClr val="000099"/>
                </a:solidFill>
                <a:latin typeface="Times New Roman"/>
                <a:cs typeface="Times New Roman"/>
              </a:rPr>
              <a:t>“ion-exchange”</a:t>
            </a:r>
            <a:r>
              <a:rPr sz="2200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99"/>
                </a:solidFill>
                <a:latin typeface="Times New Roman"/>
                <a:cs typeface="Times New Roman"/>
              </a:rPr>
              <a:t>properties.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E6EC5"/>
              </a:buClr>
              <a:buFont typeface="Wingdings"/>
              <a:buChar char=""/>
            </a:pPr>
            <a:endParaRPr sz="33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0E6EC5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Acidic functional groups (-COOH, -SO3H, etc.) exchange H+ with other  cations.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E6EC5"/>
              </a:buClr>
              <a:buFont typeface="Wingdings"/>
              <a:buChar char=""/>
            </a:pPr>
            <a:endParaRPr sz="3300">
              <a:latin typeface="Times New Roman"/>
              <a:cs typeface="Times New Roman"/>
            </a:endParaRPr>
          </a:p>
          <a:p>
            <a:pPr marL="287020" marR="609600" indent="-27432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68181"/>
              <a:buFont typeface="Wingdings"/>
              <a:buChar char=""/>
              <a:tabLst>
                <a:tab pos="287020" algn="l"/>
                <a:tab pos="4998720" algn="l"/>
              </a:tabLst>
            </a:pPr>
            <a:r>
              <a:rPr sz="2200" spc="-5" dirty="0">
                <a:latin typeface="Times New Roman"/>
                <a:cs typeface="Times New Roman"/>
              </a:rPr>
              <a:t>Basic functional groups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(-NH2=NH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etc.)	exchange </a:t>
            </a:r>
            <a:r>
              <a:rPr sz="2200" dirty="0">
                <a:latin typeface="Times New Roman"/>
                <a:cs typeface="Times New Roman"/>
              </a:rPr>
              <a:t>OH- </a:t>
            </a:r>
            <a:r>
              <a:rPr sz="2200" spc="-5" dirty="0">
                <a:latin typeface="Times New Roman"/>
                <a:cs typeface="Times New Roman"/>
              </a:rPr>
              <a:t>with other  anions.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2501"/>
            <a:ext cx="2919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Classification of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Resins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65146"/>
            <a:ext cx="70465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  <a:tab pos="4721225" algn="l"/>
              </a:tabLst>
            </a:pPr>
            <a:r>
              <a:rPr sz="2400" spc="-5" dirty="0">
                <a:latin typeface="Times New Roman"/>
                <a:cs typeface="Times New Roman"/>
              </a:rPr>
              <a:t>A. </a:t>
            </a:r>
            <a:r>
              <a:rPr sz="2400" dirty="0">
                <a:latin typeface="Times New Roman"/>
                <a:cs typeface="Times New Roman"/>
              </a:rPr>
              <a:t>Cation-exchange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Resins(RH+)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	Strongly acidic  </a:t>
            </a:r>
            <a:r>
              <a:rPr sz="2400" spc="-5" dirty="0">
                <a:latin typeface="Times New Roman"/>
                <a:cs typeface="Times New Roman"/>
              </a:rPr>
              <a:t>(SO</a:t>
            </a:r>
            <a:r>
              <a:rPr sz="2400" spc="-7" baseline="-20833" dirty="0">
                <a:latin typeface="Times New Roman"/>
                <a:cs typeface="Times New Roman"/>
              </a:rPr>
              <a:t>3</a:t>
            </a:r>
            <a:r>
              <a:rPr sz="2400" spc="-7" baseline="24305" dirty="0">
                <a:latin typeface="Times New Roman"/>
                <a:cs typeface="Times New Roman"/>
              </a:rPr>
              <a:t>-</a:t>
            </a: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-7" baseline="24305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and weakly acidic </a:t>
            </a:r>
            <a:r>
              <a:rPr sz="2400" spc="-5" dirty="0">
                <a:latin typeface="Times New Roman"/>
                <a:cs typeface="Times New Roman"/>
              </a:rPr>
              <a:t>(COO</a:t>
            </a:r>
            <a:r>
              <a:rPr sz="2400" spc="-7" baseline="24305" dirty="0">
                <a:latin typeface="Times New Roman"/>
                <a:cs typeface="Times New Roman"/>
              </a:rPr>
              <a:t>-</a:t>
            </a: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-7" baseline="24305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cation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exchange  resins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3048000"/>
            <a:ext cx="53340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04028" y="5970219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5549"/>
            <a:ext cx="6882765" cy="635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  <a:tabLst>
                <a:tab pos="4033520" algn="l"/>
              </a:tabLs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2.  Anion Exchange resin</a:t>
            </a:r>
            <a:r>
              <a:rPr sz="20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(ROH</a:t>
            </a:r>
            <a:r>
              <a:rPr sz="1950" spc="7" baseline="25641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sz="20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–	Strongly basic</a:t>
            </a:r>
            <a:r>
              <a:rPr sz="20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(R</a:t>
            </a:r>
            <a:r>
              <a:rPr sz="1950" spc="7" baseline="-21367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950" spc="7" baseline="25641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OH</a:t>
            </a:r>
            <a:r>
              <a:rPr sz="1950" spc="7" baseline="25641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ts val="2395"/>
              </a:lnSpc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and weakly basic 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(RNH</a:t>
            </a:r>
            <a:r>
              <a:rPr sz="1950" spc="7" baseline="-21367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950" spc="7" baseline="25641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OH</a:t>
            </a:r>
            <a:r>
              <a:rPr sz="1950" spc="7" baseline="25641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000" spc="5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anion exchange</a:t>
            </a:r>
            <a:r>
              <a:rPr sz="2000" spc="-1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resins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600" y="2514600"/>
            <a:ext cx="62484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52664" y="5870549"/>
            <a:ext cx="684530" cy="47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53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2010"/>
              </a:lnSpc>
            </a:pPr>
            <a:r>
              <a:rPr sz="1800" spc="-5" dirty="0">
                <a:latin typeface="Times New Roman"/>
                <a:cs typeface="Times New Roman"/>
              </a:rPr>
              <a:t>13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81000"/>
            <a:ext cx="85344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95209" y="5841108"/>
            <a:ext cx="1142365" cy="5816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35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Times New Roman"/>
                <a:cs typeface="Times New Roman"/>
              </a:rPr>
              <a:t>14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532" y="541019"/>
            <a:ext cx="7504430" cy="401320"/>
          </a:xfrm>
          <a:prstGeom prst="rect">
            <a:avLst/>
          </a:prstGeom>
          <a:ln w="9144">
            <a:solidFill>
              <a:srgbClr val="85DFD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000099"/>
                </a:solidFill>
              </a:rPr>
              <a:t>Process or Ion-exchange </a:t>
            </a:r>
            <a:r>
              <a:rPr sz="2000" spc="-5" dirty="0">
                <a:solidFill>
                  <a:srgbClr val="000099"/>
                </a:solidFill>
              </a:rPr>
              <a:t>mechanism </a:t>
            </a:r>
            <a:r>
              <a:rPr sz="2000" dirty="0">
                <a:solidFill>
                  <a:srgbClr val="000099"/>
                </a:solidFill>
              </a:rPr>
              <a:t>involved in water</a:t>
            </a:r>
            <a:r>
              <a:rPr sz="2000" spc="-170" dirty="0">
                <a:solidFill>
                  <a:srgbClr val="000099"/>
                </a:solidFill>
              </a:rPr>
              <a:t> </a:t>
            </a:r>
            <a:r>
              <a:rPr sz="2000" dirty="0">
                <a:solidFill>
                  <a:srgbClr val="000099"/>
                </a:solidFill>
              </a:rPr>
              <a:t>softening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487680" y="2773679"/>
            <a:ext cx="6692265" cy="861060"/>
          </a:xfrm>
          <a:custGeom>
            <a:avLst/>
            <a:gdLst/>
            <a:ahLst/>
            <a:cxnLst/>
            <a:rect l="l" t="t" r="r" b="b"/>
            <a:pathLst>
              <a:path w="6692265" h="861060">
                <a:moveTo>
                  <a:pt x="0" y="861060"/>
                </a:moveTo>
                <a:lnTo>
                  <a:pt x="6691883" y="861060"/>
                </a:lnTo>
                <a:lnTo>
                  <a:pt x="6691883" y="0"/>
                </a:lnTo>
                <a:lnTo>
                  <a:pt x="0" y="0"/>
                </a:lnTo>
                <a:lnTo>
                  <a:pt x="0" y="86106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80" y="2773679"/>
            <a:ext cx="6692265" cy="861060"/>
          </a:xfrm>
          <a:custGeom>
            <a:avLst/>
            <a:gdLst/>
            <a:ahLst/>
            <a:cxnLst/>
            <a:rect l="l" t="t" r="r" b="b"/>
            <a:pathLst>
              <a:path w="6692265" h="861060">
                <a:moveTo>
                  <a:pt x="0" y="861060"/>
                </a:moveTo>
                <a:lnTo>
                  <a:pt x="6691883" y="861060"/>
                </a:lnTo>
                <a:lnTo>
                  <a:pt x="6691883" y="0"/>
                </a:lnTo>
                <a:lnTo>
                  <a:pt x="0" y="0"/>
                </a:lnTo>
                <a:lnTo>
                  <a:pt x="0" y="861060"/>
                </a:lnTo>
                <a:close/>
              </a:path>
            </a:pathLst>
          </a:custGeom>
          <a:ln w="9143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9424" y="2646505"/>
            <a:ext cx="5560695" cy="9398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95"/>
              </a:spcBef>
              <a:tabLst>
                <a:tab pos="3823335" algn="l"/>
                <a:tab pos="4731385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2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RH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+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+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Ca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2+</a:t>
            </a:r>
            <a:r>
              <a:rPr sz="1950" spc="3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(hard</a:t>
            </a:r>
            <a:r>
              <a:rPr sz="20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water)	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Ca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2+	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+ 2</a:t>
            </a:r>
            <a:r>
              <a:rPr sz="2000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1950" spc="15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+</a:t>
            </a:r>
            <a:endParaRPr sz="1950" baseline="2564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tabLst>
                <a:tab pos="3893185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2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RH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+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+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Mg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2+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(hard</a:t>
            </a:r>
            <a:r>
              <a:rPr sz="20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water)	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Mg</a:t>
            </a:r>
            <a:r>
              <a:rPr sz="1950" spc="7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2+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+ 2</a:t>
            </a:r>
            <a:r>
              <a:rPr sz="2000" spc="-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1950" spc="15" baseline="25641" dirty="0">
                <a:solidFill>
                  <a:srgbClr val="000099"/>
                </a:solidFill>
                <a:latin typeface="Times New Roman"/>
                <a:cs typeface="Times New Roman"/>
              </a:rPr>
              <a:t>+</a:t>
            </a:r>
            <a:endParaRPr sz="1950" baseline="25641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52800" y="2933700"/>
            <a:ext cx="891540" cy="76200"/>
          </a:xfrm>
          <a:custGeom>
            <a:avLst/>
            <a:gdLst/>
            <a:ahLst/>
            <a:cxnLst/>
            <a:rect l="l" t="t" r="r" b="b"/>
            <a:pathLst>
              <a:path w="891539" h="76200">
                <a:moveTo>
                  <a:pt x="815339" y="0"/>
                </a:moveTo>
                <a:lnTo>
                  <a:pt x="815339" y="76200"/>
                </a:lnTo>
                <a:lnTo>
                  <a:pt x="878839" y="44450"/>
                </a:lnTo>
                <a:lnTo>
                  <a:pt x="828039" y="44450"/>
                </a:lnTo>
                <a:lnTo>
                  <a:pt x="828039" y="31750"/>
                </a:lnTo>
                <a:lnTo>
                  <a:pt x="878839" y="31750"/>
                </a:lnTo>
                <a:lnTo>
                  <a:pt x="815339" y="0"/>
                </a:lnTo>
                <a:close/>
              </a:path>
              <a:path w="891539" h="76200">
                <a:moveTo>
                  <a:pt x="8153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15339" y="44450"/>
                </a:lnTo>
                <a:lnTo>
                  <a:pt x="815339" y="31750"/>
                </a:lnTo>
                <a:close/>
              </a:path>
              <a:path w="891539" h="76200">
                <a:moveTo>
                  <a:pt x="878839" y="31750"/>
                </a:moveTo>
                <a:lnTo>
                  <a:pt x="828039" y="31750"/>
                </a:lnTo>
                <a:lnTo>
                  <a:pt x="828039" y="44450"/>
                </a:lnTo>
                <a:lnTo>
                  <a:pt x="878839" y="44450"/>
                </a:lnTo>
                <a:lnTo>
                  <a:pt x="891539" y="38100"/>
                </a:lnTo>
                <a:lnTo>
                  <a:pt x="8788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52800" y="3390900"/>
            <a:ext cx="891540" cy="76200"/>
          </a:xfrm>
          <a:custGeom>
            <a:avLst/>
            <a:gdLst/>
            <a:ahLst/>
            <a:cxnLst/>
            <a:rect l="l" t="t" r="r" b="b"/>
            <a:pathLst>
              <a:path w="891539" h="76200">
                <a:moveTo>
                  <a:pt x="815339" y="0"/>
                </a:moveTo>
                <a:lnTo>
                  <a:pt x="815339" y="76200"/>
                </a:lnTo>
                <a:lnTo>
                  <a:pt x="878839" y="44450"/>
                </a:lnTo>
                <a:lnTo>
                  <a:pt x="828039" y="44450"/>
                </a:lnTo>
                <a:lnTo>
                  <a:pt x="828039" y="31750"/>
                </a:lnTo>
                <a:lnTo>
                  <a:pt x="878839" y="31750"/>
                </a:lnTo>
                <a:lnTo>
                  <a:pt x="815339" y="0"/>
                </a:lnTo>
                <a:close/>
              </a:path>
              <a:path w="891539" h="76200">
                <a:moveTo>
                  <a:pt x="8153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15339" y="44450"/>
                </a:lnTo>
                <a:lnTo>
                  <a:pt x="815339" y="31750"/>
                </a:lnTo>
                <a:close/>
              </a:path>
              <a:path w="891539" h="76200">
                <a:moveTo>
                  <a:pt x="878839" y="31750"/>
                </a:moveTo>
                <a:lnTo>
                  <a:pt x="828039" y="31750"/>
                </a:lnTo>
                <a:lnTo>
                  <a:pt x="828039" y="44450"/>
                </a:lnTo>
                <a:lnTo>
                  <a:pt x="878839" y="44450"/>
                </a:lnTo>
                <a:lnTo>
                  <a:pt x="891539" y="38100"/>
                </a:lnTo>
                <a:lnTo>
                  <a:pt x="8788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7763" y="4466844"/>
            <a:ext cx="7137400" cy="862965"/>
          </a:xfrm>
          <a:custGeom>
            <a:avLst/>
            <a:gdLst/>
            <a:ahLst/>
            <a:cxnLst/>
            <a:rect l="l" t="t" r="r" b="b"/>
            <a:pathLst>
              <a:path w="7137400" h="862964">
                <a:moveTo>
                  <a:pt x="0" y="862583"/>
                </a:moveTo>
                <a:lnTo>
                  <a:pt x="7136892" y="862583"/>
                </a:lnTo>
                <a:lnTo>
                  <a:pt x="7136892" y="0"/>
                </a:lnTo>
                <a:lnTo>
                  <a:pt x="0" y="0"/>
                </a:lnTo>
                <a:lnTo>
                  <a:pt x="0" y="862583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763" y="4466844"/>
            <a:ext cx="7137400" cy="862965"/>
          </a:xfrm>
          <a:custGeom>
            <a:avLst/>
            <a:gdLst/>
            <a:ahLst/>
            <a:cxnLst/>
            <a:rect l="l" t="t" r="r" b="b"/>
            <a:pathLst>
              <a:path w="7137400" h="862964">
                <a:moveTo>
                  <a:pt x="0" y="862583"/>
                </a:moveTo>
                <a:lnTo>
                  <a:pt x="7136892" y="862583"/>
                </a:lnTo>
                <a:lnTo>
                  <a:pt x="7136892" y="0"/>
                </a:lnTo>
                <a:lnTo>
                  <a:pt x="0" y="0"/>
                </a:lnTo>
                <a:lnTo>
                  <a:pt x="0" y="862583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8899" y="4340453"/>
            <a:ext cx="5928995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0"/>
              </a:spcBef>
              <a:tabLst>
                <a:tab pos="4001135" algn="l"/>
                <a:tab pos="5029835" algn="l"/>
              </a:tabLst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2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ROH</a:t>
            </a:r>
            <a:r>
              <a:rPr sz="1950" spc="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 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+ </a:t>
            </a:r>
            <a:r>
              <a:rPr sz="2000" spc="10" dirty="0">
                <a:solidFill>
                  <a:srgbClr val="FF3300"/>
                </a:solidFill>
                <a:latin typeface="Times New Roman"/>
                <a:cs typeface="Times New Roman"/>
              </a:rPr>
              <a:t>SO</a:t>
            </a:r>
            <a:r>
              <a:rPr sz="1950" spc="15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4</a:t>
            </a:r>
            <a:r>
              <a:rPr sz="1950" spc="15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2-</a:t>
            </a:r>
            <a:r>
              <a:rPr sz="1950" spc="3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(hard</a:t>
            </a:r>
            <a:r>
              <a:rPr sz="2000" spc="-2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water)	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4</a:t>
            </a:r>
            <a:r>
              <a:rPr sz="1950" spc="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2+	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+ 2</a:t>
            </a:r>
            <a:r>
              <a:rPr sz="2000" spc="-9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OH</a:t>
            </a:r>
            <a:r>
              <a:rPr sz="1950" spc="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</a:t>
            </a:r>
            <a:endParaRPr sz="1950" baseline="2564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tabLst>
                <a:tab pos="1670050" algn="l"/>
                <a:tab pos="4001135" algn="l"/>
                <a:tab pos="4737100" algn="l"/>
              </a:tabLst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2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ROH</a:t>
            </a:r>
            <a:r>
              <a:rPr sz="1950" spc="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</a:t>
            </a:r>
            <a:r>
              <a:rPr sz="1950" spc="262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Cl</a:t>
            </a:r>
            <a:r>
              <a:rPr sz="1950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	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(hard</a:t>
            </a:r>
            <a:r>
              <a:rPr sz="2000" spc="-1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water)	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R</a:t>
            </a:r>
            <a:r>
              <a:rPr sz="1950" spc="-7" baseline="-21367" dirty="0">
                <a:solidFill>
                  <a:srgbClr val="FF3300"/>
                </a:solidFill>
                <a:latin typeface="Times New Roman"/>
                <a:cs typeface="Times New Roman"/>
              </a:rPr>
              <a:t>2</a:t>
            </a:r>
            <a:r>
              <a:rPr sz="2000" spc="-5" dirty="0">
                <a:solidFill>
                  <a:srgbClr val="FF3300"/>
                </a:solidFill>
                <a:latin typeface="Times New Roman"/>
                <a:cs typeface="Times New Roman"/>
              </a:rPr>
              <a:t>Cl</a:t>
            </a:r>
            <a:r>
              <a:rPr sz="1950" spc="-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	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+ 2</a:t>
            </a:r>
            <a:r>
              <a:rPr sz="2000" spc="-4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3300"/>
                </a:solidFill>
                <a:latin typeface="Times New Roman"/>
                <a:cs typeface="Times New Roman"/>
              </a:rPr>
              <a:t>OH</a:t>
            </a:r>
            <a:r>
              <a:rPr sz="1950" spc="7" baseline="25641" dirty="0">
                <a:solidFill>
                  <a:srgbClr val="FF3300"/>
                </a:solidFill>
                <a:latin typeface="Times New Roman"/>
                <a:cs typeface="Times New Roman"/>
              </a:rPr>
              <a:t>-</a:t>
            </a:r>
            <a:endParaRPr sz="1950" baseline="25641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9000" y="4610100"/>
            <a:ext cx="891540" cy="76200"/>
          </a:xfrm>
          <a:custGeom>
            <a:avLst/>
            <a:gdLst/>
            <a:ahLst/>
            <a:cxnLst/>
            <a:rect l="l" t="t" r="r" b="b"/>
            <a:pathLst>
              <a:path w="891539" h="76200">
                <a:moveTo>
                  <a:pt x="815339" y="0"/>
                </a:moveTo>
                <a:lnTo>
                  <a:pt x="815339" y="76200"/>
                </a:lnTo>
                <a:lnTo>
                  <a:pt x="878839" y="44450"/>
                </a:lnTo>
                <a:lnTo>
                  <a:pt x="828039" y="44450"/>
                </a:lnTo>
                <a:lnTo>
                  <a:pt x="828039" y="31750"/>
                </a:lnTo>
                <a:lnTo>
                  <a:pt x="878839" y="31750"/>
                </a:lnTo>
                <a:lnTo>
                  <a:pt x="815339" y="0"/>
                </a:lnTo>
                <a:close/>
              </a:path>
              <a:path w="891539" h="76200">
                <a:moveTo>
                  <a:pt x="8153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15339" y="44450"/>
                </a:lnTo>
                <a:lnTo>
                  <a:pt x="815339" y="31750"/>
                </a:lnTo>
                <a:close/>
              </a:path>
              <a:path w="891539" h="76200">
                <a:moveTo>
                  <a:pt x="878839" y="31750"/>
                </a:moveTo>
                <a:lnTo>
                  <a:pt x="828039" y="31750"/>
                </a:lnTo>
                <a:lnTo>
                  <a:pt x="828039" y="44450"/>
                </a:lnTo>
                <a:lnTo>
                  <a:pt x="878839" y="44450"/>
                </a:lnTo>
                <a:lnTo>
                  <a:pt x="891539" y="38100"/>
                </a:lnTo>
                <a:lnTo>
                  <a:pt x="8788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29000" y="5067300"/>
            <a:ext cx="891540" cy="76200"/>
          </a:xfrm>
          <a:custGeom>
            <a:avLst/>
            <a:gdLst/>
            <a:ahLst/>
            <a:cxnLst/>
            <a:rect l="l" t="t" r="r" b="b"/>
            <a:pathLst>
              <a:path w="891539" h="76200">
                <a:moveTo>
                  <a:pt x="815339" y="0"/>
                </a:moveTo>
                <a:lnTo>
                  <a:pt x="815339" y="76200"/>
                </a:lnTo>
                <a:lnTo>
                  <a:pt x="878839" y="44450"/>
                </a:lnTo>
                <a:lnTo>
                  <a:pt x="828039" y="44450"/>
                </a:lnTo>
                <a:lnTo>
                  <a:pt x="828039" y="31750"/>
                </a:lnTo>
                <a:lnTo>
                  <a:pt x="878839" y="31750"/>
                </a:lnTo>
                <a:lnTo>
                  <a:pt x="815339" y="0"/>
                </a:lnTo>
                <a:close/>
              </a:path>
              <a:path w="891539" h="76200">
                <a:moveTo>
                  <a:pt x="8153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15339" y="44450"/>
                </a:lnTo>
                <a:lnTo>
                  <a:pt x="815339" y="31750"/>
                </a:lnTo>
                <a:close/>
              </a:path>
              <a:path w="891539" h="76200">
                <a:moveTo>
                  <a:pt x="878839" y="31750"/>
                </a:moveTo>
                <a:lnTo>
                  <a:pt x="828039" y="31750"/>
                </a:lnTo>
                <a:lnTo>
                  <a:pt x="828039" y="44450"/>
                </a:lnTo>
                <a:lnTo>
                  <a:pt x="878839" y="44450"/>
                </a:lnTo>
                <a:lnTo>
                  <a:pt x="891539" y="38100"/>
                </a:lnTo>
                <a:lnTo>
                  <a:pt x="8788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856" y="5838444"/>
            <a:ext cx="3209925" cy="401320"/>
          </a:xfrm>
          <a:custGeom>
            <a:avLst/>
            <a:gdLst/>
            <a:ahLst/>
            <a:cxnLst/>
            <a:rect l="l" t="t" r="r" b="b"/>
            <a:pathLst>
              <a:path w="3209925" h="401320">
                <a:moveTo>
                  <a:pt x="0" y="400811"/>
                </a:moveTo>
                <a:lnTo>
                  <a:pt x="3209544" y="400811"/>
                </a:lnTo>
                <a:lnTo>
                  <a:pt x="3209544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1856" y="5838444"/>
            <a:ext cx="3209925" cy="401320"/>
          </a:xfrm>
          <a:custGeom>
            <a:avLst/>
            <a:gdLst/>
            <a:ahLst/>
            <a:cxnLst/>
            <a:rect l="l" t="t" r="r" b="b"/>
            <a:pathLst>
              <a:path w="3209925" h="401320">
                <a:moveTo>
                  <a:pt x="0" y="400811"/>
                </a:moveTo>
                <a:lnTo>
                  <a:pt x="3209544" y="400811"/>
                </a:lnTo>
                <a:lnTo>
                  <a:pt x="3209544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3600" y="5787338"/>
            <a:ext cx="2927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000" baseline="-16666" dirty="0">
                <a:solidFill>
                  <a:srgbClr val="336600"/>
                </a:solidFill>
                <a:latin typeface="Times New Roman"/>
                <a:cs typeface="Times New Roman"/>
              </a:rPr>
              <a:t>H</a:t>
            </a:r>
            <a:r>
              <a:rPr sz="1300" spc="15" dirty="0">
                <a:solidFill>
                  <a:srgbClr val="336600"/>
                </a:solidFill>
                <a:latin typeface="Times New Roman"/>
                <a:cs typeface="Times New Roman"/>
              </a:rPr>
              <a:t>+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2992" y="5863538"/>
            <a:ext cx="20523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584960" algn="l"/>
              </a:tabLst>
            </a:pPr>
            <a:r>
              <a:rPr sz="2000" dirty="0">
                <a:solidFill>
                  <a:srgbClr val="336600"/>
                </a:solidFill>
                <a:latin typeface="Times New Roman"/>
                <a:cs typeface="Times New Roman"/>
              </a:rPr>
              <a:t>+ O</a:t>
            </a:r>
            <a:r>
              <a:rPr sz="2000" spc="5" dirty="0">
                <a:solidFill>
                  <a:srgbClr val="336600"/>
                </a:solidFill>
                <a:latin typeface="Times New Roman"/>
                <a:cs typeface="Times New Roman"/>
              </a:rPr>
              <a:t>H</a:t>
            </a:r>
            <a:r>
              <a:rPr sz="1950" spc="15" baseline="25641" dirty="0">
                <a:solidFill>
                  <a:srgbClr val="336600"/>
                </a:solidFill>
                <a:latin typeface="Times New Roman"/>
                <a:cs typeface="Times New Roman"/>
              </a:rPr>
              <a:t>-</a:t>
            </a:r>
            <a:r>
              <a:rPr sz="1950" baseline="25641" dirty="0">
                <a:solidFill>
                  <a:srgbClr val="336600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336600"/>
                </a:solidFill>
                <a:latin typeface="Times New Roman"/>
                <a:cs typeface="Times New Roman"/>
              </a:rPr>
              <a:t>H</a:t>
            </a:r>
            <a:r>
              <a:rPr sz="1950" spc="30" baseline="-21367" dirty="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336600"/>
                </a:solidFill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00072" y="5983236"/>
            <a:ext cx="610235" cy="76200"/>
          </a:xfrm>
          <a:custGeom>
            <a:avLst/>
            <a:gdLst/>
            <a:ahLst/>
            <a:cxnLst/>
            <a:rect l="l" t="t" r="r" b="b"/>
            <a:pathLst>
              <a:path w="610235" h="76200">
                <a:moveTo>
                  <a:pt x="599034" y="31483"/>
                </a:moveTo>
                <a:lnTo>
                  <a:pt x="546100" y="31483"/>
                </a:lnTo>
                <a:lnTo>
                  <a:pt x="546354" y="44183"/>
                </a:lnTo>
                <a:lnTo>
                  <a:pt x="533654" y="44437"/>
                </a:lnTo>
                <a:lnTo>
                  <a:pt x="534289" y="76174"/>
                </a:lnTo>
                <a:lnTo>
                  <a:pt x="609727" y="36563"/>
                </a:lnTo>
                <a:lnTo>
                  <a:pt x="599034" y="31483"/>
                </a:lnTo>
                <a:close/>
              </a:path>
              <a:path w="610235" h="76200">
                <a:moveTo>
                  <a:pt x="533399" y="31737"/>
                </a:moveTo>
                <a:lnTo>
                  <a:pt x="0" y="42405"/>
                </a:lnTo>
                <a:lnTo>
                  <a:pt x="254" y="55105"/>
                </a:lnTo>
                <a:lnTo>
                  <a:pt x="533654" y="44437"/>
                </a:lnTo>
                <a:lnTo>
                  <a:pt x="533399" y="31737"/>
                </a:lnTo>
                <a:close/>
              </a:path>
              <a:path w="610235" h="76200">
                <a:moveTo>
                  <a:pt x="546100" y="31483"/>
                </a:moveTo>
                <a:lnTo>
                  <a:pt x="533399" y="31737"/>
                </a:lnTo>
                <a:lnTo>
                  <a:pt x="533654" y="44437"/>
                </a:lnTo>
                <a:lnTo>
                  <a:pt x="546354" y="44183"/>
                </a:lnTo>
                <a:lnTo>
                  <a:pt x="546100" y="31483"/>
                </a:lnTo>
                <a:close/>
              </a:path>
              <a:path w="610235" h="76200">
                <a:moveTo>
                  <a:pt x="532765" y="0"/>
                </a:moveTo>
                <a:lnTo>
                  <a:pt x="533399" y="31737"/>
                </a:lnTo>
                <a:lnTo>
                  <a:pt x="546100" y="31483"/>
                </a:lnTo>
                <a:lnTo>
                  <a:pt x="599034" y="31483"/>
                </a:lnTo>
                <a:lnTo>
                  <a:pt x="532765" y="0"/>
                </a:lnTo>
                <a:close/>
              </a:path>
            </a:pathLst>
          </a:custGeom>
          <a:solidFill>
            <a:srgbClr val="85D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7680" y="1764792"/>
            <a:ext cx="598805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Reactions occurring at Cation exchange</a:t>
            </a:r>
            <a:r>
              <a:rPr sz="2000" spc="-1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resin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7763" y="3857244"/>
            <a:ext cx="541782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Reactions occurring at Anion exchange</a:t>
            </a:r>
            <a:r>
              <a:rPr sz="2000" spc="-204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3300"/>
                </a:solidFill>
                <a:latin typeface="Times New Roman"/>
                <a:cs typeface="Times New Roman"/>
              </a:rPr>
              <a:t>resin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7763" y="5381244"/>
            <a:ext cx="2854960" cy="401320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At the end of the</a:t>
            </a:r>
            <a:r>
              <a:rPr sz="2000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1751" y="5870549"/>
            <a:ext cx="115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4534" y="5902664"/>
            <a:ext cx="901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5748" y="188976"/>
            <a:ext cx="5546090" cy="466725"/>
          </a:xfrm>
          <a:prstGeom prst="rect">
            <a:avLst/>
          </a:prstGeom>
          <a:ln w="9144">
            <a:solidFill>
              <a:srgbClr val="85DFD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pc="-5" dirty="0">
                <a:solidFill>
                  <a:srgbClr val="336600"/>
                </a:solidFill>
                <a:latin typeface="Arial"/>
                <a:cs typeface="Arial"/>
              </a:rPr>
              <a:t>Regeneration </a:t>
            </a:r>
            <a:r>
              <a:rPr dirty="0">
                <a:solidFill>
                  <a:srgbClr val="336600"/>
                </a:solidFill>
                <a:latin typeface="Arial"/>
                <a:cs typeface="Arial"/>
              </a:rPr>
              <a:t>of </a:t>
            </a:r>
            <a:r>
              <a:rPr spc="-5" dirty="0">
                <a:solidFill>
                  <a:srgbClr val="336600"/>
                </a:solidFill>
                <a:latin typeface="Arial"/>
                <a:cs typeface="Arial"/>
              </a:rPr>
              <a:t>ion exchange</a:t>
            </a:r>
            <a:r>
              <a:rPr spc="75" dirty="0">
                <a:solidFill>
                  <a:srgbClr val="3366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336600"/>
                </a:solidFill>
                <a:latin typeface="Arial"/>
                <a:cs typeface="Arial"/>
              </a:rPr>
              <a:t>resins</a:t>
            </a:r>
          </a:p>
        </p:txBody>
      </p:sp>
      <p:sp>
        <p:nvSpPr>
          <p:cNvPr id="5" name="object 5"/>
          <p:cNvSpPr/>
          <p:nvPr/>
        </p:nvSpPr>
        <p:spPr>
          <a:xfrm>
            <a:off x="381000" y="1528572"/>
            <a:ext cx="8153400" cy="376555"/>
          </a:xfrm>
          <a:custGeom>
            <a:avLst/>
            <a:gdLst/>
            <a:ahLst/>
            <a:cxnLst/>
            <a:rect l="l" t="t" r="r" b="b"/>
            <a:pathLst>
              <a:path w="8153400" h="376555">
                <a:moveTo>
                  <a:pt x="0" y="376427"/>
                </a:moveTo>
                <a:lnTo>
                  <a:pt x="8153400" y="376427"/>
                </a:lnTo>
                <a:lnTo>
                  <a:pt x="8153400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1000" y="1528572"/>
            <a:ext cx="8153400" cy="376555"/>
          </a:xfrm>
          <a:prstGeom prst="rect">
            <a:avLst/>
          </a:prstGeom>
          <a:ln w="9144">
            <a:solidFill>
              <a:srgbClr val="85DFD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  <a:tabLst>
                <a:tab pos="4498340" algn="l"/>
              </a:tabLst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Ca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2+  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+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2H</a:t>
            </a:r>
            <a:r>
              <a:rPr sz="1800" spc="-15" baseline="25462" dirty="0">
                <a:solidFill>
                  <a:srgbClr val="000099"/>
                </a:solidFill>
                <a:latin typeface="Arial"/>
                <a:cs typeface="Arial"/>
              </a:rPr>
              <a:t>+</a:t>
            </a:r>
            <a:r>
              <a:rPr sz="1800" spc="465" baseline="25462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(dil. HCl</a:t>
            </a:r>
            <a:r>
              <a:rPr sz="1800" spc="-6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(or)</a:t>
            </a:r>
            <a:r>
              <a:rPr sz="18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H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SO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4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)	2 RH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+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+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Ca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2+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(CaCl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,</a:t>
            </a:r>
            <a:r>
              <a:rPr sz="1800" spc="-3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washings)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5008" y="2671572"/>
            <a:ext cx="8304530" cy="376555"/>
          </a:xfrm>
          <a:custGeom>
            <a:avLst/>
            <a:gdLst/>
            <a:ahLst/>
            <a:cxnLst/>
            <a:rect l="l" t="t" r="r" b="b"/>
            <a:pathLst>
              <a:path w="8304530" h="376555">
                <a:moveTo>
                  <a:pt x="0" y="376427"/>
                </a:moveTo>
                <a:lnTo>
                  <a:pt x="8304276" y="376427"/>
                </a:lnTo>
                <a:lnTo>
                  <a:pt x="830427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5008" y="2671572"/>
            <a:ext cx="8304530" cy="376555"/>
          </a:xfrm>
          <a:custGeom>
            <a:avLst/>
            <a:gdLst/>
            <a:ahLst/>
            <a:cxnLst/>
            <a:rect l="l" t="t" r="r" b="b"/>
            <a:pathLst>
              <a:path w="8304530" h="376555">
                <a:moveTo>
                  <a:pt x="0" y="376427"/>
                </a:moveTo>
                <a:lnTo>
                  <a:pt x="8304276" y="376427"/>
                </a:lnTo>
                <a:lnTo>
                  <a:pt x="830427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3443" y="2699384"/>
            <a:ext cx="7911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56405" algn="l"/>
              </a:tabLst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SO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4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2-  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+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2OH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-</a:t>
            </a:r>
            <a:r>
              <a:rPr sz="1800" spc="292" baseline="25462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(dil.</a:t>
            </a:r>
            <a:r>
              <a:rPr sz="18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NaOH)	2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ROH</a:t>
            </a:r>
            <a:r>
              <a:rPr sz="1800" baseline="25462" dirty="0">
                <a:solidFill>
                  <a:srgbClr val="000099"/>
                </a:solidFill>
                <a:latin typeface="Arial"/>
                <a:cs typeface="Arial"/>
              </a:rPr>
              <a:t>-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+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SO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4</a:t>
            </a:r>
            <a:r>
              <a:rPr sz="1800" spc="-7" baseline="25462" dirty="0">
                <a:solidFill>
                  <a:srgbClr val="000099"/>
                </a:solidFill>
                <a:latin typeface="Arial"/>
                <a:cs typeface="Arial"/>
              </a:rPr>
              <a:t>2-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(Na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SO</a:t>
            </a:r>
            <a:r>
              <a:rPr sz="1800" spc="-7" baseline="-20833" dirty="0">
                <a:solidFill>
                  <a:srgbClr val="000099"/>
                </a:solidFill>
                <a:latin typeface="Arial"/>
                <a:cs typeface="Arial"/>
              </a:rPr>
              <a:t>4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,</a:t>
            </a:r>
            <a:r>
              <a:rPr sz="1800" spc="-3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washings)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14800" y="1693164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0" y="2811779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1000" y="3276600"/>
            <a:ext cx="8077200" cy="1477010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Advantages</a:t>
            </a:r>
            <a:endParaRPr sz="1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process can be used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to soften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highly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acidic or alkaline</a:t>
            </a:r>
            <a:r>
              <a:rPr sz="1800" spc="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waters</a:t>
            </a:r>
            <a:endParaRPr sz="1800">
              <a:latin typeface="Arial"/>
              <a:cs typeface="Arial"/>
            </a:endParaRPr>
          </a:p>
          <a:p>
            <a:pPr marL="434340" marR="337820" indent="-34290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434340" algn="l"/>
                <a:tab pos="434975" algn="l"/>
              </a:tabLst>
            </a:pP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produces 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water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of very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low hardness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1-2ppm. So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treated 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waters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by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this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method can be used in high pressure</a:t>
            </a:r>
            <a:r>
              <a:rPr sz="1800" spc="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boilers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1000" y="5105400"/>
            <a:ext cx="8077200" cy="1477010"/>
          </a:xfrm>
          <a:custGeom>
            <a:avLst/>
            <a:gdLst/>
            <a:ahLst/>
            <a:cxnLst/>
            <a:rect l="l" t="t" r="r" b="b"/>
            <a:pathLst>
              <a:path w="8077200" h="1477009">
                <a:moveTo>
                  <a:pt x="0" y="1476756"/>
                </a:moveTo>
                <a:lnTo>
                  <a:pt x="8077200" y="1476756"/>
                </a:lnTo>
                <a:lnTo>
                  <a:pt x="8077200" y="0"/>
                </a:lnTo>
                <a:lnTo>
                  <a:pt x="0" y="0"/>
                </a:lnTo>
                <a:lnTo>
                  <a:pt x="0" y="1476756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5105400"/>
            <a:ext cx="8077200" cy="1477010"/>
          </a:xfrm>
          <a:custGeom>
            <a:avLst/>
            <a:gdLst/>
            <a:ahLst/>
            <a:cxnLst/>
            <a:rect l="l" t="t" r="r" b="b"/>
            <a:pathLst>
              <a:path w="8077200" h="1477009">
                <a:moveTo>
                  <a:pt x="0" y="1476756"/>
                </a:moveTo>
                <a:lnTo>
                  <a:pt x="8077200" y="1476756"/>
                </a:lnTo>
                <a:lnTo>
                  <a:pt x="8077200" y="0"/>
                </a:lnTo>
                <a:lnTo>
                  <a:pt x="0" y="0"/>
                </a:lnTo>
                <a:lnTo>
                  <a:pt x="0" y="1476756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9740" y="5133594"/>
            <a:ext cx="153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sa</a:t>
            </a:r>
            <a:r>
              <a:rPr sz="1800" spc="-15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va</a:t>
            </a:r>
            <a:r>
              <a:rPr sz="1800" spc="-15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ta</a:t>
            </a:r>
            <a:r>
              <a:rPr sz="1800" spc="-15" dirty="0">
                <a:solidFill>
                  <a:srgbClr val="FF3300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5407863"/>
            <a:ext cx="7694930" cy="112331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setup is costly and </a:t>
            </a: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uses </a:t>
            </a: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costly</a:t>
            </a:r>
            <a:r>
              <a:rPr sz="1800" spc="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chemicals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The </a:t>
            </a:r>
            <a:r>
              <a:rPr sz="1800" spc="-15" dirty="0">
                <a:solidFill>
                  <a:srgbClr val="FF3300"/>
                </a:solidFill>
                <a:latin typeface="Arial"/>
                <a:cs typeface="Arial"/>
              </a:rPr>
              <a:t>water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should not be turbid and </a:t>
            </a: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turbidity level should not be</a:t>
            </a:r>
            <a:r>
              <a:rPr sz="1800" spc="18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more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than</a:t>
            </a:r>
            <a:r>
              <a:rPr sz="18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10ppm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9100" y="914400"/>
            <a:ext cx="4657725" cy="37655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Regeneration </a:t>
            </a:r>
            <a:r>
              <a:rPr sz="1800" dirty="0">
                <a:solidFill>
                  <a:srgbClr val="66330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Cation </a:t>
            </a:r>
            <a:r>
              <a:rPr sz="1800" spc="-10" dirty="0">
                <a:solidFill>
                  <a:srgbClr val="663300"/>
                </a:solidFill>
                <a:latin typeface="Arial"/>
                <a:cs typeface="Arial"/>
              </a:rPr>
              <a:t>exchange</a:t>
            </a:r>
            <a:r>
              <a:rPr sz="1800" spc="60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resin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000" y="2133600"/>
            <a:ext cx="4695825" cy="37655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Regeneration </a:t>
            </a:r>
            <a:r>
              <a:rPr sz="1800" dirty="0">
                <a:solidFill>
                  <a:srgbClr val="66330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Anion </a:t>
            </a:r>
            <a:r>
              <a:rPr sz="1800" spc="-10" dirty="0">
                <a:solidFill>
                  <a:srgbClr val="663300"/>
                </a:solidFill>
                <a:latin typeface="Arial"/>
                <a:cs typeface="Arial"/>
              </a:rPr>
              <a:t>exchange</a:t>
            </a:r>
            <a:r>
              <a:rPr sz="1800" spc="-4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/>
                <a:cs typeface="Arial"/>
              </a:rPr>
              <a:t>resin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761" y="761"/>
            <a:ext cx="0" cy="1066165"/>
          </a:xfrm>
          <a:custGeom>
            <a:avLst/>
            <a:gdLst/>
            <a:ahLst/>
            <a:cxnLst/>
            <a:rect l="l" t="t" r="r" b="b"/>
            <a:pathLst>
              <a:path h="1066165">
                <a:moveTo>
                  <a:pt x="0" y="0"/>
                </a:moveTo>
                <a:lnTo>
                  <a:pt x="0" y="1066038"/>
                </a:lnTo>
              </a:path>
            </a:pathLst>
          </a:custGeom>
          <a:ln w="381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761" y="3790188"/>
            <a:ext cx="0" cy="3068955"/>
          </a:xfrm>
          <a:custGeom>
            <a:avLst/>
            <a:gdLst/>
            <a:ahLst/>
            <a:cxnLst/>
            <a:rect l="l" t="t" r="r" b="b"/>
            <a:pathLst>
              <a:path h="3068954">
                <a:moveTo>
                  <a:pt x="0" y="0"/>
                </a:moveTo>
                <a:lnTo>
                  <a:pt x="0" y="3068573"/>
                </a:lnTo>
              </a:path>
            </a:pathLst>
          </a:custGeom>
          <a:ln w="381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ABADF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0E6E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4953000" cy="37655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800" spc="-80" dirty="0">
                <a:solidFill>
                  <a:srgbClr val="663300"/>
                </a:solidFill>
              </a:rPr>
              <a:t>IV. </a:t>
            </a:r>
            <a:r>
              <a:rPr sz="1800" dirty="0">
                <a:solidFill>
                  <a:srgbClr val="663300"/>
                </a:solidFill>
              </a:rPr>
              <a:t>Softening of water by </a:t>
            </a:r>
            <a:r>
              <a:rPr sz="1800" spc="-5" dirty="0">
                <a:solidFill>
                  <a:srgbClr val="663300"/>
                </a:solidFill>
              </a:rPr>
              <a:t>Mixed </a:t>
            </a:r>
            <a:r>
              <a:rPr sz="1800" dirty="0">
                <a:solidFill>
                  <a:srgbClr val="663300"/>
                </a:solidFill>
              </a:rPr>
              <a:t>Bed</a:t>
            </a:r>
            <a:r>
              <a:rPr sz="1800" spc="40" dirty="0">
                <a:solidFill>
                  <a:srgbClr val="663300"/>
                </a:solidFill>
              </a:rPr>
              <a:t> </a:t>
            </a:r>
            <a:r>
              <a:rPr sz="1800" dirty="0">
                <a:solidFill>
                  <a:srgbClr val="663300"/>
                </a:solidFill>
              </a:rPr>
              <a:t>deioniser</a:t>
            </a:r>
            <a:endParaRPr sz="1800"/>
          </a:p>
        </p:txBody>
      </p:sp>
      <p:sp>
        <p:nvSpPr>
          <p:cNvPr id="11" name="object 11"/>
          <p:cNvSpPr txBox="1"/>
          <p:nvPr/>
        </p:nvSpPr>
        <p:spPr>
          <a:xfrm>
            <a:off x="304800" y="685800"/>
            <a:ext cx="4356100" cy="33845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Description and process of </a:t>
            </a:r>
            <a:r>
              <a:rPr sz="1600" spc="-10" dirty="0">
                <a:solidFill>
                  <a:srgbClr val="FF3300"/>
                </a:solidFill>
                <a:latin typeface="Times New Roman"/>
                <a:cs typeface="Times New Roman"/>
              </a:rPr>
              <a:t>mixed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bed</a:t>
            </a:r>
            <a:r>
              <a:rPr sz="1400" spc="-8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3300"/>
                </a:solidFill>
                <a:latin typeface="Times New Roman"/>
                <a:cs typeface="Times New Roman"/>
              </a:rPr>
              <a:t>deionizer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1066800"/>
            <a:ext cx="8458200" cy="2723515"/>
          </a:xfrm>
          <a:custGeom>
            <a:avLst/>
            <a:gdLst/>
            <a:ahLst/>
            <a:cxnLst/>
            <a:rect l="l" t="t" r="r" b="b"/>
            <a:pathLst>
              <a:path w="8458200" h="2723515">
                <a:moveTo>
                  <a:pt x="0" y="2723388"/>
                </a:moveTo>
                <a:lnTo>
                  <a:pt x="8458200" y="2723388"/>
                </a:lnTo>
                <a:lnTo>
                  <a:pt x="8458200" y="0"/>
                </a:lnTo>
                <a:lnTo>
                  <a:pt x="0" y="0"/>
                </a:lnTo>
                <a:lnTo>
                  <a:pt x="0" y="2723388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66800"/>
            <a:ext cx="8458200" cy="2723515"/>
          </a:xfrm>
          <a:custGeom>
            <a:avLst/>
            <a:gdLst/>
            <a:ahLst/>
            <a:cxnLst/>
            <a:rect l="l" t="t" r="r" b="b"/>
            <a:pathLst>
              <a:path w="8458200" h="2723515">
                <a:moveTo>
                  <a:pt x="0" y="2723388"/>
                </a:moveTo>
                <a:lnTo>
                  <a:pt x="8458200" y="2723388"/>
                </a:lnTo>
                <a:lnTo>
                  <a:pt x="8458200" y="0"/>
                </a:lnTo>
                <a:lnTo>
                  <a:pt x="0" y="0"/>
                </a:lnTo>
                <a:lnTo>
                  <a:pt x="0" y="2723388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940" y="1092453"/>
            <a:ext cx="8177530" cy="2632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It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 single cylindrical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chamber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containing a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mixture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of anion and cation exchange 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resins</a:t>
            </a:r>
            <a:r>
              <a:rPr sz="18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bed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When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hard water is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passed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through this bed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slowly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cations and anioins of</a:t>
            </a:r>
            <a:r>
              <a:rPr sz="18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hard water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comes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in to contact with the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two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kind of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resins many number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1800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times</a:t>
            </a:r>
            <a:endParaRPr sz="1800">
              <a:latin typeface="Times New Roman"/>
              <a:cs typeface="Times New Roman"/>
            </a:endParaRPr>
          </a:p>
          <a:p>
            <a:pPr marL="355600" marR="380365" indent="-342900">
              <a:lnSpc>
                <a:spcPct val="100000"/>
              </a:lnSpc>
              <a:spcBef>
                <a:spcPts val="1080"/>
              </a:spcBef>
              <a:buAutoNum type="arabicPeriod" startAt="3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Hence, it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equivalent to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passing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hard water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many number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times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through a  series of cation and anion exchange</a:t>
            </a:r>
            <a:r>
              <a:rPr sz="18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resins.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3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soft water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from this method contains less than 1ppm of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dissolved salts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hence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more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suitable for</a:t>
            </a:r>
            <a:r>
              <a:rPr sz="18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99"/>
                </a:solidFill>
                <a:latin typeface="Times New Roman"/>
                <a:cs typeface="Times New Roman"/>
              </a:rPr>
              <a:t>boilers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28800" y="4191000"/>
            <a:ext cx="1447800" cy="1981200"/>
          </a:xfrm>
          <a:custGeom>
            <a:avLst/>
            <a:gdLst/>
            <a:ahLst/>
            <a:cxnLst/>
            <a:rect l="l" t="t" r="r" b="b"/>
            <a:pathLst>
              <a:path w="1447800" h="1981200">
                <a:moveTo>
                  <a:pt x="0" y="0"/>
                </a:moveTo>
                <a:lnTo>
                  <a:pt x="76200" y="76200"/>
                </a:lnTo>
                <a:lnTo>
                  <a:pt x="76200" y="1676400"/>
                </a:lnTo>
                <a:lnTo>
                  <a:pt x="457200" y="1676400"/>
                </a:lnTo>
                <a:lnTo>
                  <a:pt x="457200" y="1905000"/>
                </a:lnTo>
                <a:lnTo>
                  <a:pt x="228600" y="1905000"/>
                </a:lnTo>
                <a:lnTo>
                  <a:pt x="228600" y="1981200"/>
                </a:lnTo>
                <a:lnTo>
                  <a:pt x="533400" y="1981200"/>
                </a:lnTo>
                <a:lnTo>
                  <a:pt x="533400" y="1676400"/>
                </a:lnTo>
                <a:lnTo>
                  <a:pt x="1066800" y="1676400"/>
                </a:lnTo>
                <a:lnTo>
                  <a:pt x="1066800" y="1981200"/>
                </a:lnTo>
                <a:lnTo>
                  <a:pt x="1447800" y="1981200"/>
                </a:lnTo>
                <a:lnTo>
                  <a:pt x="1447800" y="1905000"/>
                </a:lnTo>
                <a:lnTo>
                  <a:pt x="1219200" y="1905000"/>
                </a:lnTo>
                <a:lnTo>
                  <a:pt x="1143000" y="1905000"/>
                </a:lnTo>
                <a:lnTo>
                  <a:pt x="1143000" y="1676400"/>
                </a:lnTo>
                <a:lnTo>
                  <a:pt x="1371600" y="1676400"/>
                </a:lnTo>
                <a:lnTo>
                  <a:pt x="1371600" y="76200"/>
                </a:lnTo>
                <a:lnTo>
                  <a:pt x="1447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5761" y="438226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5000" y="5664708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05000" y="572719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5000" y="57912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78735" y="6041135"/>
            <a:ext cx="199644" cy="17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00400" y="6083808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199"/>
                </a:lnTo>
                <a:lnTo>
                  <a:pt x="292100" y="44449"/>
                </a:lnTo>
                <a:lnTo>
                  <a:pt x="241300" y="44449"/>
                </a:lnTo>
                <a:lnTo>
                  <a:pt x="241300" y="31749"/>
                </a:lnTo>
                <a:lnTo>
                  <a:pt x="292100" y="31749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228600" y="44449"/>
                </a:lnTo>
                <a:lnTo>
                  <a:pt x="228600" y="31749"/>
                </a:lnTo>
                <a:close/>
              </a:path>
              <a:path w="304800" h="76200">
                <a:moveTo>
                  <a:pt x="292100" y="31749"/>
                </a:moveTo>
                <a:lnTo>
                  <a:pt x="241300" y="31749"/>
                </a:lnTo>
                <a:lnTo>
                  <a:pt x="241300" y="44449"/>
                </a:lnTo>
                <a:lnTo>
                  <a:pt x="292100" y="44449"/>
                </a:lnTo>
                <a:lnTo>
                  <a:pt x="304800" y="38099"/>
                </a:lnTo>
                <a:lnTo>
                  <a:pt x="2921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07692" y="4698491"/>
            <a:ext cx="852169" cy="398145"/>
          </a:xfrm>
          <a:custGeom>
            <a:avLst/>
            <a:gdLst/>
            <a:ahLst/>
            <a:cxnLst/>
            <a:rect l="l" t="t" r="r" b="b"/>
            <a:pathLst>
              <a:path w="852169" h="398145">
                <a:moveTo>
                  <a:pt x="0" y="397763"/>
                </a:moveTo>
                <a:lnTo>
                  <a:pt x="851916" y="397763"/>
                </a:lnTo>
                <a:lnTo>
                  <a:pt x="851916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187320" y="4880864"/>
            <a:ext cx="4972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deionizer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812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812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32761" y="4377308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81200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81200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032761" y="4626051"/>
            <a:ext cx="7277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aseline="4629" dirty="0">
                <a:latin typeface="Times New Roman"/>
                <a:cs typeface="Times New Roman"/>
              </a:rPr>
              <a:t>c </a:t>
            </a:r>
            <a:r>
              <a:rPr sz="1000" spc="-5" dirty="0">
                <a:latin typeface="Times New Roman"/>
                <a:cs typeface="Times New Roman"/>
              </a:rPr>
              <a:t>Mixed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bed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86227" y="44912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52827" y="51770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108961" y="5139690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908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908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43200" y="5257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43200" y="5257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80870" y="5215890"/>
            <a:ext cx="1320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30746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c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1427" y="4427220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37561" y="4390135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95600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95600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622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622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413761" y="5063490"/>
            <a:ext cx="356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a	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905000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05000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56561" y="4834890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95600" y="50413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95600" y="50413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947542" y="4999735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67227" y="44912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642742" y="4423373"/>
            <a:ext cx="508000" cy="6350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393065" algn="l"/>
              </a:tabLst>
            </a:pPr>
            <a:r>
              <a:rPr sz="1800" dirty="0">
                <a:latin typeface="Times New Roman"/>
                <a:cs typeface="Times New Roman"/>
              </a:rPr>
              <a:t>c	a</a:t>
            </a:r>
            <a:endParaRPr sz="18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200400" y="4533900"/>
            <a:ext cx="1447800" cy="76200"/>
          </a:xfrm>
          <a:custGeom>
            <a:avLst/>
            <a:gdLst/>
            <a:ahLst/>
            <a:cxnLst/>
            <a:rect l="l" t="t" r="r" b="b"/>
            <a:pathLst>
              <a:path w="1447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4478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447800" h="76200">
                <a:moveTo>
                  <a:pt x="14478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447800" y="44450"/>
                </a:lnTo>
                <a:lnTo>
                  <a:pt x="14478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33700" y="5321808"/>
            <a:ext cx="1981200" cy="76200"/>
          </a:xfrm>
          <a:custGeom>
            <a:avLst/>
            <a:gdLst/>
            <a:ahLst/>
            <a:cxnLst/>
            <a:rect l="l" t="t" r="r" b="b"/>
            <a:pathLst>
              <a:path w="198120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1981200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1981200" h="76200">
                <a:moveTo>
                  <a:pt x="1981200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1981200" y="44449"/>
                </a:lnTo>
                <a:lnTo>
                  <a:pt x="19812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804028" y="4385564"/>
            <a:ext cx="1018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3300"/>
                </a:solidFill>
                <a:latin typeface="Times New Roman"/>
                <a:cs typeface="Times New Roman"/>
              </a:rPr>
              <a:t>Anion</a:t>
            </a:r>
            <a:r>
              <a:rPr sz="1200" spc="-7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3300"/>
                </a:solidFill>
                <a:latin typeface="Times New Roman"/>
                <a:cs typeface="Times New Roman"/>
              </a:rPr>
              <a:t>exchange  resin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57600" y="5943600"/>
            <a:ext cx="1295400" cy="45720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200" spc="-5" dirty="0">
                <a:solidFill>
                  <a:srgbClr val="336600"/>
                </a:solidFill>
                <a:latin typeface="Times New Roman"/>
                <a:cs typeface="Times New Roman"/>
              </a:rPr>
              <a:t>Demineralised</a:t>
            </a: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200" spc="-5" dirty="0">
                <a:solidFill>
                  <a:srgbClr val="336600"/>
                </a:solidFill>
                <a:latin typeface="Times New Roman"/>
                <a:cs typeface="Times New Roman"/>
              </a:rPr>
              <a:t>water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57902" y="5173217"/>
            <a:ext cx="1045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99"/>
                </a:solidFill>
                <a:latin typeface="Times New Roman"/>
                <a:cs typeface="Times New Roman"/>
              </a:rPr>
              <a:t>Cation</a:t>
            </a:r>
            <a:r>
              <a:rPr sz="12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0099"/>
                </a:solidFill>
                <a:latin typeface="Times New Roman"/>
                <a:cs typeface="Times New Roman"/>
              </a:rPr>
              <a:t>exchange  resin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371600" y="38862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219200" y="0"/>
                </a:moveTo>
                <a:lnTo>
                  <a:pt x="0" y="0"/>
                </a:lnTo>
                <a:lnTo>
                  <a:pt x="0" y="152400"/>
                </a:lnTo>
                <a:lnTo>
                  <a:pt x="1066800" y="152400"/>
                </a:lnTo>
                <a:lnTo>
                  <a:pt x="1066800" y="304800"/>
                </a:lnTo>
                <a:lnTo>
                  <a:pt x="838200" y="457200"/>
                </a:lnTo>
                <a:lnTo>
                  <a:pt x="1447800" y="457200"/>
                </a:lnTo>
                <a:lnTo>
                  <a:pt x="1219200" y="304800"/>
                </a:lnTo>
                <a:lnTo>
                  <a:pt x="1219200" y="0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71600" y="38862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0" y="152400"/>
                </a:moveTo>
                <a:lnTo>
                  <a:pt x="1066800" y="152400"/>
                </a:lnTo>
                <a:lnTo>
                  <a:pt x="1066800" y="304800"/>
                </a:lnTo>
                <a:lnTo>
                  <a:pt x="838200" y="457200"/>
                </a:lnTo>
                <a:lnTo>
                  <a:pt x="1447800" y="457200"/>
                </a:lnTo>
                <a:lnTo>
                  <a:pt x="1219200" y="304800"/>
                </a:lnTo>
                <a:lnTo>
                  <a:pt x="1219200" y="0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86000" y="4110354"/>
            <a:ext cx="156844" cy="156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5466" y="4111244"/>
            <a:ext cx="157733" cy="232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89200" y="4114800"/>
            <a:ext cx="50800" cy="228600"/>
          </a:xfrm>
          <a:custGeom>
            <a:avLst/>
            <a:gdLst/>
            <a:ahLst/>
            <a:cxnLst/>
            <a:rect l="l" t="t" r="r" b="b"/>
            <a:pathLst>
              <a:path w="50800" h="228600">
                <a:moveTo>
                  <a:pt x="31750" y="0"/>
                </a:moveTo>
                <a:lnTo>
                  <a:pt x="19050" y="0"/>
                </a:lnTo>
                <a:lnTo>
                  <a:pt x="19050" y="101600"/>
                </a:lnTo>
                <a:lnTo>
                  <a:pt x="31750" y="101600"/>
                </a:lnTo>
                <a:lnTo>
                  <a:pt x="31750" y="0"/>
                </a:lnTo>
                <a:close/>
              </a:path>
              <a:path w="50800" h="228600">
                <a:moveTo>
                  <a:pt x="19050" y="177800"/>
                </a:moveTo>
                <a:lnTo>
                  <a:pt x="0" y="177800"/>
                </a:lnTo>
                <a:lnTo>
                  <a:pt x="25400" y="228600"/>
                </a:lnTo>
                <a:lnTo>
                  <a:pt x="44450" y="190500"/>
                </a:lnTo>
                <a:lnTo>
                  <a:pt x="19050" y="190500"/>
                </a:lnTo>
                <a:lnTo>
                  <a:pt x="19050" y="177800"/>
                </a:lnTo>
                <a:close/>
              </a:path>
              <a:path w="50800" h="228600">
                <a:moveTo>
                  <a:pt x="31750" y="139700"/>
                </a:moveTo>
                <a:lnTo>
                  <a:pt x="19050" y="139700"/>
                </a:lnTo>
                <a:lnTo>
                  <a:pt x="19050" y="190500"/>
                </a:lnTo>
                <a:lnTo>
                  <a:pt x="31750" y="190500"/>
                </a:lnTo>
                <a:lnTo>
                  <a:pt x="31750" y="139700"/>
                </a:lnTo>
                <a:close/>
              </a:path>
              <a:path w="50800" h="228600">
                <a:moveTo>
                  <a:pt x="50800" y="177800"/>
                </a:moveTo>
                <a:lnTo>
                  <a:pt x="31750" y="177800"/>
                </a:lnTo>
                <a:lnTo>
                  <a:pt x="31750" y="190500"/>
                </a:lnTo>
                <a:lnTo>
                  <a:pt x="44450" y="190500"/>
                </a:lnTo>
                <a:lnTo>
                  <a:pt x="50800" y="17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6408" y="3695700"/>
            <a:ext cx="990600" cy="274320"/>
          </a:xfrm>
          <a:custGeom>
            <a:avLst/>
            <a:gdLst/>
            <a:ahLst/>
            <a:cxnLst/>
            <a:rect l="l" t="t" r="r" b="b"/>
            <a:pathLst>
              <a:path w="990600" h="274320">
                <a:moveTo>
                  <a:pt x="0" y="274319"/>
                </a:moveTo>
                <a:lnTo>
                  <a:pt x="990600" y="274319"/>
                </a:lnTo>
                <a:lnTo>
                  <a:pt x="990600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94843" y="3725036"/>
            <a:ext cx="706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336600"/>
                </a:solidFill>
                <a:latin typeface="Times New Roman"/>
                <a:cs typeface="Times New Roman"/>
              </a:rPr>
              <a:t>Hard</a:t>
            </a:r>
            <a:r>
              <a:rPr sz="1200" spc="-55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36600"/>
                </a:solidFill>
                <a:latin typeface="Times New Roman"/>
                <a:cs typeface="Times New Roman"/>
              </a:rPr>
              <a:t>water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143000" y="39243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200"/>
                </a:lnTo>
                <a:lnTo>
                  <a:pt x="292100" y="44450"/>
                </a:lnTo>
                <a:lnTo>
                  <a:pt x="241300" y="44450"/>
                </a:lnTo>
                <a:lnTo>
                  <a:pt x="241300" y="31750"/>
                </a:lnTo>
                <a:lnTo>
                  <a:pt x="292100" y="31750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30480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304800" y="38100"/>
                </a:lnTo>
                <a:lnTo>
                  <a:pt x="292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60591" y="4293108"/>
            <a:ext cx="152400" cy="1295400"/>
          </a:xfrm>
          <a:custGeom>
            <a:avLst/>
            <a:gdLst/>
            <a:ahLst/>
            <a:cxnLst/>
            <a:rect l="l" t="t" r="r" b="b"/>
            <a:pathLst>
              <a:path w="152400" h="1295400">
                <a:moveTo>
                  <a:pt x="0" y="0"/>
                </a:moveTo>
                <a:lnTo>
                  <a:pt x="29640" y="8491"/>
                </a:lnTo>
                <a:lnTo>
                  <a:pt x="53863" y="31638"/>
                </a:lnTo>
                <a:lnTo>
                  <a:pt x="70205" y="65954"/>
                </a:lnTo>
                <a:lnTo>
                  <a:pt x="76200" y="107950"/>
                </a:lnTo>
                <a:lnTo>
                  <a:pt x="76200" y="539750"/>
                </a:lnTo>
                <a:lnTo>
                  <a:pt x="82194" y="581745"/>
                </a:lnTo>
                <a:lnTo>
                  <a:pt x="98536" y="616061"/>
                </a:lnTo>
                <a:lnTo>
                  <a:pt x="122759" y="639208"/>
                </a:lnTo>
                <a:lnTo>
                  <a:pt x="152400" y="647700"/>
                </a:lnTo>
                <a:lnTo>
                  <a:pt x="122759" y="656191"/>
                </a:lnTo>
                <a:lnTo>
                  <a:pt x="98536" y="679338"/>
                </a:lnTo>
                <a:lnTo>
                  <a:pt x="82194" y="713654"/>
                </a:lnTo>
                <a:lnTo>
                  <a:pt x="76200" y="755650"/>
                </a:lnTo>
                <a:lnTo>
                  <a:pt x="76200" y="1187450"/>
                </a:lnTo>
                <a:lnTo>
                  <a:pt x="70205" y="1229445"/>
                </a:lnTo>
                <a:lnTo>
                  <a:pt x="53863" y="1263761"/>
                </a:lnTo>
                <a:lnTo>
                  <a:pt x="29640" y="1286908"/>
                </a:lnTo>
                <a:lnTo>
                  <a:pt x="0" y="12954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557009" y="4751908"/>
            <a:ext cx="88265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336600"/>
                </a:solidFill>
                <a:latin typeface="Times New Roman"/>
                <a:cs typeface="Times New Roman"/>
              </a:rPr>
              <a:t>Mixed</a:t>
            </a:r>
            <a:r>
              <a:rPr sz="1400" spc="-75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6600"/>
                </a:solidFill>
                <a:latin typeface="Times New Roman"/>
                <a:cs typeface="Times New Roman"/>
              </a:rPr>
              <a:t>resin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336600"/>
                </a:solidFill>
                <a:latin typeface="Times New Roman"/>
                <a:cs typeface="Times New Roman"/>
              </a:rPr>
              <a:t>bed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08828" y="6046114"/>
            <a:ext cx="254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761" y="761"/>
            <a:ext cx="0" cy="456565"/>
          </a:xfrm>
          <a:custGeom>
            <a:avLst/>
            <a:gdLst/>
            <a:ahLst/>
            <a:cxnLst/>
            <a:rect l="l" t="t" r="r" b="b"/>
            <a:pathLst>
              <a:path h="456565">
                <a:moveTo>
                  <a:pt x="0" y="0"/>
                </a:moveTo>
                <a:lnTo>
                  <a:pt x="0" y="456438"/>
                </a:lnTo>
              </a:path>
            </a:pathLst>
          </a:custGeom>
          <a:ln w="381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63761" y="3596640"/>
            <a:ext cx="0" cy="3262629"/>
          </a:xfrm>
          <a:custGeom>
            <a:avLst/>
            <a:gdLst/>
            <a:ahLst/>
            <a:cxnLst/>
            <a:rect l="l" t="t" r="r" b="b"/>
            <a:pathLst>
              <a:path h="3262629">
                <a:moveTo>
                  <a:pt x="0" y="0"/>
                </a:moveTo>
                <a:lnTo>
                  <a:pt x="0" y="3262121"/>
                </a:lnTo>
              </a:path>
            </a:pathLst>
          </a:custGeom>
          <a:ln w="38100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AAB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9200" y="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ABADF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39200" y="3596640"/>
            <a:ext cx="304800" cy="3261360"/>
          </a:xfrm>
          <a:custGeom>
            <a:avLst/>
            <a:gdLst/>
            <a:ahLst/>
            <a:cxnLst/>
            <a:rect l="l" t="t" r="r" b="b"/>
            <a:pathLst>
              <a:path w="304800" h="3261359">
                <a:moveTo>
                  <a:pt x="0" y="3261359"/>
                </a:moveTo>
                <a:lnTo>
                  <a:pt x="304800" y="3261359"/>
                </a:lnTo>
                <a:lnTo>
                  <a:pt x="304800" y="0"/>
                </a:lnTo>
                <a:lnTo>
                  <a:pt x="0" y="0"/>
                </a:lnTo>
                <a:lnTo>
                  <a:pt x="0" y="3261359"/>
                </a:lnTo>
                <a:close/>
              </a:path>
            </a:pathLst>
          </a:custGeom>
          <a:solidFill>
            <a:srgbClr val="AABADF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5400" y="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E6E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400" y="3596640"/>
            <a:ext cx="0" cy="3261360"/>
          </a:xfrm>
          <a:custGeom>
            <a:avLst/>
            <a:gdLst/>
            <a:ahLst/>
            <a:cxnLst/>
            <a:rect l="l" t="t" r="r" b="b"/>
            <a:pathLst>
              <a:path h="3261359">
                <a:moveTo>
                  <a:pt x="0" y="0"/>
                </a:moveTo>
                <a:lnTo>
                  <a:pt x="0" y="3261359"/>
                </a:lnTo>
              </a:path>
            </a:pathLst>
          </a:custGeom>
          <a:ln w="9144">
            <a:solidFill>
              <a:srgbClr val="0E6E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2400" y="152400"/>
            <a:ext cx="3352800" cy="304800"/>
          </a:xfrm>
          <a:custGeom>
            <a:avLst/>
            <a:gdLst/>
            <a:ahLst/>
            <a:cxnLst/>
            <a:rect l="l" t="t" r="r" b="b"/>
            <a:pathLst>
              <a:path w="3352800" h="304800">
                <a:moveTo>
                  <a:pt x="0" y="304800"/>
                </a:moveTo>
                <a:lnTo>
                  <a:pt x="3352800" y="304800"/>
                </a:lnTo>
                <a:lnTo>
                  <a:pt x="3352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" y="152400"/>
            <a:ext cx="3352800" cy="314325"/>
          </a:xfrm>
          <a:custGeom>
            <a:avLst/>
            <a:gdLst/>
            <a:ahLst/>
            <a:cxnLst/>
            <a:rect l="l" t="t" r="r" b="b"/>
            <a:pathLst>
              <a:path w="3352800" h="314325">
                <a:moveTo>
                  <a:pt x="0" y="313944"/>
                </a:moveTo>
                <a:lnTo>
                  <a:pt x="3352800" y="313944"/>
                </a:lnTo>
                <a:lnTo>
                  <a:pt x="3352800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1140" y="179324"/>
            <a:ext cx="29248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Regeneration of </a:t>
            </a:r>
            <a:r>
              <a:rPr sz="1400" spc="-5" dirty="0">
                <a:latin typeface="Arial"/>
                <a:cs typeface="Arial"/>
              </a:rPr>
              <a:t>mixed </a:t>
            </a:r>
            <a:r>
              <a:rPr sz="1400" dirty="0">
                <a:latin typeface="Arial"/>
                <a:cs typeface="Arial"/>
              </a:rPr>
              <a:t>bed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deionizer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2400" y="457200"/>
            <a:ext cx="8991600" cy="3139440"/>
          </a:xfrm>
          <a:custGeom>
            <a:avLst/>
            <a:gdLst/>
            <a:ahLst/>
            <a:cxnLst/>
            <a:rect l="l" t="t" r="r" b="b"/>
            <a:pathLst>
              <a:path w="8991600" h="3139440">
                <a:moveTo>
                  <a:pt x="0" y="3139440"/>
                </a:moveTo>
                <a:lnTo>
                  <a:pt x="8991600" y="3139440"/>
                </a:lnTo>
                <a:lnTo>
                  <a:pt x="8991600" y="0"/>
                </a:lnTo>
                <a:lnTo>
                  <a:pt x="0" y="0"/>
                </a:lnTo>
                <a:lnTo>
                  <a:pt x="0" y="313944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" y="457200"/>
            <a:ext cx="8991600" cy="3139440"/>
          </a:xfrm>
          <a:custGeom>
            <a:avLst/>
            <a:gdLst/>
            <a:ahLst/>
            <a:cxnLst/>
            <a:rect l="l" t="t" r="r" b="b"/>
            <a:pathLst>
              <a:path w="8991600" h="3139440">
                <a:moveTo>
                  <a:pt x="0" y="3139440"/>
                </a:moveTo>
                <a:lnTo>
                  <a:pt x="8991600" y="3139440"/>
                </a:lnTo>
                <a:lnTo>
                  <a:pt x="8991600" y="0"/>
                </a:lnTo>
                <a:lnTo>
                  <a:pt x="0" y="0"/>
                </a:lnTo>
                <a:lnTo>
                  <a:pt x="0" y="3139440"/>
                </a:lnTo>
                <a:close/>
              </a:path>
            </a:pathLst>
          </a:custGeom>
          <a:ln w="9144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31140" y="482853"/>
            <a:ext cx="8338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dirty="0">
                <a:solidFill>
                  <a:srgbClr val="000000"/>
                </a:solidFill>
              </a:rPr>
              <a:t>1.	</a:t>
            </a:r>
            <a:r>
              <a:rPr sz="1800" spc="-5" dirty="0">
                <a:solidFill>
                  <a:srgbClr val="000000"/>
                </a:solidFill>
              </a:rPr>
              <a:t>When </a:t>
            </a:r>
            <a:r>
              <a:rPr sz="1800" dirty="0">
                <a:solidFill>
                  <a:srgbClr val="000000"/>
                </a:solidFill>
              </a:rPr>
              <a:t>the bed </a:t>
            </a:r>
            <a:r>
              <a:rPr sz="1800" spc="-5" dirty="0">
                <a:solidFill>
                  <a:srgbClr val="000000"/>
                </a:solidFill>
              </a:rPr>
              <a:t>(resins) </a:t>
            </a:r>
            <a:r>
              <a:rPr sz="1800" dirty="0">
                <a:solidFill>
                  <a:srgbClr val="000000"/>
                </a:solidFill>
              </a:rPr>
              <a:t>are exhausted or cease to </a:t>
            </a:r>
            <a:r>
              <a:rPr sz="1800" spc="-5" dirty="0">
                <a:solidFill>
                  <a:srgbClr val="000000"/>
                </a:solidFill>
              </a:rPr>
              <a:t>soften </a:t>
            </a:r>
            <a:r>
              <a:rPr sz="1800" dirty="0">
                <a:solidFill>
                  <a:srgbClr val="000000"/>
                </a:solidFill>
              </a:rPr>
              <a:t>the </a:t>
            </a:r>
            <a:r>
              <a:rPr sz="1800" spc="-15" dirty="0">
                <a:solidFill>
                  <a:srgbClr val="000000"/>
                </a:solidFill>
              </a:rPr>
              <a:t>water, </a:t>
            </a:r>
            <a:r>
              <a:rPr sz="1800" dirty="0">
                <a:solidFill>
                  <a:srgbClr val="000000"/>
                </a:solidFill>
              </a:rPr>
              <a:t>the </a:t>
            </a:r>
            <a:r>
              <a:rPr sz="1800" spc="-5" dirty="0">
                <a:solidFill>
                  <a:srgbClr val="000000"/>
                </a:solidFill>
              </a:rPr>
              <a:t>mixed </a:t>
            </a:r>
            <a:r>
              <a:rPr sz="1800" dirty="0">
                <a:solidFill>
                  <a:srgbClr val="000000"/>
                </a:solidFill>
              </a:rPr>
              <a:t>bed </a:t>
            </a:r>
            <a:r>
              <a:rPr sz="1800" spc="-5" dirty="0">
                <a:solidFill>
                  <a:srgbClr val="000000"/>
                </a:solidFill>
              </a:rPr>
              <a:t>is </a:t>
            </a:r>
            <a:r>
              <a:rPr sz="1800" dirty="0">
                <a:solidFill>
                  <a:srgbClr val="000000"/>
                </a:solidFill>
              </a:rPr>
              <a:t>back  </a:t>
            </a:r>
            <a:r>
              <a:rPr sz="1800" spc="-5" dirty="0">
                <a:solidFill>
                  <a:srgbClr val="000000"/>
                </a:solidFill>
              </a:rPr>
              <a:t>washed </a:t>
            </a:r>
            <a:r>
              <a:rPr sz="1800" dirty="0">
                <a:solidFill>
                  <a:srgbClr val="000000"/>
                </a:solidFill>
              </a:rPr>
              <a:t>by forcing the water from the bottom in the upward</a:t>
            </a:r>
            <a:r>
              <a:rPr sz="1800" spc="-4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direction</a:t>
            </a:r>
            <a:endParaRPr sz="1800"/>
          </a:p>
        </p:txBody>
      </p:sp>
      <p:sp>
        <p:nvSpPr>
          <p:cNvPr id="18" name="object 18"/>
          <p:cNvSpPr txBox="1"/>
          <p:nvPr/>
        </p:nvSpPr>
        <p:spPr>
          <a:xfrm>
            <a:off x="231140" y="1168653"/>
            <a:ext cx="8766810" cy="2357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7965" indent="-3429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Then the light weight anion exchanger </a:t>
            </a:r>
            <a:r>
              <a:rPr sz="1800" spc="-5" dirty="0">
                <a:latin typeface="Times New Roman"/>
                <a:cs typeface="Times New Roman"/>
              </a:rPr>
              <a:t>move </a:t>
            </a:r>
            <a:r>
              <a:rPr sz="1800" dirty="0">
                <a:latin typeface="Times New Roman"/>
                <a:cs typeface="Times New Roman"/>
              </a:rPr>
              <a:t>to the top and </a:t>
            </a:r>
            <a:r>
              <a:rPr sz="1800" spc="-5" dirty="0">
                <a:latin typeface="Times New Roman"/>
                <a:cs typeface="Times New Roman"/>
              </a:rPr>
              <a:t>forms </a:t>
            </a:r>
            <a:r>
              <a:rPr sz="1800" dirty="0">
                <a:latin typeface="Times New Roman"/>
                <a:cs typeface="Times New Roman"/>
              </a:rPr>
              <a:t>a upper </a:t>
            </a:r>
            <a:r>
              <a:rPr sz="1800" spc="5" dirty="0">
                <a:latin typeface="Times New Roman"/>
                <a:cs typeface="Times New Roman"/>
              </a:rPr>
              <a:t>layer </a:t>
            </a:r>
            <a:r>
              <a:rPr sz="1800" dirty="0">
                <a:latin typeface="Times New Roman"/>
                <a:cs typeface="Times New Roman"/>
              </a:rPr>
              <a:t>above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 heavier cation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exchanger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Then the anion exchanger is regenerated by </a:t>
            </a:r>
            <a:r>
              <a:rPr sz="1800" spc="-5" dirty="0">
                <a:latin typeface="Times New Roman"/>
                <a:cs typeface="Times New Roman"/>
              </a:rPr>
              <a:t>passing </a:t>
            </a:r>
            <a:r>
              <a:rPr sz="1800" dirty="0">
                <a:latin typeface="Times New Roman"/>
                <a:cs typeface="Times New Roman"/>
              </a:rPr>
              <a:t>caustic </a:t>
            </a:r>
            <a:r>
              <a:rPr sz="1800" spc="-5" dirty="0">
                <a:latin typeface="Times New Roman"/>
                <a:cs typeface="Times New Roman"/>
              </a:rPr>
              <a:t>soda </a:t>
            </a:r>
            <a:r>
              <a:rPr sz="1800" dirty="0">
                <a:latin typeface="Times New Roman"/>
                <a:cs typeface="Times New Roman"/>
              </a:rPr>
              <a:t>solution </a:t>
            </a:r>
            <a:r>
              <a:rPr sz="1800" spc="-5" dirty="0">
                <a:latin typeface="Times New Roman"/>
                <a:cs typeface="Times New Roman"/>
              </a:rPr>
              <a:t>(NaOH)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top and then rinsed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pure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water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lower cation exchanger bed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then </a:t>
            </a:r>
            <a:r>
              <a:rPr sz="1800" spc="-5" dirty="0">
                <a:latin typeface="Times New Roman"/>
                <a:cs typeface="Times New Roman"/>
              </a:rPr>
              <a:t>washed with </a:t>
            </a:r>
            <a:r>
              <a:rPr sz="1800" dirty="0">
                <a:latin typeface="Times New Roman"/>
                <a:cs typeface="Times New Roman"/>
              </a:rPr>
              <a:t>dil.H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SO</a:t>
            </a:r>
            <a:r>
              <a:rPr sz="1800" baseline="-20833" dirty="0">
                <a:latin typeface="Times New Roman"/>
                <a:cs typeface="Times New Roman"/>
              </a:rPr>
              <a:t>4 </a:t>
            </a:r>
            <a:r>
              <a:rPr sz="1800" dirty="0">
                <a:latin typeface="Times New Roman"/>
                <a:cs typeface="Times New Roman"/>
              </a:rPr>
              <a:t>solution and then</a:t>
            </a:r>
            <a:r>
              <a:rPr sz="1800" spc="-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rinsed.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two </a:t>
            </a:r>
            <a:r>
              <a:rPr sz="1800" dirty="0">
                <a:latin typeface="Times New Roman"/>
                <a:cs typeface="Times New Roman"/>
              </a:rPr>
              <a:t>beds are then </a:t>
            </a:r>
            <a:r>
              <a:rPr sz="1800" spc="-5" dirty="0">
                <a:latin typeface="Times New Roman"/>
                <a:cs typeface="Times New Roman"/>
              </a:rPr>
              <a:t>mixed </a:t>
            </a:r>
            <a:r>
              <a:rPr sz="1800" dirty="0">
                <a:latin typeface="Times New Roman"/>
                <a:cs typeface="Times New Roman"/>
              </a:rPr>
              <a:t>again by forcing </a:t>
            </a:r>
            <a:r>
              <a:rPr sz="1800" spc="-5" dirty="0">
                <a:latin typeface="Times New Roman"/>
                <a:cs typeface="Times New Roman"/>
              </a:rPr>
              <a:t>compressed </a:t>
            </a:r>
            <a:r>
              <a:rPr sz="1800" dirty="0">
                <a:latin typeface="Times New Roman"/>
                <a:cs typeface="Times New Roman"/>
              </a:rPr>
              <a:t>air to </a:t>
            </a:r>
            <a:r>
              <a:rPr sz="1800" spc="-5" dirty="0">
                <a:latin typeface="Times New Roman"/>
                <a:cs typeface="Times New Roman"/>
              </a:rPr>
              <a:t>mix </a:t>
            </a:r>
            <a:r>
              <a:rPr sz="1800" dirty="0">
                <a:latin typeface="Times New Roman"/>
                <a:cs typeface="Times New Roman"/>
              </a:rPr>
              <a:t>both and the </a:t>
            </a:r>
            <a:r>
              <a:rPr sz="1800" spc="-5" dirty="0">
                <a:latin typeface="Times New Roman"/>
                <a:cs typeface="Times New Roman"/>
              </a:rPr>
              <a:t>resins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now ready for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9600" y="4191000"/>
            <a:ext cx="1447800" cy="1981200"/>
          </a:xfrm>
          <a:custGeom>
            <a:avLst/>
            <a:gdLst/>
            <a:ahLst/>
            <a:cxnLst/>
            <a:rect l="l" t="t" r="r" b="b"/>
            <a:pathLst>
              <a:path w="1447800" h="1981200">
                <a:moveTo>
                  <a:pt x="0" y="0"/>
                </a:moveTo>
                <a:lnTo>
                  <a:pt x="76200" y="76200"/>
                </a:lnTo>
                <a:lnTo>
                  <a:pt x="76200" y="1676400"/>
                </a:lnTo>
                <a:lnTo>
                  <a:pt x="457200" y="1676400"/>
                </a:lnTo>
                <a:lnTo>
                  <a:pt x="457200" y="1905000"/>
                </a:lnTo>
                <a:lnTo>
                  <a:pt x="228600" y="1905000"/>
                </a:lnTo>
                <a:lnTo>
                  <a:pt x="228600" y="1981200"/>
                </a:lnTo>
                <a:lnTo>
                  <a:pt x="533400" y="1981200"/>
                </a:lnTo>
                <a:lnTo>
                  <a:pt x="533400" y="1676400"/>
                </a:lnTo>
                <a:lnTo>
                  <a:pt x="1066800" y="1676400"/>
                </a:lnTo>
                <a:lnTo>
                  <a:pt x="1066800" y="1981200"/>
                </a:lnTo>
                <a:lnTo>
                  <a:pt x="1447800" y="1981200"/>
                </a:lnTo>
                <a:lnTo>
                  <a:pt x="1447800" y="1905000"/>
                </a:lnTo>
                <a:lnTo>
                  <a:pt x="1219200" y="1905000"/>
                </a:lnTo>
                <a:lnTo>
                  <a:pt x="1143000" y="1905000"/>
                </a:lnTo>
                <a:lnTo>
                  <a:pt x="1143000" y="1676400"/>
                </a:lnTo>
                <a:lnTo>
                  <a:pt x="1371600" y="1676400"/>
                </a:lnTo>
                <a:lnTo>
                  <a:pt x="1371600" y="76200"/>
                </a:lnTo>
                <a:lnTo>
                  <a:pt x="1447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562" y="438226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4369" y="551307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800" y="5664708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5800" y="572719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5800" y="57912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9536" y="6041135"/>
            <a:ext cx="199644" cy="17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1200" y="6083808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199"/>
                </a:lnTo>
                <a:lnTo>
                  <a:pt x="292100" y="44449"/>
                </a:lnTo>
                <a:lnTo>
                  <a:pt x="241300" y="44449"/>
                </a:lnTo>
                <a:lnTo>
                  <a:pt x="241300" y="31749"/>
                </a:lnTo>
                <a:lnTo>
                  <a:pt x="292100" y="31749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228600" y="44449"/>
                </a:lnTo>
                <a:lnTo>
                  <a:pt x="228600" y="31749"/>
                </a:lnTo>
                <a:close/>
              </a:path>
              <a:path w="304800" h="76200">
                <a:moveTo>
                  <a:pt x="292100" y="31749"/>
                </a:moveTo>
                <a:lnTo>
                  <a:pt x="241300" y="31749"/>
                </a:lnTo>
                <a:lnTo>
                  <a:pt x="241300" y="44449"/>
                </a:lnTo>
                <a:lnTo>
                  <a:pt x="292100" y="44449"/>
                </a:lnTo>
                <a:lnTo>
                  <a:pt x="304800" y="38099"/>
                </a:lnTo>
                <a:lnTo>
                  <a:pt x="2921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8491" y="4698491"/>
            <a:ext cx="852169" cy="398145"/>
          </a:xfrm>
          <a:custGeom>
            <a:avLst/>
            <a:gdLst/>
            <a:ahLst/>
            <a:cxnLst/>
            <a:rect l="l" t="t" r="r" b="b"/>
            <a:pathLst>
              <a:path w="852169" h="398145">
                <a:moveTo>
                  <a:pt x="0" y="397763"/>
                </a:moveTo>
                <a:lnTo>
                  <a:pt x="851916" y="397763"/>
                </a:lnTo>
                <a:lnTo>
                  <a:pt x="851916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67841" y="4882388"/>
            <a:ext cx="5340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deionizer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20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20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69812"/>
                </a:lnTo>
                <a:lnTo>
                  <a:pt x="33475" y="33480"/>
                </a:lnTo>
                <a:lnTo>
                  <a:pt x="69806" y="8983"/>
                </a:lnTo>
                <a:lnTo>
                  <a:pt x="114300" y="0"/>
                </a:lnTo>
                <a:lnTo>
                  <a:pt x="158793" y="8983"/>
                </a:lnTo>
                <a:lnTo>
                  <a:pt x="195124" y="33480"/>
                </a:lnTo>
                <a:lnTo>
                  <a:pt x="219618" y="69812"/>
                </a:lnTo>
                <a:lnTo>
                  <a:pt x="228600" y="114300"/>
                </a:lnTo>
                <a:lnTo>
                  <a:pt x="219618" y="158787"/>
                </a:lnTo>
                <a:lnTo>
                  <a:pt x="195124" y="195119"/>
                </a:lnTo>
                <a:lnTo>
                  <a:pt x="158793" y="219616"/>
                </a:lnTo>
                <a:lnTo>
                  <a:pt x="114300" y="228600"/>
                </a:lnTo>
                <a:lnTo>
                  <a:pt x="69806" y="219616"/>
                </a:lnTo>
                <a:lnTo>
                  <a:pt x="33475" y="195119"/>
                </a:lnTo>
                <a:lnTo>
                  <a:pt x="8981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07516" y="4378832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62000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2000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69812"/>
                </a:lnTo>
                <a:lnTo>
                  <a:pt x="33475" y="33480"/>
                </a:lnTo>
                <a:lnTo>
                  <a:pt x="69806" y="8983"/>
                </a:lnTo>
                <a:lnTo>
                  <a:pt x="114300" y="0"/>
                </a:lnTo>
                <a:lnTo>
                  <a:pt x="158793" y="8983"/>
                </a:lnTo>
                <a:lnTo>
                  <a:pt x="195124" y="33480"/>
                </a:lnTo>
                <a:lnTo>
                  <a:pt x="219618" y="69812"/>
                </a:lnTo>
                <a:lnTo>
                  <a:pt x="228600" y="114300"/>
                </a:lnTo>
                <a:lnTo>
                  <a:pt x="219618" y="158787"/>
                </a:lnTo>
                <a:lnTo>
                  <a:pt x="195124" y="195119"/>
                </a:lnTo>
                <a:lnTo>
                  <a:pt x="158793" y="219616"/>
                </a:lnTo>
                <a:lnTo>
                  <a:pt x="114300" y="228600"/>
                </a:lnTo>
                <a:lnTo>
                  <a:pt x="69806" y="219616"/>
                </a:lnTo>
                <a:lnTo>
                  <a:pt x="33475" y="195119"/>
                </a:lnTo>
                <a:lnTo>
                  <a:pt x="8981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07516" y="4627575"/>
            <a:ext cx="7696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aseline="4629" dirty="0">
                <a:latin typeface="Arial"/>
                <a:cs typeface="Arial"/>
              </a:rPr>
              <a:t>c</a:t>
            </a:r>
            <a:r>
              <a:rPr sz="2700" spc="-307" baseline="4629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Mixed bed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67027" y="44912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3627" y="5177028"/>
            <a:ext cx="237744" cy="237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83716" y="51412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716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716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4000" y="5257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0" y="5257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69466" y="52174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62227" y="4427220"/>
            <a:ext cx="237744" cy="237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106220" y="43916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676400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76400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715770" y="4759528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1430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30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69812"/>
                </a:lnTo>
                <a:lnTo>
                  <a:pt x="33475" y="33480"/>
                </a:lnTo>
                <a:lnTo>
                  <a:pt x="69806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06" y="219616"/>
                </a:lnTo>
                <a:lnTo>
                  <a:pt x="33475" y="195119"/>
                </a:lnTo>
                <a:lnTo>
                  <a:pt x="8981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182420" y="5065014"/>
            <a:ext cx="374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5800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5800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69812"/>
                </a:lnTo>
                <a:lnTo>
                  <a:pt x="33475" y="33480"/>
                </a:lnTo>
                <a:lnTo>
                  <a:pt x="69806" y="8983"/>
                </a:lnTo>
                <a:lnTo>
                  <a:pt x="114300" y="0"/>
                </a:lnTo>
                <a:lnTo>
                  <a:pt x="158793" y="8983"/>
                </a:lnTo>
                <a:lnTo>
                  <a:pt x="195124" y="33480"/>
                </a:lnTo>
                <a:lnTo>
                  <a:pt x="219618" y="69812"/>
                </a:lnTo>
                <a:lnTo>
                  <a:pt x="228600" y="114300"/>
                </a:lnTo>
                <a:lnTo>
                  <a:pt x="219618" y="158787"/>
                </a:lnTo>
                <a:lnTo>
                  <a:pt x="195124" y="195119"/>
                </a:lnTo>
                <a:lnTo>
                  <a:pt x="158793" y="219616"/>
                </a:lnTo>
                <a:lnTo>
                  <a:pt x="114300" y="228600"/>
                </a:lnTo>
                <a:lnTo>
                  <a:pt x="69806" y="219616"/>
                </a:lnTo>
                <a:lnTo>
                  <a:pt x="33475" y="195119"/>
                </a:lnTo>
                <a:lnTo>
                  <a:pt x="8981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24916" y="483641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676400" y="50413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76400" y="50413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715770" y="50012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748027" y="44912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417066" y="4455032"/>
            <a:ext cx="527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7350" algn="l"/>
              </a:tabLst>
            </a:pPr>
            <a:r>
              <a:rPr sz="1800" dirty="0">
                <a:latin typeface="Arial"/>
                <a:cs typeface="Arial"/>
              </a:rPr>
              <a:t>c	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52400" y="37338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219200" y="0"/>
                </a:moveTo>
                <a:lnTo>
                  <a:pt x="0" y="0"/>
                </a:lnTo>
                <a:lnTo>
                  <a:pt x="0" y="152400"/>
                </a:lnTo>
                <a:lnTo>
                  <a:pt x="1066800" y="152400"/>
                </a:lnTo>
                <a:lnTo>
                  <a:pt x="1066800" y="304800"/>
                </a:lnTo>
                <a:lnTo>
                  <a:pt x="838200" y="457200"/>
                </a:lnTo>
                <a:lnTo>
                  <a:pt x="1447800" y="457200"/>
                </a:lnTo>
                <a:lnTo>
                  <a:pt x="1219200" y="304800"/>
                </a:lnTo>
                <a:lnTo>
                  <a:pt x="1219200" y="0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400" y="37338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0" y="152400"/>
                </a:moveTo>
                <a:lnTo>
                  <a:pt x="1066800" y="152400"/>
                </a:lnTo>
                <a:lnTo>
                  <a:pt x="1066800" y="304800"/>
                </a:lnTo>
                <a:lnTo>
                  <a:pt x="838200" y="457200"/>
                </a:lnTo>
                <a:lnTo>
                  <a:pt x="1447800" y="457200"/>
                </a:lnTo>
                <a:lnTo>
                  <a:pt x="1219200" y="304800"/>
                </a:lnTo>
                <a:lnTo>
                  <a:pt x="1219200" y="0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66800" y="4110354"/>
            <a:ext cx="156895" cy="1568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66266" y="4111244"/>
            <a:ext cx="157734" cy="2321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70000" y="4114800"/>
            <a:ext cx="50800" cy="228600"/>
          </a:xfrm>
          <a:custGeom>
            <a:avLst/>
            <a:gdLst/>
            <a:ahLst/>
            <a:cxnLst/>
            <a:rect l="l" t="t" r="r" b="b"/>
            <a:pathLst>
              <a:path w="50800" h="228600">
                <a:moveTo>
                  <a:pt x="31750" y="0"/>
                </a:moveTo>
                <a:lnTo>
                  <a:pt x="19050" y="0"/>
                </a:lnTo>
                <a:lnTo>
                  <a:pt x="19050" y="101600"/>
                </a:lnTo>
                <a:lnTo>
                  <a:pt x="31750" y="101600"/>
                </a:lnTo>
                <a:lnTo>
                  <a:pt x="31750" y="0"/>
                </a:lnTo>
                <a:close/>
              </a:path>
              <a:path w="50800" h="228600">
                <a:moveTo>
                  <a:pt x="19050" y="177800"/>
                </a:moveTo>
                <a:lnTo>
                  <a:pt x="0" y="177800"/>
                </a:lnTo>
                <a:lnTo>
                  <a:pt x="25400" y="228600"/>
                </a:lnTo>
                <a:lnTo>
                  <a:pt x="44450" y="190500"/>
                </a:lnTo>
                <a:lnTo>
                  <a:pt x="19050" y="190500"/>
                </a:lnTo>
                <a:lnTo>
                  <a:pt x="19050" y="177800"/>
                </a:lnTo>
                <a:close/>
              </a:path>
              <a:path w="50800" h="228600">
                <a:moveTo>
                  <a:pt x="31750" y="139700"/>
                </a:moveTo>
                <a:lnTo>
                  <a:pt x="19050" y="139700"/>
                </a:lnTo>
                <a:lnTo>
                  <a:pt x="19050" y="190500"/>
                </a:lnTo>
                <a:lnTo>
                  <a:pt x="31750" y="190500"/>
                </a:lnTo>
                <a:lnTo>
                  <a:pt x="31750" y="139700"/>
                </a:lnTo>
                <a:close/>
              </a:path>
              <a:path w="50800" h="228600">
                <a:moveTo>
                  <a:pt x="50800" y="177800"/>
                </a:moveTo>
                <a:lnTo>
                  <a:pt x="31750" y="177800"/>
                </a:lnTo>
                <a:lnTo>
                  <a:pt x="31750" y="190500"/>
                </a:lnTo>
                <a:lnTo>
                  <a:pt x="44450" y="190500"/>
                </a:lnTo>
                <a:lnTo>
                  <a:pt x="50800" y="17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79192" y="4178808"/>
            <a:ext cx="1447800" cy="1981200"/>
          </a:xfrm>
          <a:custGeom>
            <a:avLst/>
            <a:gdLst/>
            <a:ahLst/>
            <a:cxnLst/>
            <a:rect l="l" t="t" r="r" b="b"/>
            <a:pathLst>
              <a:path w="1447800" h="1981200">
                <a:moveTo>
                  <a:pt x="0" y="0"/>
                </a:moveTo>
                <a:lnTo>
                  <a:pt x="76200" y="76200"/>
                </a:lnTo>
                <a:lnTo>
                  <a:pt x="76200" y="1676400"/>
                </a:lnTo>
                <a:lnTo>
                  <a:pt x="457200" y="1676400"/>
                </a:lnTo>
                <a:lnTo>
                  <a:pt x="457200" y="1905000"/>
                </a:lnTo>
                <a:lnTo>
                  <a:pt x="228600" y="1905000"/>
                </a:lnTo>
                <a:lnTo>
                  <a:pt x="228600" y="1981200"/>
                </a:lnTo>
                <a:lnTo>
                  <a:pt x="533400" y="1981200"/>
                </a:lnTo>
                <a:lnTo>
                  <a:pt x="533400" y="1676400"/>
                </a:lnTo>
                <a:lnTo>
                  <a:pt x="1066799" y="1676400"/>
                </a:lnTo>
                <a:lnTo>
                  <a:pt x="1066799" y="1981200"/>
                </a:lnTo>
                <a:lnTo>
                  <a:pt x="1447799" y="1981200"/>
                </a:lnTo>
                <a:lnTo>
                  <a:pt x="1447799" y="1905000"/>
                </a:lnTo>
                <a:lnTo>
                  <a:pt x="1219199" y="1905000"/>
                </a:lnTo>
                <a:lnTo>
                  <a:pt x="1142999" y="1905000"/>
                </a:lnTo>
                <a:lnTo>
                  <a:pt x="1142999" y="1676400"/>
                </a:lnTo>
                <a:lnTo>
                  <a:pt x="1371599" y="1676400"/>
                </a:lnTo>
                <a:lnTo>
                  <a:pt x="1371599" y="76200"/>
                </a:lnTo>
                <a:lnTo>
                  <a:pt x="144779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56154" y="437007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3961" y="5499353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59607" y="4686300"/>
            <a:ext cx="850900" cy="396240"/>
          </a:xfrm>
          <a:custGeom>
            <a:avLst/>
            <a:gdLst/>
            <a:ahLst/>
            <a:cxnLst/>
            <a:rect l="l" t="t" r="r" b="b"/>
            <a:pathLst>
              <a:path w="850900" h="396239">
                <a:moveTo>
                  <a:pt x="0" y="396239"/>
                </a:moveTo>
                <a:lnTo>
                  <a:pt x="850392" y="396239"/>
                </a:lnTo>
                <a:lnTo>
                  <a:pt x="850392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038348" y="4869256"/>
            <a:ext cx="609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Mixed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31592" y="44074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31592" y="44074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31592" y="46360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31592" y="46360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877692" y="4615053"/>
            <a:ext cx="784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aseline="4629" dirty="0">
                <a:latin typeface="Arial"/>
                <a:cs typeface="Arial"/>
              </a:rPr>
              <a:t>c</a:t>
            </a:r>
            <a:r>
              <a:rPr sz="2700" spc="-307" baseline="4629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Exhausted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436620" y="4479035"/>
            <a:ext cx="237744" cy="237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03220" y="5164835"/>
            <a:ext cx="237744" cy="237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953892" y="512838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441191" y="50932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41191" y="50932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93591" y="5245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93591" y="5245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640073" y="520458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131820" y="4415028"/>
            <a:ext cx="237744" cy="237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877692" y="4378832"/>
            <a:ext cx="452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sz="2700" baseline="3086" dirty="0">
                <a:latin typeface="Arial"/>
                <a:cs typeface="Arial"/>
              </a:rPr>
              <a:t>c	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745991" y="47884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45991" y="47884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786378" y="474738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212592" y="50932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299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299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599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299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12592" y="50932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299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599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299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252978" y="5052186"/>
            <a:ext cx="374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755392" y="4864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5392" y="4864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795397" y="482358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45991" y="5029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45991" y="5029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3786378" y="498881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817620" y="4479035"/>
            <a:ext cx="237744" cy="237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487673" y="4442586"/>
            <a:ext cx="527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7350" algn="l"/>
              </a:tabLst>
            </a:pPr>
            <a:r>
              <a:rPr sz="1800" dirty="0">
                <a:latin typeface="Arial"/>
                <a:cs typeface="Arial"/>
              </a:rPr>
              <a:t>c	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781300" y="6083808"/>
            <a:ext cx="152400" cy="76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881628" y="6015228"/>
            <a:ext cx="199644" cy="1737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426207" y="6184391"/>
            <a:ext cx="533400" cy="51244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 marR="155575" algn="just">
              <a:lnSpc>
                <a:spcPct val="100000"/>
              </a:lnSpc>
              <a:spcBef>
                <a:spcPts val="350"/>
              </a:spcBef>
            </a:pPr>
            <a:r>
              <a:rPr sz="900" spc="-5" dirty="0">
                <a:latin typeface="Arial"/>
                <a:cs typeface="Arial"/>
              </a:rPr>
              <a:t>Ba</a:t>
            </a:r>
            <a:r>
              <a:rPr sz="900" spc="5" dirty="0">
                <a:latin typeface="Arial"/>
                <a:cs typeface="Arial"/>
              </a:rPr>
              <a:t>c</a:t>
            </a:r>
            <a:r>
              <a:rPr sz="900" dirty="0">
                <a:latin typeface="Arial"/>
                <a:cs typeface="Arial"/>
              </a:rPr>
              <a:t>k 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h 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743200" y="6096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48200" y="4178808"/>
            <a:ext cx="1447800" cy="1981200"/>
          </a:xfrm>
          <a:custGeom>
            <a:avLst/>
            <a:gdLst/>
            <a:ahLst/>
            <a:cxnLst/>
            <a:rect l="l" t="t" r="r" b="b"/>
            <a:pathLst>
              <a:path w="1447800" h="1981200">
                <a:moveTo>
                  <a:pt x="0" y="0"/>
                </a:moveTo>
                <a:lnTo>
                  <a:pt x="76200" y="76200"/>
                </a:lnTo>
                <a:lnTo>
                  <a:pt x="76200" y="1676400"/>
                </a:lnTo>
                <a:lnTo>
                  <a:pt x="457200" y="1676400"/>
                </a:lnTo>
                <a:lnTo>
                  <a:pt x="457200" y="1905000"/>
                </a:lnTo>
                <a:lnTo>
                  <a:pt x="228600" y="1905000"/>
                </a:lnTo>
                <a:lnTo>
                  <a:pt x="228600" y="1981200"/>
                </a:lnTo>
                <a:lnTo>
                  <a:pt x="533400" y="1981200"/>
                </a:lnTo>
                <a:lnTo>
                  <a:pt x="533400" y="1676400"/>
                </a:lnTo>
                <a:lnTo>
                  <a:pt x="1066800" y="1676400"/>
                </a:lnTo>
                <a:lnTo>
                  <a:pt x="1066800" y="1981200"/>
                </a:lnTo>
                <a:lnTo>
                  <a:pt x="1447800" y="1981200"/>
                </a:lnTo>
                <a:lnTo>
                  <a:pt x="1447800" y="1905000"/>
                </a:lnTo>
                <a:lnTo>
                  <a:pt x="1219200" y="1905000"/>
                </a:lnTo>
                <a:lnTo>
                  <a:pt x="1143000" y="1905000"/>
                </a:lnTo>
                <a:lnTo>
                  <a:pt x="1143000" y="1676400"/>
                </a:lnTo>
                <a:lnTo>
                  <a:pt x="1371600" y="1676400"/>
                </a:lnTo>
                <a:lnTo>
                  <a:pt x="1371600" y="76200"/>
                </a:lnTo>
                <a:lnTo>
                  <a:pt x="1447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725161" y="437007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12970" y="5499353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902708" y="50794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02708" y="50794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05400" y="50794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05400" y="50794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308091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08091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12208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12208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12308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12308" y="50673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53100" y="50551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753100" y="50551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757673" y="5039055"/>
            <a:ext cx="11817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aseline="3086" dirty="0">
                <a:latin typeface="Arial"/>
                <a:cs typeface="Arial"/>
              </a:rPr>
              <a:t>c </a:t>
            </a:r>
            <a:r>
              <a:rPr sz="1800" dirty="0">
                <a:latin typeface="Arial"/>
                <a:cs typeface="Arial"/>
              </a:rPr>
              <a:t>c c </a:t>
            </a:r>
            <a:r>
              <a:rPr sz="2700" baseline="3086" dirty="0">
                <a:latin typeface="Arial"/>
                <a:cs typeface="Arial"/>
              </a:rPr>
              <a:t>c c</a:t>
            </a:r>
            <a:r>
              <a:rPr sz="2700" spc="127" baseline="3086" dirty="0">
                <a:latin typeface="Arial"/>
                <a:cs typeface="Arial"/>
              </a:rPr>
              <a:t> </a:t>
            </a:r>
            <a:r>
              <a:rPr sz="2700" baseline="6172" dirty="0">
                <a:latin typeface="Arial"/>
                <a:cs typeface="Arial"/>
              </a:rPr>
              <a:t>c</a:t>
            </a:r>
            <a:endParaRPr sz="2700" baseline="6172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308091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308091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24400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724400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76800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76800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093208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93208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765291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33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765291" y="44698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24500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24500" y="448360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4764404" y="4429759"/>
            <a:ext cx="1194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latin typeface="Arial"/>
                <a:cs typeface="Arial"/>
              </a:rPr>
              <a:t>aa </a:t>
            </a:r>
            <a:r>
              <a:rPr sz="2700" spc="-7" baseline="-3086" dirty="0">
                <a:latin typeface="Arial"/>
                <a:cs typeface="Arial"/>
              </a:rPr>
              <a:t>a a a</a:t>
            </a:r>
            <a:r>
              <a:rPr sz="2700" spc="-240" baseline="-3086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922520" y="6027420"/>
            <a:ext cx="199644" cy="1752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876800" y="4724400"/>
            <a:ext cx="1066800" cy="24384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sz="1000" spc="-5" dirty="0">
                <a:latin typeface="Arial"/>
                <a:cs typeface="Arial"/>
              </a:rPr>
              <a:t>Back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washed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019800" y="6083808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457200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457200" h="76200">
                <a:moveTo>
                  <a:pt x="457200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457200" y="44449"/>
                </a:lnTo>
                <a:lnTo>
                  <a:pt x="4572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6019800" y="6222491"/>
            <a:ext cx="914400" cy="375285"/>
          </a:xfrm>
          <a:prstGeom prst="rect">
            <a:avLst/>
          </a:prstGeom>
          <a:solidFill>
            <a:srgbClr val="FFFF66"/>
          </a:solidFill>
          <a:ln w="9144">
            <a:solidFill>
              <a:srgbClr val="85DFD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2710" marR="162560">
              <a:lnSpc>
                <a:spcPct val="100000"/>
              </a:lnSpc>
              <a:spcBef>
                <a:spcPts val="350"/>
              </a:spcBef>
            </a:pPr>
            <a:r>
              <a:rPr sz="900" spc="-5" dirty="0">
                <a:latin typeface="Arial"/>
                <a:cs typeface="Arial"/>
              </a:rPr>
              <a:t>Co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pre</a:t>
            </a:r>
            <a:r>
              <a:rPr sz="900" spc="5" dirty="0">
                <a:latin typeface="Arial"/>
                <a:cs typeface="Arial"/>
              </a:rPr>
              <a:t>ss</a:t>
            </a:r>
            <a:r>
              <a:rPr sz="900" spc="-5" dirty="0">
                <a:latin typeface="Arial"/>
                <a:cs typeface="Arial"/>
              </a:rPr>
              <a:t>ed air</a:t>
            </a:r>
            <a:endParaRPr sz="90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010400" y="4114800"/>
            <a:ext cx="1447800" cy="1981200"/>
          </a:xfrm>
          <a:custGeom>
            <a:avLst/>
            <a:gdLst/>
            <a:ahLst/>
            <a:cxnLst/>
            <a:rect l="l" t="t" r="r" b="b"/>
            <a:pathLst>
              <a:path w="1447800" h="1981200">
                <a:moveTo>
                  <a:pt x="0" y="0"/>
                </a:moveTo>
                <a:lnTo>
                  <a:pt x="76200" y="76200"/>
                </a:lnTo>
                <a:lnTo>
                  <a:pt x="76200" y="1676400"/>
                </a:lnTo>
                <a:lnTo>
                  <a:pt x="457200" y="1676400"/>
                </a:lnTo>
                <a:lnTo>
                  <a:pt x="457200" y="1905000"/>
                </a:lnTo>
                <a:lnTo>
                  <a:pt x="228600" y="1905000"/>
                </a:lnTo>
                <a:lnTo>
                  <a:pt x="228600" y="1981200"/>
                </a:lnTo>
                <a:lnTo>
                  <a:pt x="533400" y="1981200"/>
                </a:lnTo>
                <a:lnTo>
                  <a:pt x="533400" y="1676400"/>
                </a:lnTo>
                <a:lnTo>
                  <a:pt x="1066800" y="1676400"/>
                </a:lnTo>
                <a:lnTo>
                  <a:pt x="1066800" y="1981200"/>
                </a:lnTo>
                <a:lnTo>
                  <a:pt x="1447800" y="1981200"/>
                </a:lnTo>
                <a:lnTo>
                  <a:pt x="1447800" y="1905000"/>
                </a:lnTo>
                <a:lnTo>
                  <a:pt x="1219200" y="1905000"/>
                </a:lnTo>
                <a:lnTo>
                  <a:pt x="1143000" y="1905000"/>
                </a:lnTo>
                <a:lnTo>
                  <a:pt x="1143000" y="1676400"/>
                </a:lnTo>
                <a:lnTo>
                  <a:pt x="1371600" y="1676400"/>
                </a:lnTo>
                <a:lnTo>
                  <a:pt x="1371600" y="76200"/>
                </a:lnTo>
                <a:lnTo>
                  <a:pt x="1447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087361" y="430606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075169" y="543687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086600" y="5588508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086600" y="565099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086600" y="57150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260335" y="5964935"/>
            <a:ext cx="199644" cy="1737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162800" y="4622291"/>
            <a:ext cx="1143000" cy="550545"/>
          </a:xfrm>
          <a:custGeom>
            <a:avLst/>
            <a:gdLst/>
            <a:ahLst/>
            <a:cxnLst/>
            <a:rect l="l" t="t" r="r" b="b"/>
            <a:pathLst>
              <a:path w="1143000" h="550545">
                <a:moveTo>
                  <a:pt x="0" y="550163"/>
                </a:moveTo>
                <a:lnTo>
                  <a:pt x="1143000" y="550163"/>
                </a:lnTo>
                <a:lnTo>
                  <a:pt x="1143000" y="0"/>
                </a:lnTo>
                <a:lnTo>
                  <a:pt x="0" y="0"/>
                </a:lnTo>
                <a:lnTo>
                  <a:pt x="0" y="550163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7242809" y="4653788"/>
            <a:ext cx="75565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Reg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rat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d  Mixed bed  </a:t>
            </a:r>
            <a:r>
              <a:rPr sz="1000" spc="-10" dirty="0">
                <a:latin typeface="Arial"/>
                <a:cs typeface="Arial"/>
              </a:rPr>
              <a:t>deionizer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1628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1628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086600" y="45079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086600" y="45079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7133081" y="446785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9248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9248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58228" y="5177028"/>
            <a:ext cx="237744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7209281" y="51412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6962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6962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010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0010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8047735" y="51412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467600" y="43555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467600" y="43555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077200" y="4724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077200" y="4724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4676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4676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507985" y="5065014"/>
            <a:ext cx="374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2700" baseline="-18518" dirty="0">
                <a:latin typeface="Arial"/>
                <a:cs typeface="Arial"/>
              </a:rPr>
              <a:t>c</a:t>
            </a:r>
            <a:endParaRPr sz="2700" baseline="-18518">
              <a:latin typeface="Arial"/>
              <a:cs typeface="Arial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7684007" y="44577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684007" y="44577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077200" y="49651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077200" y="496519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299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599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2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117840" y="4683328"/>
            <a:ext cx="153035" cy="54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81534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153400" y="4419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7209281" y="4302632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sz="1800" dirty="0">
                <a:latin typeface="Arial"/>
                <a:cs typeface="Arial"/>
              </a:rPr>
              <a:t>c	</a:t>
            </a:r>
            <a:r>
              <a:rPr sz="2700" spc="-7" baseline="-3086" dirty="0">
                <a:latin typeface="Arial"/>
                <a:cs typeface="Arial"/>
              </a:rPr>
              <a:t>a </a:t>
            </a:r>
            <a:r>
              <a:rPr sz="2700" spc="-7" baseline="-27777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2700" spc="-7" baseline="-18518" dirty="0">
                <a:latin typeface="Arial"/>
                <a:cs typeface="Arial"/>
              </a:rPr>
              <a:t>a</a:t>
            </a:r>
            <a:endParaRPr sz="2700" baseline="-18518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943600" y="3881120"/>
            <a:ext cx="842010" cy="614680"/>
          </a:xfrm>
          <a:custGeom>
            <a:avLst/>
            <a:gdLst/>
            <a:ahLst/>
            <a:cxnLst/>
            <a:rect l="l" t="t" r="r" b="b"/>
            <a:pathLst>
              <a:path w="842009" h="614679">
                <a:moveTo>
                  <a:pt x="39242" y="538987"/>
                </a:moveTo>
                <a:lnTo>
                  <a:pt x="0" y="614679"/>
                </a:lnTo>
                <a:lnTo>
                  <a:pt x="84074" y="600709"/>
                </a:lnTo>
                <a:lnTo>
                  <a:pt x="70790" y="582421"/>
                </a:lnTo>
                <a:lnTo>
                  <a:pt x="55117" y="582421"/>
                </a:lnTo>
                <a:lnTo>
                  <a:pt x="47625" y="572134"/>
                </a:lnTo>
                <a:lnTo>
                  <a:pt x="57895" y="564667"/>
                </a:lnTo>
                <a:lnTo>
                  <a:pt x="39242" y="538987"/>
                </a:lnTo>
                <a:close/>
              </a:path>
              <a:path w="842009" h="614679">
                <a:moveTo>
                  <a:pt x="57895" y="564667"/>
                </a:moveTo>
                <a:lnTo>
                  <a:pt x="47625" y="572134"/>
                </a:lnTo>
                <a:lnTo>
                  <a:pt x="55117" y="582421"/>
                </a:lnTo>
                <a:lnTo>
                  <a:pt x="65372" y="574962"/>
                </a:lnTo>
                <a:lnTo>
                  <a:pt x="57895" y="564667"/>
                </a:lnTo>
                <a:close/>
              </a:path>
              <a:path w="842009" h="614679">
                <a:moveTo>
                  <a:pt x="65372" y="574962"/>
                </a:moveTo>
                <a:lnTo>
                  <a:pt x="55117" y="582421"/>
                </a:lnTo>
                <a:lnTo>
                  <a:pt x="70790" y="582421"/>
                </a:lnTo>
                <a:lnTo>
                  <a:pt x="65372" y="574962"/>
                </a:lnTo>
                <a:close/>
              </a:path>
              <a:path w="842009" h="614679">
                <a:moveTo>
                  <a:pt x="834517" y="0"/>
                </a:moveTo>
                <a:lnTo>
                  <a:pt x="57895" y="564667"/>
                </a:lnTo>
                <a:lnTo>
                  <a:pt x="65372" y="574962"/>
                </a:lnTo>
                <a:lnTo>
                  <a:pt x="841882" y="10159"/>
                </a:lnTo>
                <a:lnTo>
                  <a:pt x="8345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6925182" y="3458336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Low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925182" y="3641217"/>
            <a:ext cx="509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density  resin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4337558" y="5257800"/>
            <a:ext cx="467995" cy="1069340"/>
          </a:xfrm>
          <a:custGeom>
            <a:avLst/>
            <a:gdLst/>
            <a:ahLst/>
            <a:cxnLst/>
            <a:rect l="l" t="t" r="r" b="b"/>
            <a:pathLst>
              <a:path w="467995" h="1069339">
                <a:moveTo>
                  <a:pt x="427185" y="67536"/>
                </a:moveTo>
                <a:lnTo>
                  <a:pt x="0" y="1064298"/>
                </a:lnTo>
                <a:lnTo>
                  <a:pt x="11683" y="1069301"/>
                </a:lnTo>
                <a:lnTo>
                  <a:pt x="438843" y="72551"/>
                </a:lnTo>
                <a:lnTo>
                  <a:pt x="427185" y="67536"/>
                </a:lnTo>
                <a:close/>
              </a:path>
              <a:path w="467995" h="1069339">
                <a:moveTo>
                  <a:pt x="466294" y="55880"/>
                </a:moveTo>
                <a:lnTo>
                  <a:pt x="432180" y="55880"/>
                </a:lnTo>
                <a:lnTo>
                  <a:pt x="443864" y="60833"/>
                </a:lnTo>
                <a:lnTo>
                  <a:pt x="438843" y="72551"/>
                </a:lnTo>
                <a:lnTo>
                  <a:pt x="467994" y="85090"/>
                </a:lnTo>
                <a:lnTo>
                  <a:pt x="466294" y="55880"/>
                </a:lnTo>
                <a:close/>
              </a:path>
              <a:path w="467995" h="1069339">
                <a:moveTo>
                  <a:pt x="432180" y="55880"/>
                </a:moveTo>
                <a:lnTo>
                  <a:pt x="427185" y="67536"/>
                </a:lnTo>
                <a:lnTo>
                  <a:pt x="438843" y="72551"/>
                </a:lnTo>
                <a:lnTo>
                  <a:pt x="443864" y="60833"/>
                </a:lnTo>
                <a:lnTo>
                  <a:pt x="432180" y="55880"/>
                </a:lnTo>
                <a:close/>
              </a:path>
              <a:path w="467995" h="1069339">
                <a:moveTo>
                  <a:pt x="463041" y="0"/>
                </a:moveTo>
                <a:lnTo>
                  <a:pt x="398017" y="54990"/>
                </a:lnTo>
                <a:lnTo>
                  <a:pt x="427185" y="67536"/>
                </a:lnTo>
                <a:lnTo>
                  <a:pt x="432180" y="55880"/>
                </a:lnTo>
                <a:lnTo>
                  <a:pt x="466294" y="55880"/>
                </a:lnTo>
                <a:lnTo>
                  <a:pt x="463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4117975" y="6387795"/>
            <a:ext cx="3898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High  </a:t>
            </a:r>
            <a:r>
              <a:rPr sz="900" spc="-5" dirty="0">
                <a:latin typeface="Arial"/>
                <a:cs typeface="Arial"/>
              </a:rPr>
              <a:t>den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ty  resin</a:t>
            </a:r>
            <a:endParaRPr sz="9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105400" y="34290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285750" y="571500"/>
                </a:moveTo>
                <a:lnTo>
                  <a:pt x="95250" y="571500"/>
                </a:lnTo>
                <a:lnTo>
                  <a:pt x="190500" y="685800"/>
                </a:lnTo>
                <a:lnTo>
                  <a:pt x="285750" y="571500"/>
                </a:lnTo>
                <a:close/>
              </a:path>
              <a:path w="381000" h="685800">
                <a:moveTo>
                  <a:pt x="238125" y="457200"/>
                </a:moveTo>
                <a:lnTo>
                  <a:pt x="142875" y="457200"/>
                </a:lnTo>
                <a:lnTo>
                  <a:pt x="142875" y="571500"/>
                </a:lnTo>
                <a:lnTo>
                  <a:pt x="238125" y="571500"/>
                </a:lnTo>
                <a:lnTo>
                  <a:pt x="238125" y="457200"/>
                </a:lnTo>
                <a:close/>
              </a:path>
              <a:path w="381000" h="685800">
                <a:moveTo>
                  <a:pt x="381000" y="0"/>
                </a:moveTo>
                <a:lnTo>
                  <a:pt x="0" y="0"/>
                </a:lnTo>
                <a:lnTo>
                  <a:pt x="0" y="457200"/>
                </a:lnTo>
                <a:lnTo>
                  <a:pt x="381000" y="457200"/>
                </a:lnTo>
                <a:lnTo>
                  <a:pt x="3810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105400" y="34290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381000" y="457200"/>
                </a:moveTo>
                <a:lnTo>
                  <a:pt x="238125" y="457200"/>
                </a:lnTo>
                <a:lnTo>
                  <a:pt x="238125" y="571500"/>
                </a:lnTo>
                <a:lnTo>
                  <a:pt x="285750" y="571500"/>
                </a:lnTo>
                <a:lnTo>
                  <a:pt x="190500" y="685800"/>
                </a:lnTo>
                <a:lnTo>
                  <a:pt x="95250" y="571500"/>
                </a:lnTo>
                <a:lnTo>
                  <a:pt x="142875" y="571500"/>
                </a:lnTo>
                <a:lnTo>
                  <a:pt x="142875" y="457200"/>
                </a:lnTo>
                <a:lnTo>
                  <a:pt x="0" y="457200"/>
                </a:lnTo>
                <a:lnTo>
                  <a:pt x="0" y="0"/>
                </a:lnTo>
                <a:lnTo>
                  <a:pt x="381000" y="0"/>
                </a:lnTo>
                <a:lnTo>
                  <a:pt x="38100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107940" y="3566540"/>
            <a:ext cx="377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NaOH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105400" y="4110354"/>
            <a:ext cx="304800" cy="1568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944361" y="4463922"/>
            <a:ext cx="631190" cy="556895"/>
          </a:xfrm>
          <a:custGeom>
            <a:avLst/>
            <a:gdLst/>
            <a:ahLst/>
            <a:cxnLst/>
            <a:rect l="l" t="t" r="r" b="b"/>
            <a:pathLst>
              <a:path w="631190" h="556895">
                <a:moveTo>
                  <a:pt x="27432" y="256666"/>
                </a:moveTo>
                <a:lnTo>
                  <a:pt x="0" y="517397"/>
                </a:lnTo>
                <a:lnTo>
                  <a:pt x="259207" y="556894"/>
                </a:lnTo>
                <a:lnTo>
                  <a:pt x="201295" y="481838"/>
                </a:lnTo>
                <a:lnTo>
                  <a:pt x="395776" y="331724"/>
                </a:lnTo>
                <a:lnTo>
                  <a:pt x="85343" y="331724"/>
                </a:lnTo>
                <a:lnTo>
                  <a:pt x="27432" y="256666"/>
                </a:lnTo>
                <a:close/>
              </a:path>
              <a:path w="631190" h="556895">
                <a:moveTo>
                  <a:pt x="515112" y="0"/>
                </a:moveTo>
                <a:lnTo>
                  <a:pt x="85343" y="331724"/>
                </a:lnTo>
                <a:lnTo>
                  <a:pt x="395776" y="331724"/>
                </a:lnTo>
                <a:lnTo>
                  <a:pt x="631063" y="150113"/>
                </a:lnTo>
                <a:lnTo>
                  <a:pt x="515112" y="0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44361" y="4463922"/>
            <a:ext cx="631190" cy="556895"/>
          </a:xfrm>
          <a:custGeom>
            <a:avLst/>
            <a:gdLst/>
            <a:ahLst/>
            <a:cxnLst/>
            <a:rect l="l" t="t" r="r" b="b"/>
            <a:pathLst>
              <a:path w="631190" h="556895">
                <a:moveTo>
                  <a:pt x="27432" y="256666"/>
                </a:moveTo>
                <a:lnTo>
                  <a:pt x="85343" y="331724"/>
                </a:lnTo>
                <a:lnTo>
                  <a:pt x="515112" y="0"/>
                </a:lnTo>
                <a:lnTo>
                  <a:pt x="631063" y="150113"/>
                </a:lnTo>
                <a:lnTo>
                  <a:pt x="201295" y="481838"/>
                </a:lnTo>
                <a:lnTo>
                  <a:pt x="259207" y="556894"/>
                </a:lnTo>
                <a:lnTo>
                  <a:pt x="0" y="517397"/>
                </a:lnTo>
                <a:lnTo>
                  <a:pt x="27432" y="25666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85890" y="4729988"/>
            <a:ext cx="195325" cy="2260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128511" y="4975605"/>
            <a:ext cx="45720" cy="33655"/>
          </a:xfrm>
          <a:custGeom>
            <a:avLst/>
            <a:gdLst/>
            <a:ahLst/>
            <a:cxnLst/>
            <a:rect l="l" t="t" r="r" b="b"/>
            <a:pathLst>
              <a:path w="45720" h="33654">
                <a:moveTo>
                  <a:pt x="42290" y="0"/>
                </a:moveTo>
                <a:lnTo>
                  <a:pt x="4317" y="1651"/>
                </a:lnTo>
                <a:lnTo>
                  <a:pt x="0" y="4953"/>
                </a:lnTo>
                <a:lnTo>
                  <a:pt x="12700" y="21463"/>
                </a:lnTo>
                <a:lnTo>
                  <a:pt x="3683" y="28448"/>
                </a:lnTo>
                <a:lnTo>
                  <a:pt x="7238" y="33147"/>
                </a:lnTo>
                <a:lnTo>
                  <a:pt x="16383" y="26162"/>
                </a:lnTo>
                <a:lnTo>
                  <a:pt x="23215" y="26162"/>
                </a:lnTo>
                <a:lnTo>
                  <a:pt x="20574" y="22860"/>
                </a:lnTo>
                <a:lnTo>
                  <a:pt x="26651" y="18161"/>
                </a:lnTo>
                <a:lnTo>
                  <a:pt x="17017" y="18161"/>
                </a:lnTo>
                <a:lnTo>
                  <a:pt x="7874" y="6223"/>
                </a:lnTo>
                <a:lnTo>
                  <a:pt x="34162" y="4953"/>
                </a:lnTo>
                <a:lnTo>
                  <a:pt x="43733" y="4953"/>
                </a:lnTo>
                <a:lnTo>
                  <a:pt x="45212" y="3810"/>
                </a:lnTo>
                <a:lnTo>
                  <a:pt x="42290" y="0"/>
                </a:lnTo>
                <a:close/>
              </a:path>
              <a:path w="45720" h="33654">
                <a:moveTo>
                  <a:pt x="23215" y="26162"/>
                </a:moveTo>
                <a:lnTo>
                  <a:pt x="16383" y="26162"/>
                </a:lnTo>
                <a:lnTo>
                  <a:pt x="20320" y="31242"/>
                </a:lnTo>
                <a:lnTo>
                  <a:pt x="24637" y="27940"/>
                </a:lnTo>
                <a:lnTo>
                  <a:pt x="23215" y="26162"/>
                </a:lnTo>
                <a:close/>
              </a:path>
              <a:path w="45720" h="33654">
                <a:moveTo>
                  <a:pt x="43733" y="4953"/>
                </a:moveTo>
                <a:lnTo>
                  <a:pt x="34162" y="4953"/>
                </a:lnTo>
                <a:lnTo>
                  <a:pt x="17017" y="18161"/>
                </a:lnTo>
                <a:lnTo>
                  <a:pt x="26651" y="18161"/>
                </a:lnTo>
                <a:lnTo>
                  <a:pt x="43733" y="4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7623809" y="6503923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55264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5" dirty="0"/>
              <a:t>D</a:t>
            </a:r>
            <a:r>
              <a:rPr spc="-25" dirty="0"/>
              <a:t>ESALINATION </a:t>
            </a:r>
            <a:r>
              <a:rPr spc="-5" dirty="0"/>
              <a:t>OF BRACKISH</a:t>
            </a:r>
            <a:r>
              <a:rPr spc="-130" dirty="0"/>
              <a:t> </a:t>
            </a:r>
            <a:r>
              <a:rPr spc="-114" dirty="0"/>
              <a:t>WATER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5904"/>
            <a:ext cx="7002780" cy="21609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Process of </a:t>
            </a:r>
            <a:r>
              <a:rPr sz="2400" spc="-5" dirty="0">
                <a:latin typeface="Times New Roman"/>
                <a:cs typeface="Times New Roman"/>
              </a:rPr>
              <a:t>removing </a:t>
            </a:r>
            <a:r>
              <a:rPr sz="2400" spc="-10" dirty="0">
                <a:latin typeface="Times New Roman"/>
                <a:cs typeface="Times New Roman"/>
              </a:rPr>
              <a:t>common </a:t>
            </a:r>
            <a:r>
              <a:rPr sz="2400" dirty="0">
                <a:latin typeface="Times New Roman"/>
                <a:cs typeface="Times New Roman"/>
              </a:rPr>
              <a:t>salt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Brackish water: water containing dissolved salts with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peculiar salty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taste</a:t>
            </a:r>
            <a:endParaRPr sz="2400">
              <a:latin typeface="Times New Roman"/>
              <a:cs typeface="Times New Roman"/>
            </a:endParaRPr>
          </a:p>
          <a:p>
            <a:pPr marL="12700" marR="2374900">
              <a:lnSpc>
                <a:spcPts val="3479"/>
              </a:lnSpc>
              <a:spcBef>
                <a:spcPts val="219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  <a:tab pos="2276475" algn="l"/>
              </a:tabLst>
            </a:pPr>
            <a:r>
              <a:rPr sz="2400" spc="-5" dirty="0">
                <a:latin typeface="Times New Roman"/>
                <a:cs typeface="Times New Roman"/>
              </a:rPr>
              <a:t>Sea </a:t>
            </a:r>
            <a:r>
              <a:rPr sz="2400" dirty="0">
                <a:latin typeface="Times New Roman"/>
                <a:cs typeface="Times New Roman"/>
              </a:rPr>
              <a:t>water : 3.5% salts.  </a:t>
            </a:r>
            <a:r>
              <a:rPr sz="2400" spc="-5" dirty="0">
                <a:latin typeface="Times New Roman"/>
                <a:cs typeface="Times New Roman"/>
              </a:rPr>
              <a:t>1.Electrodialysis,	</a:t>
            </a:r>
            <a:r>
              <a:rPr sz="2400" dirty="0">
                <a:latin typeface="Times New Roman"/>
                <a:cs typeface="Times New Roman"/>
              </a:rPr>
              <a:t>2.Reverse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osmosis.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419"/>
            <a:ext cx="28956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E</a:t>
            </a:r>
            <a:r>
              <a:rPr dirty="0"/>
              <a:t>LECTRO</a:t>
            </a:r>
            <a:r>
              <a:rPr spc="70" dirty="0"/>
              <a:t> </a:t>
            </a:r>
            <a:r>
              <a:rPr spc="-35" dirty="0"/>
              <a:t>DIALYSIS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5904"/>
            <a:ext cx="7311390" cy="23742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dirty="0">
                <a:latin typeface="Times New Roman"/>
                <a:cs typeface="Times New Roman"/>
              </a:rPr>
              <a:t>Principle:</a:t>
            </a:r>
            <a:endParaRPr sz="2400">
              <a:latin typeface="Times New Roman"/>
              <a:cs typeface="Times New Roman"/>
            </a:endParaRPr>
          </a:p>
          <a:p>
            <a:pPr marL="287020" marR="5080" indent="10668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Electrodialysis </a:t>
            </a:r>
            <a:r>
              <a:rPr sz="2400" dirty="0">
                <a:latin typeface="Times New Roman"/>
                <a:cs typeface="Times New Roman"/>
              </a:rPr>
              <a:t>is an </a:t>
            </a:r>
            <a:r>
              <a:rPr sz="2400" spc="-5" dirty="0">
                <a:latin typeface="Times New Roman"/>
                <a:cs typeface="Times New Roman"/>
              </a:rPr>
              <a:t>electrochemical process </a:t>
            </a:r>
            <a:r>
              <a:rPr sz="2400" dirty="0">
                <a:latin typeface="Times New Roman"/>
                <a:cs typeface="Times New Roman"/>
              </a:rPr>
              <a:t>whereby  </a:t>
            </a:r>
            <a:r>
              <a:rPr sz="2400" spc="-5" dirty="0">
                <a:latin typeface="Times New Roman"/>
                <a:cs typeface="Times New Roman"/>
              </a:rPr>
              <a:t>electrically </a:t>
            </a:r>
            <a:r>
              <a:rPr sz="2400" spc="-10" dirty="0">
                <a:latin typeface="Times New Roman"/>
                <a:cs typeface="Times New Roman"/>
              </a:rPr>
              <a:t>charged </a:t>
            </a:r>
            <a:r>
              <a:rPr sz="2400" spc="-5" dirty="0">
                <a:latin typeface="Times New Roman"/>
                <a:cs typeface="Times New Roman"/>
              </a:rPr>
              <a:t>particles, </a:t>
            </a:r>
            <a:r>
              <a:rPr sz="2400" dirty="0">
                <a:latin typeface="Times New Roman"/>
                <a:cs typeface="Times New Roman"/>
              </a:rPr>
              <a:t>ions, </a:t>
            </a:r>
            <a:r>
              <a:rPr sz="2400" spc="-5" dirty="0">
                <a:latin typeface="Times New Roman"/>
                <a:cs typeface="Times New Roman"/>
              </a:rPr>
              <a:t>are transported </a:t>
            </a:r>
            <a:r>
              <a:rPr sz="2400" dirty="0">
                <a:latin typeface="Times New Roman"/>
                <a:cs typeface="Times New Roman"/>
              </a:rPr>
              <a:t>from a  </a:t>
            </a:r>
            <a:r>
              <a:rPr sz="2400" spc="-5" dirty="0">
                <a:latin typeface="Times New Roman"/>
                <a:cs typeface="Times New Roman"/>
              </a:rPr>
              <a:t>raw </a:t>
            </a:r>
            <a:r>
              <a:rPr sz="2400" dirty="0">
                <a:latin typeface="Times New Roman"/>
                <a:cs typeface="Times New Roman"/>
              </a:rPr>
              <a:t>solution </a:t>
            </a:r>
            <a:r>
              <a:rPr sz="2400" spc="-5" dirty="0">
                <a:latin typeface="Times New Roman"/>
                <a:cs typeface="Times New Roman"/>
              </a:rPr>
              <a:t>(retentate, diluate) into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more concentrated  </a:t>
            </a:r>
            <a:r>
              <a:rPr sz="2400" dirty="0">
                <a:latin typeface="Times New Roman"/>
                <a:cs typeface="Times New Roman"/>
              </a:rPr>
              <a:t>solution </a:t>
            </a:r>
            <a:r>
              <a:rPr sz="2400" spc="-5" dirty="0">
                <a:latin typeface="Times New Roman"/>
                <a:cs typeface="Times New Roman"/>
              </a:rPr>
              <a:t>(permeate, concentrate) through ion-selective  membranes </a:t>
            </a:r>
            <a:r>
              <a:rPr sz="2400" dirty="0">
                <a:latin typeface="Times New Roman"/>
                <a:cs typeface="Times New Roman"/>
              </a:rPr>
              <a:t>by applying an electric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field.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5209" y="1147317"/>
            <a:ext cx="19748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</a:t>
            </a:r>
            <a:r>
              <a:rPr spc="-5" dirty="0"/>
              <a:t>OFT</a:t>
            </a:r>
            <a:r>
              <a:rPr spc="-10" dirty="0"/>
              <a:t> </a:t>
            </a:r>
            <a:r>
              <a:rPr sz="3000" spc="-125" dirty="0"/>
              <a:t>W</a:t>
            </a:r>
            <a:r>
              <a:rPr spc="-125" dirty="0"/>
              <a:t>ATER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849653"/>
            <a:ext cx="7866380" cy="14579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0E6EC5"/>
              </a:buClr>
              <a:buSzPct val="69642"/>
              <a:buFont typeface="Wingdings"/>
              <a:buChar char=""/>
              <a:tabLst>
                <a:tab pos="287655" algn="l"/>
              </a:tabLst>
            </a:pPr>
            <a:r>
              <a:rPr sz="2800" spc="-50" dirty="0">
                <a:latin typeface="Times New Roman"/>
                <a:cs typeface="Times New Roman"/>
              </a:rPr>
              <a:t>Water </a:t>
            </a:r>
            <a:r>
              <a:rPr sz="2800" spc="-5" dirty="0">
                <a:latin typeface="Times New Roman"/>
                <a:cs typeface="Times New Roman"/>
              </a:rPr>
              <a:t>with very low concentrations of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minerals.</a:t>
            </a:r>
            <a:endParaRPr sz="28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9642"/>
              <a:buFont typeface="Wingdings"/>
              <a:buChar char=""/>
              <a:tabLst>
                <a:tab pos="287655" algn="l"/>
              </a:tabLst>
            </a:pPr>
            <a:r>
              <a:rPr sz="2800" spc="-5" dirty="0">
                <a:latin typeface="Times New Roman"/>
                <a:cs typeface="Times New Roman"/>
              </a:rPr>
              <a:t>Soap lathers easily and is </a:t>
            </a:r>
            <a:r>
              <a:rPr sz="2800" spc="-10" dirty="0">
                <a:latin typeface="Times New Roman"/>
                <a:cs typeface="Times New Roman"/>
              </a:rPr>
              <a:t>sometimes </a:t>
            </a:r>
            <a:r>
              <a:rPr sz="2800" spc="-5" dirty="0">
                <a:latin typeface="Times New Roman"/>
                <a:cs typeface="Times New Roman"/>
              </a:rPr>
              <a:t>difficult to </a:t>
            </a:r>
            <a:r>
              <a:rPr sz="2800" dirty="0">
                <a:latin typeface="Times New Roman"/>
                <a:cs typeface="Times New Roman"/>
              </a:rPr>
              <a:t>rinse  </a:t>
            </a:r>
            <a:r>
              <a:rPr sz="2800" spc="-15" dirty="0">
                <a:latin typeface="Times New Roman"/>
                <a:cs typeface="Times New Roman"/>
              </a:rPr>
              <a:t>off.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0" y="3581400"/>
            <a:ext cx="3200400" cy="216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04028" y="59702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1143000"/>
            <a:ext cx="56388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4028" y="5970219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2" y="260959"/>
            <a:ext cx="8804910" cy="589216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525270">
              <a:lnSpc>
                <a:spcPct val="100000"/>
              </a:lnSpc>
              <a:spcBef>
                <a:spcPts val="1140"/>
              </a:spcBef>
            </a:pPr>
            <a:r>
              <a:rPr sz="2000" spc="-20" dirty="0">
                <a:solidFill>
                  <a:srgbClr val="04607A"/>
                </a:solidFill>
                <a:latin typeface="Times New Roman"/>
                <a:cs typeface="Times New Roman"/>
              </a:rPr>
              <a:t>T</a:t>
            </a:r>
            <a:r>
              <a:rPr sz="1600" spc="-20" dirty="0">
                <a:solidFill>
                  <a:srgbClr val="04607A"/>
                </a:solidFill>
                <a:latin typeface="Times New Roman"/>
                <a:cs typeface="Times New Roman"/>
              </a:rPr>
              <a:t>HEORY </a:t>
            </a:r>
            <a:r>
              <a:rPr sz="1600" spc="-10" dirty="0">
                <a:solidFill>
                  <a:srgbClr val="04607A"/>
                </a:solidFill>
                <a:latin typeface="Times New Roman"/>
                <a:cs typeface="Times New Roman"/>
              </a:rPr>
              <a:t>OF</a:t>
            </a:r>
            <a:r>
              <a:rPr sz="1600" spc="13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4607A"/>
                </a:solidFill>
                <a:latin typeface="Times New Roman"/>
                <a:cs typeface="Times New Roman"/>
              </a:rPr>
              <a:t>E</a:t>
            </a:r>
            <a:r>
              <a:rPr sz="1600" spc="-15" dirty="0">
                <a:solidFill>
                  <a:srgbClr val="04607A"/>
                </a:solidFill>
                <a:latin typeface="Times New Roman"/>
                <a:cs typeface="Times New Roman"/>
              </a:rPr>
              <a:t>LECTRODIALYSIS</a:t>
            </a:r>
            <a:endParaRPr sz="160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2160"/>
              </a:lnSpc>
              <a:spcBef>
                <a:spcPts val="132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-5" dirty="0">
                <a:latin typeface="Times New Roman"/>
                <a:cs typeface="Times New Roman"/>
              </a:rPr>
              <a:t>Electro dialysis chamber comprises </a:t>
            </a:r>
            <a:r>
              <a:rPr sz="2000" dirty="0">
                <a:latin typeface="Times New Roman"/>
                <a:cs typeface="Times New Roman"/>
              </a:rPr>
              <a:t>of sheet </a:t>
            </a:r>
            <a:r>
              <a:rPr sz="2000" spc="-5" dirty="0">
                <a:latin typeface="Times New Roman"/>
                <a:cs typeface="Times New Roman"/>
              </a:rPr>
              <a:t>like </a:t>
            </a:r>
            <a:r>
              <a:rPr sz="2000" dirty="0">
                <a:latin typeface="Times New Roman"/>
                <a:cs typeface="Times New Roman"/>
              </a:rPr>
              <a:t>barriers </a:t>
            </a:r>
            <a:r>
              <a:rPr sz="2000" spc="-5" dirty="0">
                <a:latin typeface="Times New Roman"/>
                <a:cs typeface="Times New Roman"/>
              </a:rPr>
              <a:t>made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high-capacity,  </a:t>
            </a:r>
            <a:r>
              <a:rPr sz="2000" dirty="0">
                <a:latin typeface="Times New Roman"/>
                <a:cs typeface="Times New Roman"/>
              </a:rPr>
              <a:t>highly </a:t>
            </a:r>
            <a:r>
              <a:rPr sz="2000" spc="-5" dirty="0">
                <a:latin typeface="Times New Roman"/>
                <a:cs typeface="Times New Roman"/>
              </a:rPr>
              <a:t>cross-linked </a:t>
            </a:r>
            <a:r>
              <a:rPr sz="2000" dirty="0">
                <a:latin typeface="Times New Roman"/>
                <a:cs typeface="Times New Roman"/>
              </a:rPr>
              <a:t>ion exchange resins that </a:t>
            </a:r>
            <a:r>
              <a:rPr sz="2000" spc="-5" dirty="0">
                <a:latin typeface="Times New Roman"/>
                <a:cs typeface="Times New Roman"/>
              </a:rPr>
              <a:t>allow </a:t>
            </a:r>
            <a:r>
              <a:rPr sz="2000" dirty="0">
                <a:latin typeface="Times New Roman"/>
                <a:cs typeface="Times New Roman"/>
              </a:rPr>
              <a:t>passage of ions </a:t>
            </a:r>
            <a:r>
              <a:rPr sz="2000" spc="5" dirty="0">
                <a:latin typeface="Times New Roman"/>
                <a:cs typeface="Times New Roman"/>
              </a:rPr>
              <a:t>but not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E6EC5"/>
              </a:buClr>
              <a:buFont typeface="Wingdings"/>
              <a:buChar char=""/>
            </a:pPr>
            <a:endParaRPr sz="26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There are two </a:t>
            </a:r>
            <a:r>
              <a:rPr sz="2000" spc="-5" dirty="0">
                <a:latin typeface="Times New Roman"/>
                <a:cs typeface="Times New Roman"/>
              </a:rPr>
              <a:t>types </a:t>
            </a:r>
            <a:r>
              <a:rPr sz="2000" dirty="0">
                <a:latin typeface="Times New Roman"/>
                <a:cs typeface="Times New Roman"/>
              </a:rPr>
              <a:t>: (a) </a:t>
            </a:r>
            <a:r>
              <a:rPr sz="2000" spc="-5" dirty="0">
                <a:latin typeface="Times New Roman"/>
                <a:cs typeface="Times New Roman"/>
              </a:rPr>
              <a:t>Cation </a:t>
            </a:r>
            <a:r>
              <a:rPr sz="2000" dirty="0">
                <a:latin typeface="Times New Roman"/>
                <a:cs typeface="Times New Roman"/>
              </a:rPr>
              <a:t>exchange and (b) Anion exchange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membranes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E6EC5"/>
              </a:buClr>
              <a:buFont typeface="Wingdings"/>
              <a:buChar char=""/>
            </a:pPr>
            <a:endParaRPr sz="2950">
              <a:latin typeface="Times New Roman"/>
              <a:cs typeface="Times New Roman"/>
            </a:endParaRPr>
          </a:p>
          <a:p>
            <a:pPr marL="287020" marR="537210" indent="-274320">
              <a:lnSpc>
                <a:spcPts val="216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-5" dirty="0">
                <a:latin typeface="Times New Roman"/>
                <a:cs typeface="Times New Roman"/>
              </a:rPr>
              <a:t>Cation </a:t>
            </a:r>
            <a:r>
              <a:rPr sz="2000" dirty="0">
                <a:latin typeface="Times New Roman"/>
                <a:cs typeface="Times New Roman"/>
              </a:rPr>
              <a:t>exchange </a:t>
            </a:r>
            <a:r>
              <a:rPr sz="2000" spc="-5" dirty="0">
                <a:latin typeface="Times New Roman"/>
                <a:cs typeface="Times New Roman"/>
              </a:rPr>
              <a:t>membranes </a:t>
            </a:r>
            <a:r>
              <a:rPr sz="2000" dirty="0">
                <a:latin typeface="Times New Roman"/>
                <a:cs typeface="Times New Roman"/>
              </a:rPr>
              <a:t>consists of an insoluble </a:t>
            </a:r>
            <a:r>
              <a:rPr sz="2000" spc="-5" dirty="0">
                <a:latin typeface="Times New Roman"/>
                <a:cs typeface="Times New Roman"/>
              </a:rPr>
              <a:t>matrix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mobile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cation  reside in the pore space that allows the pass through of only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cations.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E6EC5"/>
              </a:buClr>
              <a:buFont typeface="Wingdings"/>
              <a:buChar char=""/>
            </a:pPr>
            <a:endParaRPr sz="2650">
              <a:latin typeface="Times New Roman"/>
              <a:cs typeface="Times New Roman"/>
            </a:endParaRPr>
          </a:p>
          <a:p>
            <a:pPr marL="287020" indent="-274320">
              <a:lnSpc>
                <a:spcPts val="228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Anion exchange </a:t>
            </a:r>
            <a:r>
              <a:rPr sz="2000" spc="-5" dirty="0">
                <a:latin typeface="Times New Roman"/>
                <a:cs typeface="Times New Roman"/>
              </a:rPr>
              <a:t>membranes </a:t>
            </a:r>
            <a:r>
              <a:rPr sz="2000" dirty="0">
                <a:latin typeface="Times New Roman"/>
                <a:cs typeface="Times New Roman"/>
              </a:rPr>
              <a:t>consists of an insoluble </a:t>
            </a:r>
            <a:r>
              <a:rPr sz="2000" spc="-5" dirty="0">
                <a:latin typeface="Times New Roman"/>
                <a:cs typeface="Times New Roman"/>
              </a:rPr>
              <a:t>matrix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mobile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anion</a:t>
            </a:r>
            <a:endParaRPr sz="2000">
              <a:latin typeface="Times New Roman"/>
              <a:cs typeface="Times New Roman"/>
            </a:endParaRPr>
          </a:p>
          <a:p>
            <a:pPr marL="286385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reside in the pore space that allows the pass through of only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anions.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Cation- and </a:t>
            </a:r>
            <a:r>
              <a:rPr sz="2000" spc="5" dirty="0">
                <a:latin typeface="Times New Roman"/>
                <a:cs typeface="Times New Roman"/>
              </a:rPr>
              <a:t>Anion- </a:t>
            </a:r>
            <a:r>
              <a:rPr sz="2000" dirty="0">
                <a:latin typeface="Times New Roman"/>
                <a:cs typeface="Times New Roman"/>
              </a:rPr>
              <a:t>exchange </a:t>
            </a:r>
            <a:r>
              <a:rPr sz="2000" spc="-5" dirty="0">
                <a:latin typeface="Times New Roman"/>
                <a:cs typeface="Times New Roman"/>
              </a:rPr>
              <a:t>membranes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installed alternatively </a:t>
            </a:r>
            <a:r>
              <a:rPr sz="2000" dirty="0">
                <a:latin typeface="Times New Roman"/>
                <a:cs typeface="Times New Roman"/>
              </a:rPr>
              <a:t>in the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tank.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Font typeface="Wingdings"/>
              <a:buChar char=""/>
            </a:pPr>
            <a:endParaRPr sz="2950">
              <a:latin typeface="Times New Roman"/>
              <a:cs typeface="Times New Roman"/>
            </a:endParaRPr>
          </a:p>
          <a:p>
            <a:pPr marL="287020" marR="7620" indent="-274320">
              <a:lnSpc>
                <a:spcPts val="216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impressing electricity </a:t>
            </a:r>
            <a:r>
              <a:rPr sz="2000" dirty="0">
                <a:latin typeface="Times New Roman"/>
                <a:cs typeface="Times New Roman"/>
              </a:rPr>
              <a:t>on the electrodes, the positive anode </a:t>
            </a:r>
            <a:r>
              <a:rPr sz="2000" spc="-5" dirty="0">
                <a:latin typeface="Times New Roman"/>
                <a:cs typeface="Times New Roman"/>
              </a:rPr>
              <a:t>attracts </a:t>
            </a:r>
            <a:r>
              <a:rPr sz="2000" dirty="0">
                <a:latin typeface="Times New Roman"/>
                <a:cs typeface="Times New Roman"/>
              </a:rPr>
              <a:t>negative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ions  in solution, while the negative cathode </a:t>
            </a:r>
            <a:r>
              <a:rPr sz="2000" spc="-5" dirty="0">
                <a:latin typeface="Times New Roman"/>
                <a:cs typeface="Times New Roman"/>
              </a:rPr>
              <a:t>attracts </a:t>
            </a:r>
            <a:r>
              <a:rPr sz="2000" dirty="0">
                <a:latin typeface="Times New Roman"/>
                <a:cs typeface="Times New Roman"/>
              </a:rPr>
              <a:t>positive ions in the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solution.</a:t>
            </a:r>
            <a:endParaRPr sz="2000">
              <a:latin typeface="Times New Roman"/>
              <a:cs typeface="Times New Roman"/>
            </a:endParaRPr>
          </a:p>
          <a:p>
            <a:pPr marR="347980" algn="r">
              <a:lnSpc>
                <a:spcPct val="100000"/>
              </a:lnSpc>
              <a:spcBef>
                <a:spcPts val="625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165605"/>
            <a:ext cx="7908290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  <a:tab pos="995680" algn="l"/>
                <a:tab pos="1242060" algn="l"/>
              </a:tabLst>
            </a:pPr>
            <a:r>
              <a:rPr sz="2500" spc="-5" dirty="0">
                <a:latin typeface="Times New Roman"/>
                <a:cs typeface="Times New Roman"/>
              </a:rPr>
              <a:t>Na+	:	negative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pole,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Cl- : positive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pole.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Concentration of brine decreases : central</a:t>
            </a:r>
            <a:r>
              <a:rPr sz="2500" spc="19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compartment.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It increases: two side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compartment.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Desalinated brine :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removed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Concentrated brine : replaced by fresh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water.</a:t>
            </a:r>
            <a:endParaRPr sz="2500">
              <a:latin typeface="Times New Roman"/>
              <a:cs typeface="Times New Roman"/>
            </a:endParaRPr>
          </a:p>
          <a:p>
            <a:pPr marL="287020" marR="242570" indent="-274320">
              <a:lnSpc>
                <a:spcPts val="2400"/>
              </a:lnSpc>
              <a:spcBef>
                <a:spcPts val="58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Electrodialysis cell : consists of a </a:t>
            </a:r>
            <a:r>
              <a:rPr sz="2500" spc="-15" dirty="0">
                <a:latin typeface="Times New Roman"/>
                <a:cs typeface="Times New Roman"/>
              </a:rPr>
              <a:t>large </a:t>
            </a:r>
            <a:r>
              <a:rPr sz="2500" spc="-5" dirty="0">
                <a:latin typeface="Times New Roman"/>
                <a:cs typeface="Times New Roman"/>
              </a:rPr>
              <a:t>no. of rigid plastic  membrane.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0"/>
              </a:spcBef>
              <a:buClr>
                <a:srgbClr val="0E6EC5"/>
              </a:buClr>
              <a:buSzPct val="7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Saline water is passed &amp; electric field is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applied.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Positive </a:t>
            </a:r>
            <a:r>
              <a:rPr sz="2500" spc="-15" dirty="0">
                <a:latin typeface="Times New Roman"/>
                <a:cs typeface="Times New Roman"/>
              </a:rPr>
              <a:t>charges </a:t>
            </a:r>
            <a:r>
              <a:rPr sz="2500" spc="-5" dirty="0">
                <a:latin typeface="Times New Roman"/>
                <a:cs typeface="Times New Roman"/>
              </a:rPr>
              <a:t>: repel positive ions &amp; </a:t>
            </a:r>
            <a:r>
              <a:rPr sz="2500" spc="-10" dirty="0">
                <a:latin typeface="Times New Roman"/>
                <a:cs typeface="Times New Roman"/>
              </a:rPr>
              <a:t>permit </a:t>
            </a:r>
            <a:r>
              <a:rPr sz="2500" spc="-5" dirty="0">
                <a:latin typeface="Times New Roman"/>
                <a:cs typeface="Times New Roman"/>
              </a:rPr>
              <a:t>negative</a:t>
            </a:r>
            <a:r>
              <a:rPr sz="2500" spc="3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ion.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7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Negative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charges.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40" dirty="0">
                <a:latin typeface="Times New Roman"/>
                <a:cs typeface="Times New Roman"/>
              </a:rPr>
              <a:t>Water: </a:t>
            </a:r>
            <a:r>
              <a:rPr sz="2500" spc="-5" dirty="0">
                <a:latin typeface="Times New Roman"/>
                <a:cs typeface="Times New Roman"/>
              </a:rPr>
              <a:t>deprived of its</a:t>
            </a:r>
            <a:r>
              <a:rPr sz="2500" spc="1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salts,</a:t>
            </a: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E6EC5"/>
              </a:buClr>
              <a:buSzPct val="7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5" dirty="0">
                <a:latin typeface="Times New Roman"/>
                <a:cs typeface="Times New Roman"/>
              </a:rPr>
              <a:t>Salt concentration : increases in adjacent</a:t>
            </a:r>
            <a:r>
              <a:rPr sz="2500" spc="17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compartment.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904"/>
            <a:ext cx="6243955" cy="17945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Advantage: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Most compact</a:t>
            </a:r>
            <a:r>
              <a:rPr sz="2400" dirty="0">
                <a:latin typeface="Times New Roman"/>
                <a:cs typeface="Times New Roman"/>
              </a:rPr>
              <a:t> unit,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Economical,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electricity is </a:t>
            </a:r>
            <a:r>
              <a:rPr sz="2400" dirty="0">
                <a:latin typeface="Times New Roman"/>
                <a:cs typeface="Times New Roman"/>
              </a:rPr>
              <a:t>easily available, 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best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suited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29514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R</a:t>
            </a:r>
            <a:r>
              <a:rPr dirty="0"/>
              <a:t>EVERSE</a:t>
            </a:r>
            <a:r>
              <a:rPr spc="70" dirty="0"/>
              <a:t> </a:t>
            </a:r>
            <a:r>
              <a:rPr spc="-5" dirty="0"/>
              <a:t>OSMOSIS</a:t>
            </a:r>
            <a:r>
              <a:rPr sz="3000" spc="-5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7312659" cy="26784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87020" marR="5080" indent="-274320" algn="just">
              <a:lnSpc>
                <a:spcPct val="90000"/>
              </a:lnSpc>
              <a:spcBef>
                <a:spcPts val="340"/>
              </a:spcBef>
              <a:buClr>
                <a:srgbClr val="0E6EC5"/>
              </a:buClr>
              <a:buSzPct val="70000"/>
              <a:buFont typeface="Wingdings"/>
              <a:buChar char=""/>
              <a:tabLst>
                <a:tab pos="287655" algn="l"/>
              </a:tabLst>
            </a:pPr>
            <a:r>
              <a:rPr sz="2000" spc="-5" dirty="0">
                <a:latin typeface="Times New Roman"/>
                <a:cs typeface="Times New Roman"/>
              </a:rPr>
              <a:t>When </a:t>
            </a:r>
            <a:r>
              <a:rPr sz="200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solutions of unequal concentration are separated </a:t>
            </a:r>
            <a:r>
              <a:rPr sz="2000" dirty="0">
                <a:latin typeface="Times New Roman"/>
                <a:cs typeface="Times New Roman"/>
              </a:rPr>
              <a:t>by a  </a:t>
            </a:r>
            <a:r>
              <a:rPr sz="2000" spc="-5" dirty="0">
                <a:latin typeface="Times New Roman"/>
                <a:cs typeface="Times New Roman"/>
              </a:rPr>
              <a:t>semi-permeable membrane, </a:t>
            </a:r>
            <a:r>
              <a:rPr sz="2000" dirty="0">
                <a:latin typeface="Times New Roman"/>
                <a:cs typeface="Times New Roman"/>
              </a:rPr>
              <a:t>flow </a:t>
            </a:r>
            <a:r>
              <a:rPr sz="2000" spc="-5" dirty="0">
                <a:latin typeface="Times New Roman"/>
                <a:cs typeface="Times New Roman"/>
              </a:rPr>
              <a:t>of solvent takes </a:t>
            </a:r>
            <a:r>
              <a:rPr sz="2000" dirty="0">
                <a:latin typeface="Times New Roman"/>
                <a:cs typeface="Times New Roman"/>
              </a:rPr>
              <a:t>place </a:t>
            </a:r>
            <a:r>
              <a:rPr sz="2000" spc="-5" dirty="0">
                <a:latin typeface="Times New Roman"/>
                <a:cs typeface="Times New Roman"/>
              </a:rPr>
              <a:t>from dilute  to concentration side, </a:t>
            </a:r>
            <a:r>
              <a:rPr sz="2000" dirty="0">
                <a:latin typeface="Times New Roman"/>
                <a:cs typeface="Times New Roman"/>
              </a:rPr>
              <a:t>due </a:t>
            </a:r>
            <a:r>
              <a:rPr sz="2000" spc="-5" dirty="0">
                <a:latin typeface="Times New Roman"/>
                <a:cs typeface="Times New Roman"/>
              </a:rPr>
              <a:t>to increase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osmostic pressure, which </a:t>
            </a:r>
            <a:r>
              <a:rPr sz="2000" spc="-15" dirty="0">
                <a:latin typeface="Times New Roman"/>
                <a:cs typeface="Times New Roman"/>
              </a:rPr>
              <a:t>is  </a:t>
            </a:r>
            <a:r>
              <a:rPr sz="2000" spc="-5" dirty="0">
                <a:latin typeface="Times New Roman"/>
                <a:cs typeface="Times New Roman"/>
              </a:rPr>
              <a:t>termed 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osmosis.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E6EC5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5"/>
              </a:spcBef>
              <a:buClr>
                <a:srgbClr val="0E6EC5"/>
              </a:buClr>
              <a:buSzPct val="70000"/>
              <a:buFont typeface="Wingdings"/>
              <a:buChar char=""/>
              <a:tabLst>
                <a:tab pos="287655" algn="l"/>
              </a:tabLst>
            </a:pPr>
            <a:r>
              <a:rPr sz="2000" spc="-15" dirty="0">
                <a:latin typeface="Times New Roman"/>
                <a:cs typeface="Times New Roman"/>
              </a:rPr>
              <a:t>However, </a:t>
            </a:r>
            <a:r>
              <a:rPr sz="2000" dirty="0">
                <a:latin typeface="Times New Roman"/>
                <a:cs typeface="Times New Roman"/>
              </a:rPr>
              <a:t>when a </a:t>
            </a:r>
            <a:r>
              <a:rPr sz="2000" spc="-5" dirty="0">
                <a:latin typeface="Times New Roman"/>
                <a:cs typeface="Times New Roman"/>
              </a:rPr>
              <a:t>hydrostatic pressure in excess of osmotic pressure  is applied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the concentrated side, the solvent flow is reversed </a:t>
            </a:r>
            <a:r>
              <a:rPr sz="2000" dirty="0">
                <a:latin typeface="Times New Roman"/>
                <a:cs typeface="Times New Roman"/>
              </a:rPr>
              <a:t>from  </a:t>
            </a:r>
            <a:r>
              <a:rPr sz="2000" spc="-5" dirty="0">
                <a:latin typeface="Times New Roman"/>
                <a:cs typeface="Times New Roman"/>
              </a:rPr>
              <a:t>concentrated side to dilute side, across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membrane. This principle  is termed as </a:t>
            </a:r>
            <a:r>
              <a:rPr sz="2000" dirty="0">
                <a:latin typeface="Times New Roman"/>
                <a:cs typeface="Times New Roman"/>
              </a:rPr>
              <a:t>reverse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osmosis.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4534" y="5902664"/>
            <a:ext cx="1803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7071" y="157048"/>
            <a:ext cx="2479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Reverse</a:t>
            </a:r>
            <a:r>
              <a:rPr sz="2800" spc="-7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Osmosis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0" y="765045"/>
            <a:ext cx="9144000" cy="6092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6047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831" y="3284220"/>
            <a:ext cx="3268979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651628" y="6515506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0497"/>
            <a:ext cx="7269480" cy="338201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360"/>
              </a:spcBef>
              <a:buFont typeface="Wingdings"/>
              <a:buChar char="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semi-permeable </a:t>
            </a:r>
            <a:r>
              <a:rPr sz="2200" spc="-10" dirty="0">
                <a:latin typeface="Times New Roman"/>
                <a:cs typeface="Times New Roman"/>
              </a:rPr>
              <a:t>membrane </a:t>
            </a:r>
            <a:r>
              <a:rPr sz="2200" spc="-5" dirty="0">
                <a:latin typeface="Times New Roman"/>
                <a:cs typeface="Times New Roman"/>
              </a:rPr>
              <a:t>(in reverse osmosis) is  selective in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permitting the passage of dissolved solute  particles such as molecules, ions, etc.) It permits only the flow  of water molecules (solvent) from the concentrated to dilute  side.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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Cellulose acetate, polyamide, etc., are used as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membrane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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ts val="2510"/>
              </a:lnSpc>
              <a:buFont typeface="Wingdings"/>
              <a:buChar char=""/>
              <a:tabLst>
                <a:tab pos="287655" algn="l"/>
              </a:tabLst>
            </a:pPr>
            <a:r>
              <a:rPr sz="2200" spc="-5" dirty="0">
                <a:latin typeface="Times New Roman"/>
                <a:cs typeface="Times New Roman"/>
              </a:rPr>
              <a:t>Reverse osmosis process requires only mechanical force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ts val="2510"/>
              </a:lnSpc>
            </a:pPr>
            <a:r>
              <a:rPr sz="2200" spc="-5" dirty="0">
                <a:latin typeface="Times New Roman"/>
                <a:cs typeface="Times New Roman"/>
              </a:rPr>
              <a:t>generate the required </a:t>
            </a:r>
            <a:r>
              <a:rPr sz="2200" dirty="0">
                <a:latin typeface="Times New Roman"/>
                <a:cs typeface="Times New Roman"/>
              </a:rPr>
              <a:t>hydrostatic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pressure.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25158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0" dirty="0"/>
              <a:t>P</a:t>
            </a:r>
            <a:r>
              <a:rPr spc="-30" dirty="0"/>
              <a:t>OTABLE</a:t>
            </a:r>
            <a:r>
              <a:rPr spc="25" dirty="0"/>
              <a:t> </a:t>
            </a:r>
            <a:r>
              <a:rPr spc="-114" dirty="0"/>
              <a:t>WATER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5904"/>
            <a:ext cx="7168515" cy="12763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5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4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: safe to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drink,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Fit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human consumption, </a:t>
            </a:r>
            <a:r>
              <a:rPr sz="2400" dirty="0">
                <a:latin typeface="Times New Roman"/>
                <a:cs typeface="Times New Roman"/>
              </a:rPr>
              <a:t>should satisfy the </a:t>
            </a:r>
            <a:r>
              <a:rPr sz="2400" spc="-5" dirty="0">
                <a:latin typeface="Times New Roman"/>
                <a:cs typeface="Times New Roman"/>
              </a:rPr>
              <a:t>following  requirements: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96412"/>
            <a:ext cx="6151245" cy="40043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Clear 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odourless,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Pleasant 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taste,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Perfectly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cool,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Times New Roman"/>
                <a:cs typeface="Times New Roman"/>
              </a:rPr>
              <a:t>Turbidity </a:t>
            </a:r>
            <a:r>
              <a:rPr sz="2400" dirty="0">
                <a:latin typeface="Times New Roman"/>
                <a:cs typeface="Times New Roman"/>
              </a:rPr>
              <a:t>should not exceed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10ppm,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Free </a:t>
            </a:r>
            <a:r>
              <a:rPr sz="2400" spc="-5" dirty="0">
                <a:latin typeface="Times New Roman"/>
                <a:cs typeface="Times New Roman"/>
              </a:rPr>
              <a:t>from objectionable </a:t>
            </a:r>
            <a:r>
              <a:rPr sz="2400" dirty="0">
                <a:latin typeface="Times New Roman"/>
                <a:cs typeface="Times New Roman"/>
              </a:rPr>
              <a:t>dissolved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gases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Objectionable </a:t>
            </a:r>
            <a:r>
              <a:rPr sz="2400" spc="-5" dirty="0">
                <a:latin typeface="Times New Roman"/>
                <a:cs typeface="Times New Roman"/>
              </a:rPr>
              <a:t>minerals: </a:t>
            </a:r>
            <a:r>
              <a:rPr sz="2400" dirty="0">
                <a:latin typeface="Times New Roman"/>
                <a:cs typeface="Times New Roman"/>
              </a:rPr>
              <a:t>lead,arsenic, </a:t>
            </a:r>
            <a:r>
              <a:rPr sz="2400" spc="-5" dirty="0">
                <a:latin typeface="Times New Roman"/>
                <a:cs typeface="Times New Roman"/>
              </a:rPr>
              <a:t>Mn,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527685" algn="l"/>
              </a:tabLst>
            </a:pPr>
            <a:r>
              <a:rPr sz="1650" spc="10" dirty="0">
                <a:solidFill>
                  <a:srgbClr val="0E6EC5"/>
                </a:solidFill>
                <a:latin typeface="Times New Roman"/>
                <a:cs typeface="Times New Roman"/>
              </a:rPr>
              <a:t>7.	</a:t>
            </a:r>
            <a:r>
              <a:rPr sz="2400" dirty="0">
                <a:latin typeface="Times New Roman"/>
                <a:cs typeface="Times New Roman"/>
              </a:rPr>
              <a:t>pH:8.0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 startAt="8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Reasonably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soft,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68750"/>
              <a:buAutoNum type="arabicPeriod" startAt="8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Free </a:t>
            </a: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disease-producing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microorganisms.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44913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B</a:t>
            </a:r>
            <a:r>
              <a:rPr spc="-5" dirty="0"/>
              <a:t>REAK</a:t>
            </a:r>
            <a:r>
              <a:rPr sz="3000" spc="-5" dirty="0"/>
              <a:t>-</a:t>
            </a:r>
            <a:r>
              <a:rPr spc="-5" dirty="0"/>
              <a:t>POINT</a:t>
            </a:r>
            <a:r>
              <a:rPr spc="80" dirty="0"/>
              <a:t> </a:t>
            </a:r>
            <a:r>
              <a:rPr spc="-25" dirty="0"/>
              <a:t>CHLORINATION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81352"/>
            <a:ext cx="7299959" cy="444690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163195" indent="-274320">
              <a:lnSpc>
                <a:spcPts val="2810"/>
              </a:lnSpc>
              <a:spcBef>
                <a:spcPts val="455"/>
              </a:spcBef>
              <a:buClr>
                <a:srgbClr val="0E6EC5"/>
              </a:buClr>
              <a:buSzPct val="69230"/>
              <a:buFont typeface="Wingdings"/>
              <a:buChar char=""/>
              <a:tabLst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Involves in addition of </a:t>
            </a:r>
            <a:r>
              <a:rPr sz="2600" spc="-10" dirty="0">
                <a:latin typeface="Times New Roman"/>
                <a:cs typeface="Times New Roman"/>
              </a:rPr>
              <a:t>sufficient </a:t>
            </a:r>
            <a:r>
              <a:rPr sz="2600" spc="-5" dirty="0">
                <a:latin typeface="Times New Roman"/>
                <a:cs typeface="Times New Roman"/>
              </a:rPr>
              <a:t>amt. </a:t>
            </a:r>
            <a:r>
              <a:rPr sz="2600" dirty="0">
                <a:latin typeface="Times New Roman"/>
                <a:cs typeface="Times New Roman"/>
              </a:rPr>
              <a:t>of chlorine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  oxidise </a:t>
            </a:r>
            <a:r>
              <a:rPr sz="2600" spc="-5" dirty="0">
                <a:latin typeface="Times New Roman"/>
                <a:cs typeface="Times New Roman"/>
              </a:rPr>
              <a:t>:organic </a:t>
            </a:r>
            <a:r>
              <a:rPr sz="2600" spc="-20" dirty="0">
                <a:latin typeface="Times New Roman"/>
                <a:cs typeface="Times New Roman"/>
              </a:rPr>
              <a:t>matter, </a:t>
            </a:r>
            <a:r>
              <a:rPr sz="2600" dirty="0">
                <a:latin typeface="Times New Roman"/>
                <a:cs typeface="Times New Roman"/>
              </a:rPr>
              <a:t>reducing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substances.</a:t>
            </a:r>
            <a:endParaRPr sz="2600">
              <a:latin typeface="Times New Roman"/>
              <a:cs typeface="Times New Roman"/>
            </a:endParaRPr>
          </a:p>
          <a:p>
            <a:pPr marL="287020" marR="283210" indent="-274320">
              <a:lnSpc>
                <a:spcPts val="2810"/>
              </a:lnSpc>
              <a:spcBef>
                <a:spcPts val="600"/>
              </a:spcBef>
              <a:buClr>
                <a:srgbClr val="0E6EC5"/>
              </a:buClr>
              <a:buSzPct val="69230"/>
              <a:buFont typeface="Wingdings"/>
              <a:buChar char=""/>
              <a:tabLst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Dosage of applied chlorine to </a:t>
            </a:r>
            <a:r>
              <a:rPr sz="2600" spc="-5" dirty="0">
                <a:latin typeface="Times New Roman"/>
                <a:cs typeface="Times New Roman"/>
              </a:rPr>
              <a:t>water rich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organic  </a:t>
            </a:r>
            <a:r>
              <a:rPr sz="2600" dirty="0">
                <a:latin typeface="Times New Roman"/>
                <a:cs typeface="Times New Roman"/>
              </a:rPr>
              <a:t>compound or </a:t>
            </a:r>
            <a:r>
              <a:rPr sz="2600" spc="-5" dirty="0">
                <a:latin typeface="Times New Roman"/>
                <a:cs typeface="Times New Roman"/>
              </a:rPr>
              <a:t>ammonia </a:t>
            </a:r>
            <a:r>
              <a:rPr sz="2600" dirty="0">
                <a:latin typeface="Times New Roman"/>
                <a:cs typeface="Times New Roman"/>
              </a:rPr>
              <a:t>is gradually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increased.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45"/>
              </a:spcBef>
              <a:buClr>
                <a:srgbClr val="0E6EC5"/>
              </a:buClr>
              <a:buSzPct val="69230"/>
              <a:buFont typeface="Wingdings"/>
              <a:buChar char=""/>
              <a:tabLst>
                <a:tab pos="287655" algn="l"/>
              </a:tabLst>
            </a:pPr>
            <a:r>
              <a:rPr sz="2600" spc="5" dirty="0">
                <a:latin typeface="Times New Roman"/>
                <a:cs typeface="Times New Roman"/>
              </a:rPr>
              <a:t>Four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stages:</a:t>
            </a:r>
            <a:endParaRPr sz="2600">
              <a:latin typeface="Times New Roman"/>
              <a:cs typeface="Times New Roman"/>
            </a:endParaRPr>
          </a:p>
          <a:p>
            <a:pPr marL="287020" marR="1150620" indent="-287020">
              <a:lnSpc>
                <a:spcPct val="109200"/>
              </a:lnSpc>
              <a:spcBef>
                <a:spcPts val="5"/>
              </a:spcBef>
              <a:buClr>
                <a:srgbClr val="0E6EC5"/>
              </a:buClr>
              <a:buSzPct val="6923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The addition of chlorine at the dip or break</a:t>
            </a:r>
            <a:r>
              <a:rPr sz="2600" spc="-1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:  ’ breakpoint’</a:t>
            </a:r>
            <a:r>
              <a:rPr sz="2600" spc="-4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chlorination.</a:t>
            </a:r>
            <a:endParaRPr sz="2600">
              <a:latin typeface="Times New Roman"/>
              <a:cs typeface="Times New Roman"/>
            </a:endParaRPr>
          </a:p>
          <a:p>
            <a:pPr marL="287020" marR="982344" indent="-274320">
              <a:lnSpc>
                <a:spcPts val="2810"/>
              </a:lnSpc>
              <a:spcBef>
                <a:spcPts val="640"/>
              </a:spcBef>
              <a:buClr>
                <a:srgbClr val="0E6EC5"/>
              </a:buClr>
              <a:buSzPct val="6923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This </a:t>
            </a:r>
            <a:r>
              <a:rPr sz="2600" spc="-5" dirty="0">
                <a:latin typeface="Times New Roman"/>
                <a:cs typeface="Times New Roman"/>
              </a:rPr>
              <a:t>indicates the </a:t>
            </a:r>
            <a:r>
              <a:rPr sz="2600" dirty="0">
                <a:latin typeface="Times New Roman"/>
                <a:cs typeface="Times New Roman"/>
              </a:rPr>
              <a:t>point at which free </a:t>
            </a:r>
            <a:r>
              <a:rPr sz="2600" spc="-5" dirty="0">
                <a:latin typeface="Times New Roman"/>
                <a:cs typeface="Times New Roman"/>
              </a:rPr>
              <a:t>residual  </a:t>
            </a:r>
            <a:r>
              <a:rPr sz="2600" dirty="0">
                <a:latin typeface="Times New Roman"/>
                <a:cs typeface="Times New Roman"/>
              </a:rPr>
              <a:t>chlorine begins to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appear.</a:t>
            </a:r>
            <a:endParaRPr sz="260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2810"/>
              </a:lnSpc>
              <a:spcBef>
                <a:spcPts val="595"/>
              </a:spcBef>
              <a:buClr>
                <a:srgbClr val="0E6EC5"/>
              </a:buClr>
              <a:buSzPct val="6923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All </a:t>
            </a:r>
            <a:r>
              <a:rPr sz="2600" spc="-5" dirty="0">
                <a:latin typeface="Times New Roman"/>
                <a:cs typeface="Times New Roman"/>
              </a:rPr>
              <a:t>tastes, </a:t>
            </a:r>
            <a:r>
              <a:rPr sz="2600" spc="5" dirty="0">
                <a:latin typeface="Times New Roman"/>
                <a:cs typeface="Times New Roman"/>
              </a:rPr>
              <a:t>odour </a:t>
            </a:r>
            <a:r>
              <a:rPr sz="2600" dirty="0">
                <a:latin typeface="Times New Roman"/>
                <a:cs typeface="Times New Roman"/>
              </a:rPr>
              <a:t>disappear at </a:t>
            </a:r>
            <a:r>
              <a:rPr sz="2600" spc="-5" dirty="0">
                <a:latin typeface="Times New Roman"/>
                <a:cs typeface="Times New Roman"/>
              </a:rPr>
              <a:t>break </a:t>
            </a:r>
            <a:r>
              <a:rPr sz="2600" dirty="0">
                <a:latin typeface="Times New Roman"/>
                <a:cs typeface="Times New Roman"/>
              </a:rPr>
              <a:t>point : water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free  </a:t>
            </a:r>
            <a:r>
              <a:rPr sz="2600" dirty="0">
                <a:latin typeface="Times New Roman"/>
                <a:cs typeface="Times New Roman"/>
              </a:rPr>
              <a:t>from bad </a:t>
            </a:r>
            <a:r>
              <a:rPr sz="2600" spc="-5" dirty="0">
                <a:latin typeface="Times New Roman"/>
                <a:cs typeface="Times New Roman"/>
              </a:rPr>
              <a:t>tastes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odours.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501"/>
            <a:ext cx="7273925" cy="3700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Persistent &amp; </a:t>
            </a:r>
            <a:r>
              <a:rPr sz="2400" spc="-5" dirty="0">
                <a:latin typeface="Times New Roman"/>
                <a:cs typeface="Times New Roman"/>
              </a:rPr>
              <a:t>powerful </a:t>
            </a:r>
            <a:r>
              <a:rPr sz="2400" dirty="0">
                <a:latin typeface="Times New Roman"/>
                <a:cs typeface="Times New Roman"/>
              </a:rPr>
              <a:t>disinfection possessed by  available free chlorine, any type of pathogenic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organisms  </a:t>
            </a:r>
            <a:r>
              <a:rPr sz="2400" dirty="0">
                <a:latin typeface="Times New Roman"/>
                <a:cs typeface="Times New Roman"/>
              </a:rPr>
              <a:t>present :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destroyed.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Times New Roman"/>
                <a:cs typeface="Times New Roman"/>
              </a:rPr>
              <a:t>Advantages: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Oxidises </a:t>
            </a:r>
            <a:r>
              <a:rPr sz="2400" spc="-5" dirty="0">
                <a:latin typeface="Times New Roman"/>
                <a:cs typeface="Times New Roman"/>
              </a:rPr>
              <a:t>completely </a:t>
            </a:r>
            <a:r>
              <a:rPr sz="2400" spc="-10" dirty="0">
                <a:latin typeface="Times New Roman"/>
                <a:cs typeface="Times New Roman"/>
              </a:rPr>
              <a:t>organic </a:t>
            </a:r>
            <a:r>
              <a:rPr sz="2400" spc="-5" dirty="0">
                <a:latin typeface="Times New Roman"/>
                <a:cs typeface="Times New Roman"/>
              </a:rPr>
              <a:t>compound, ammonia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endParaRPr sz="2400">
              <a:latin typeface="Times New Roman"/>
              <a:cs typeface="Times New Roman"/>
            </a:endParaRPr>
          </a:p>
          <a:p>
            <a:pPr marL="5276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other reducing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compound.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Removes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colour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8750"/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Removes </a:t>
            </a:r>
            <a:r>
              <a:rPr sz="2400" dirty="0">
                <a:latin typeface="Times New Roman"/>
                <a:cs typeface="Times New Roman"/>
              </a:rPr>
              <a:t>disease producing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bacteria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05"/>
              </a:spcBef>
              <a:buClr>
                <a:srgbClr val="0E6EC5"/>
              </a:buClr>
              <a:buSzPct val="68750"/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Removes </a:t>
            </a:r>
            <a:r>
              <a:rPr sz="2400" dirty="0">
                <a:latin typeface="Times New Roman"/>
                <a:cs typeface="Times New Roman"/>
              </a:rPr>
              <a:t>odour &amp;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taste.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69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5795" y="1284808"/>
            <a:ext cx="37363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sz="255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ARDNESS OF</a:t>
            </a:r>
            <a:r>
              <a:rPr sz="2550" b="1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spc="-110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2550" b="1" spc="-110" dirty="0">
                <a:solidFill>
                  <a:srgbClr val="000000"/>
                </a:solidFill>
                <a:latin typeface="Times New Roman"/>
                <a:cs typeface="Times New Roman"/>
              </a:rPr>
              <a:t>ATER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7555" y="587054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016" y="2099309"/>
            <a:ext cx="772350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75000"/>
              <a:buChar char="•"/>
              <a:tabLst>
                <a:tab pos="149860" algn="l"/>
              </a:tabLst>
            </a:pP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Hardness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in </a:t>
            </a:r>
            <a:r>
              <a:rPr sz="2400" spc="-45" dirty="0">
                <a:solidFill>
                  <a:srgbClr val="660033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is characteristic that prevents the</a:t>
            </a:r>
            <a:r>
              <a:rPr sz="2400" spc="-13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‘lathering 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soap’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thus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water which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does not produce lather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with soap 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solution </a:t>
            </a:r>
            <a:r>
              <a:rPr sz="2400" spc="-20" dirty="0">
                <a:solidFill>
                  <a:srgbClr val="660033"/>
                </a:solidFill>
                <a:latin typeface="Times New Roman"/>
                <a:cs typeface="Times New Roman"/>
              </a:rPr>
              <a:t>readily,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but </a:t>
            </a:r>
            <a:r>
              <a:rPr sz="2400" spc="-10" dirty="0">
                <a:solidFill>
                  <a:srgbClr val="660033"/>
                </a:solidFill>
                <a:latin typeface="Times New Roman"/>
                <a:cs typeface="Times New Roman"/>
              </a:rPr>
              <a:t>forms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a white curd </a:t>
            </a:r>
            <a:r>
              <a:rPr sz="2400" spc="-5" dirty="0">
                <a:solidFill>
                  <a:srgbClr val="660033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660033"/>
                </a:solidFill>
                <a:latin typeface="Times New Roman"/>
                <a:cs typeface="Times New Roman"/>
              </a:rPr>
              <a:t>called hard</a:t>
            </a:r>
            <a:r>
              <a:rPr sz="2400" spc="-8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660033"/>
                </a:solidFill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89230" indent="-176530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sz="2400" spc="-45" dirty="0">
                <a:solidFill>
                  <a:srgbClr val="000066"/>
                </a:solidFill>
                <a:latin typeface="Times New Roman"/>
                <a:cs typeface="Times New Roman"/>
              </a:rPr>
              <a:t>Type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4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Hardness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34950" indent="-222250">
              <a:lnSpc>
                <a:spcPct val="100000"/>
              </a:lnSpc>
              <a:spcBef>
                <a:spcPts val="5"/>
              </a:spcBef>
              <a:buChar char="–"/>
              <a:tabLst>
                <a:tab pos="235585" algn="l"/>
              </a:tabLst>
            </a:pPr>
            <a:r>
              <a:rPr sz="2400" spc="-25" dirty="0">
                <a:solidFill>
                  <a:srgbClr val="0000FF"/>
                </a:solidFill>
                <a:latin typeface="Times New Roman"/>
                <a:cs typeface="Times New Roman"/>
              </a:rPr>
              <a:t>Temporary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or Carbonate</a:t>
            </a:r>
            <a:r>
              <a:rPr sz="24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Hardness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–"/>
              <a:tabLst>
                <a:tab pos="241300" algn="l"/>
              </a:tabLst>
            </a:pPr>
            <a:r>
              <a:rPr sz="2400" spc="-5" dirty="0">
                <a:solidFill>
                  <a:srgbClr val="0000FF"/>
                </a:solidFill>
                <a:latin typeface="Times New Roman"/>
                <a:cs typeface="Times New Roman"/>
              </a:rPr>
              <a:t>Permanent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Hardness or non-carbonate</a:t>
            </a:r>
            <a:r>
              <a:rPr sz="2400" spc="-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Hardness.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28797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5" dirty="0"/>
              <a:t>D</a:t>
            </a:r>
            <a:r>
              <a:rPr spc="-25" dirty="0"/>
              <a:t>E</a:t>
            </a:r>
            <a:r>
              <a:rPr sz="3000" spc="-25" dirty="0"/>
              <a:t>-</a:t>
            </a:r>
            <a:r>
              <a:rPr spc="-25" dirty="0"/>
              <a:t>CHLORINATION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25"/>
            <a:ext cx="7271384" cy="2389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spc="-5" dirty="0">
                <a:latin typeface="Times New Roman"/>
                <a:cs typeface="Times New Roman"/>
              </a:rPr>
              <a:t>Over-chlorination </a:t>
            </a:r>
            <a:r>
              <a:rPr sz="2000" dirty="0">
                <a:latin typeface="Times New Roman"/>
                <a:cs typeface="Times New Roman"/>
              </a:rPr>
              <a:t>after the break point : produces unpleasant </a:t>
            </a:r>
            <a:r>
              <a:rPr sz="2000" spc="-5" dirty="0">
                <a:latin typeface="Times New Roman"/>
                <a:cs typeface="Times New Roman"/>
              </a:rPr>
              <a:t>taste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&amp;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000" spc="5" dirty="0">
                <a:latin typeface="Times New Roman"/>
                <a:cs typeface="Times New Roman"/>
              </a:rPr>
              <a:t>odour</a:t>
            </a:r>
            <a:endParaRPr sz="2000">
              <a:latin typeface="Times New Roman"/>
              <a:cs typeface="Times New Roman"/>
            </a:endParaRPr>
          </a:p>
          <a:p>
            <a:pPr marL="287020" marR="34036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spc="-5" dirty="0">
                <a:latin typeface="Times New Roman"/>
                <a:cs typeface="Times New Roman"/>
              </a:rPr>
              <a:t>Removed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filtering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over-chlorinated </a:t>
            </a:r>
            <a:r>
              <a:rPr sz="2000" dirty="0">
                <a:latin typeface="Times New Roman"/>
                <a:cs typeface="Times New Roman"/>
              </a:rPr>
              <a:t>water through a bed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molecular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carbon.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dirty="0">
                <a:latin typeface="Times New Roman"/>
                <a:cs typeface="Times New Roman"/>
              </a:rPr>
              <a:t>Activated C : added directly &amp; after a short reaction period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removed by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filteration.</a:t>
            </a:r>
            <a:endParaRPr sz="2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287655" algn="l"/>
              </a:tabLst>
            </a:pPr>
            <a:r>
              <a:rPr sz="2000" spc="5" dirty="0"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/ sodium sulphite / sodium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thiosulphate.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987774"/>
            <a:ext cx="2598420" cy="787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77520" indent="-464820">
              <a:lnSpc>
                <a:spcPct val="100000"/>
              </a:lnSpc>
              <a:spcBef>
                <a:spcPts val="7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477520" algn="l"/>
                <a:tab pos="478155" algn="l"/>
              </a:tabLst>
            </a:pPr>
            <a:r>
              <a:rPr sz="2000" spc="5" dirty="0"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 Cl</a:t>
            </a:r>
            <a:r>
              <a:rPr sz="1950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0000"/>
              <a:buFont typeface="Wingdings"/>
              <a:buChar char=""/>
              <a:tabLst>
                <a:tab pos="477520" algn="l"/>
                <a:tab pos="478155" algn="l"/>
              </a:tabLst>
            </a:pP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+ Cl</a:t>
            </a:r>
            <a:r>
              <a:rPr sz="1950" baseline="-21367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2296" y="3987774"/>
            <a:ext cx="180848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 marR="5080" indent="-191135">
              <a:lnSpc>
                <a:spcPct val="125000"/>
              </a:lnSpc>
              <a:spcBef>
                <a:spcPts val="100"/>
              </a:spcBef>
            </a:pP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SO</a:t>
            </a:r>
            <a:r>
              <a:rPr sz="1950" spc="15" baseline="-21367" dirty="0">
                <a:latin typeface="Times New Roman"/>
                <a:cs typeface="Times New Roman"/>
              </a:rPr>
              <a:t>4 </a:t>
            </a:r>
            <a:r>
              <a:rPr sz="2000" dirty="0">
                <a:latin typeface="Times New Roman"/>
                <a:cs typeface="Times New Roman"/>
              </a:rPr>
              <a:t>+ 2HCl  </a:t>
            </a:r>
            <a:r>
              <a:rPr sz="2000" spc="5" dirty="0">
                <a:latin typeface="Times New Roman"/>
                <a:cs typeface="Times New Roman"/>
              </a:rPr>
              <a:t>Na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SO</a:t>
            </a:r>
            <a:r>
              <a:rPr sz="1950" spc="7" baseline="-21367" dirty="0">
                <a:latin typeface="Times New Roman"/>
                <a:cs typeface="Times New Roman"/>
              </a:rPr>
              <a:t>4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2HCl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761" y="41155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358139" y="0"/>
                </a:moveTo>
                <a:lnTo>
                  <a:pt x="358139" y="11430"/>
                </a:lnTo>
                <a:lnTo>
                  <a:pt x="0" y="11430"/>
                </a:lnTo>
                <a:lnTo>
                  <a:pt x="0" y="34289"/>
                </a:lnTo>
                <a:lnTo>
                  <a:pt x="358139" y="34289"/>
                </a:lnTo>
                <a:lnTo>
                  <a:pt x="358139" y="45719"/>
                </a:lnTo>
                <a:lnTo>
                  <a:pt x="381000" y="22860"/>
                </a:lnTo>
                <a:lnTo>
                  <a:pt x="358139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761" y="41155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0" y="11430"/>
                </a:moveTo>
                <a:lnTo>
                  <a:pt x="358139" y="11430"/>
                </a:lnTo>
                <a:lnTo>
                  <a:pt x="358139" y="0"/>
                </a:lnTo>
                <a:lnTo>
                  <a:pt x="381000" y="22860"/>
                </a:lnTo>
                <a:lnTo>
                  <a:pt x="358139" y="45719"/>
                </a:lnTo>
                <a:lnTo>
                  <a:pt x="358139" y="34289"/>
                </a:lnTo>
                <a:lnTo>
                  <a:pt x="0" y="34289"/>
                </a:lnTo>
                <a:lnTo>
                  <a:pt x="0" y="1143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77361" y="44965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358139" y="0"/>
                </a:moveTo>
                <a:lnTo>
                  <a:pt x="358139" y="11430"/>
                </a:lnTo>
                <a:lnTo>
                  <a:pt x="0" y="11430"/>
                </a:lnTo>
                <a:lnTo>
                  <a:pt x="0" y="34289"/>
                </a:lnTo>
                <a:lnTo>
                  <a:pt x="358139" y="34289"/>
                </a:lnTo>
                <a:lnTo>
                  <a:pt x="358139" y="45719"/>
                </a:lnTo>
                <a:lnTo>
                  <a:pt x="381000" y="22860"/>
                </a:lnTo>
                <a:lnTo>
                  <a:pt x="358139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77361" y="4496561"/>
            <a:ext cx="381000" cy="45720"/>
          </a:xfrm>
          <a:custGeom>
            <a:avLst/>
            <a:gdLst/>
            <a:ahLst/>
            <a:cxnLst/>
            <a:rect l="l" t="t" r="r" b="b"/>
            <a:pathLst>
              <a:path w="381000" h="45720">
                <a:moveTo>
                  <a:pt x="0" y="11430"/>
                </a:moveTo>
                <a:lnTo>
                  <a:pt x="358139" y="11430"/>
                </a:lnTo>
                <a:lnTo>
                  <a:pt x="358139" y="0"/>
                </a:lnTo>
                <a:lnTo>
                  <a:pt x="381000" y="22860"/>
                </a:lnTo>
                <a:lnTo>
                  <a:pt x="358139" y="45719"/>
                </a:lnTo>
                <a:lnTo>
                  <a:pt x="358139" y="34289"/>
                </a:lnTo>
                <a:lnTo>
                  <a:pt x="0" y="34289"/>
                </a:lnTo>
                <a:lnTo>
                  <a:pt x="0" y="1143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1924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R</a:t>
            </a:r>
            <a:r>
              <a:rPr dirty="0"/>
              <a:t>EFERENC</a:t>
            </a:r>
            <a:r>
              <a:rPr spc="-25" dirty="0"/>
              <a:t>E</a:t>
            </a:r>
            <a:r>
              <a:rPr sz="3000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5904"/>
            <a:ext cx="5914390" cy="44469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1: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2"/>
              </a:rPr>
              <a:t>http://postimg.org/image/9dskyjsvj/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2: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3"/>
              </a:rPr>
              <a:t>http://postimg.org/image/3kawku281/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3: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4"/>
              </a:rPr>
              <a:t>http://postimg.org/image/ritblpo01/</a:t>
            </a:r>
            <a:endParaRPr sz="2400">
              <a:latin typeface="Times New Roman"/>
              <a:cs typeface="Times New Roman"/>
            </a:endParaRPr>
          </a:p>
          <a:p>
            <a:pPr marL="12700" marR="1631950">
              <a:lnSpc>
                <a:spcPts val="3479"/>
              </a:lnSpc>
              <a:spcBef>
                <a:spcPts val="219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4: </a:t>
            </a:r>
            <a:r>
              <a:rPr sz="2400" spc="-10" dirty="0">
                <a:latin typeface="Times New Roman"/>
                <a:cs typeface="Times New Roman"/>
                <a:hlinkClick r:id="rId5"/>
              </a:rPr>
              <a:t>http://www.slideshare.net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Image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5:</a:t>
            </a:r>
            <a:r>
              <a:rPr sz="2400" spc="-10" dirty="0">
                <a:latin typeface="Times New Roman"/>
                <a:cs typeface="Times New Roman"/>
                <a:hlinkClick r:id="rId5"/>
              </a:rPr>
              <a:t>http://www.slideshare.net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6: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6"/>
              </a:rPr>
              <a:t>http://postimg.org/image/rhjdsam69/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7: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7"/>
              </a:rPr>
              <a:t>http://postimg.org/image/d0w4dpwox/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8: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8"/>
              </a:rPr>
              <a:t>http://postimg.org/image/ficgyq5z5/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9: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9"/>
              </a:rPr>
              <a:t>http://postimg.org/image/c7o3yug1t/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Image </a:t>
            </a:r>
            <a:r>
              <a:rPr sz="2400" dirty="0">
                <a:latin typeface="Times New Roman"/>
                <a:cs typeface="Times New Roman"/>
              </a:rPr>
              <a:t>10: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10"/>
              </a:rPr>
              <a:t>http://postimg.org/image/a82wtowch/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71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2501"/>
            <a:ext cx="5803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Image </a:t>
            </a:r>
            <a:r>
              <a:rPr spc="-30" dirty="0">
                <a:solidFill>
                  <a:srgbClr val="000000"/>
                </a:solidFill>
              </a:rPr>
              <a:t>11: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hlinkClick r:id="rId2"/>
              </a:rPr>
              <a:t>http://postimg.org/image/sc5xebu0x/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u="none" spc="-5" dirty="0">
                <a:solidFill>
                  <a:srgbClr val="000000"/>
                </a:solidFill>
              </a:rPr>
              <a:t>Image </a:t>
            </a:r>
            <a:r>
              <a:rPr u="none" dirty="0">
                <a:solidFill>
                  <a:srgbClr val="000000"/>
                </a:solidFill>
              </a:rPr>
              <a:t>12:</a:t>
            </a:r>
            <a:r>
              <a:rPr u="none" spc="-10" dirty="0">
                <a:solidFill>
                  <a:srgbClr val="000000"/>
                </a:solidFill>
              </a:rPr>
              <a:t> </a:t>
            </a:r>
            <a:r>
              <a:rPr spc="-5" dirty="0">
                <a:hlinkClick r:id="rId3"/>
              </a:rPr>
              <a:t>http://postimg.org/image/51wcwe6yp/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u="none" spc="-5" dirty="0">
                <a:solidFill>
                  <a:srgbClr val="000000"/>
                </a:solidFill>
              </a:rPr>
              <a:t>Image </a:t>
            </a:r>
            <a:r>
              <a:rPr u="none" dirty="0">
                <a:solidFill>
                  <a:srgbClr val="000000"/>
                </a:solidFill>
              </a:rPr>
              <a:t>13:</a:t>
            </a:r>
            <a:r>
              <a:rPr u="none" spc="-15" dirty="0">
                <a:solidFill>
                  <a:srgbClr val="000000"/>
                </a:solidFill>
              </a:rPr>
              <a:t> </a:t>
            </a:r>
            <a:r>
              <a:rPr spc="-5" dirty="0">
                <a:hlinkClick r:id="rId4"/>
              </a:rPr>
              <a:t>http://postimg.org/image/dnzmgziyp/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u="none" spc="-5" dirty="0">
                <a:solidFill>
                  <a:srgbClr val="000000"/>
                </a:solidFill>
              </a:rPr>
              <a:t>Image </a:t>
            </a:r>
            <a:r>
              <a:rPr u="none" dirty="0">
                <a:solidFill>
                  <a:srgbClr val="000000"/>
                </a:solidFill>
              </a:rPr>
              <a:t>14: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  <a:hlinkClick r:id="rId5"/>
              </a:rPr>
              <a:t>http://www.slideshare.net</a:t>
            </a:r>
          </a:p>
          <a:p>
            <a:pPr marL="12700" marR="1617345">
              <a:lnSpc>
                <a:spcPct val="120800"/>
              </a:lnSpc>
            </a:pPr>
            <a:r>
              <a:rPr u="none" spc="-5" dirty="0">
                <a:solidFill>
                  <a:srgbClr val="000000"/>
                </a:solidFill>
              </a:rPr>
              <a:t>Image</a:t>
            </a:r>
            <a:r>
              <a:rPr u="none" spc="-8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15:</a:t>
            </a:r>
            <a:r>
              <a:rPr u="none" spc="-5" dirty="0">
                <a:solidFill>
                  <a:srgbClr val="000000"/>
                </a:solidFill>
                <a:hlinkClick r:id="rId5"/>
              </a:rPr>
              <a:t>http://www.slideshare.net </a:t>
            </a:r>
            <a:r>
              <a:rPr u="none" spc="-5" dirty="0">
                <a:solidFill>
                  <a:srgbClr val="000000"/>
                </a:solidFill>
              </a:rPr>
              <a:t> Image</a:t>
            </a:r>
            <a:r>
              <a:rPr u="none" spc="-8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16:</a:t>
            </a:r>
            <a:r>
              <a:rPr u="none" spc="-5" dirty="0">
                <a:solidFill>
                  <a:srgbClr val="000000"/>
                </a:solidFill>
                <a:hlinkClick r:id="rId5"/>
              </a:rPr>
              <a:t>http://www.slideshare.net</a:t>
            </a:r>
          </a:p>
          <a:p>
            <a:pPr marL="12700" marR="198755">
              <a:lnSpc>
                <a:spcPct val="120800"/>
              </a:lnSpc>
            </a:pPr>
            <a:r>
              <a:rPr u="none" spc="-5" dirty="0">
                <a:solidFill>
                  <a:srgbClr val="000000"/>
                </a:solidFill>
              </a:rPr>
              <a:t>Image 17:</a:t>
            </a:r>
            <a:r>
              <a:rPr u="none" spc="-5" dirty="0">
                <a:solidFill>
                  <a:srgbClr val="000000"/>
                </a:solidFill>
                <a:hlinkClick r:id="rId6"/>
              </a:rPr>
              <a:t>http://postimg.org/image/p1m5s6thd/ </a:t>
            </a:r>
            <a:r>
              <a:rPr u="none" spc="-5" dirty="0">
                <a:solidFill>
                  <a:srgbClr val="000000"/>
                </a:solidFill>
              </a:rPr>
              <a:t> Image </a:t>
            </a:r>
            <a:r>
              <a:rPr u="none" spc="-5" dirty="0">
                <a:solidFill>
                  <a:srgbClr val="000000"/>
                </a:solidFill>
                <a:hlinkClick r:id="rId7"/>
              </a:rPr>
              <a:t>18:http://post</a:t>
            </a:r>
            <a:r>
              <a:rPr u="none" spc="-5" dirty="0">
                <a:solidFill>
                  <a:srgbClr val="000000"/>
                </a:solidFill>
              </a:rPr>
              <a:t>im</a:t>
            </a:r>
            <a:r>
              <a:rPr u="none" spc="-5" dirty="0">
                <a:solidFill>
                  <a:srgbClr val="000000"/>
                </a:solidFill>
                <a:hlinkClick r:id="rId7"/>
              </a:rPr>
              <a:t>g.or</a:t>
            </a:r>
            <a:r>
              <a:rPr u="none" spc="-5" dirty="0">
                <a:solidFill>
                  <a:srgbClr val="000000"/>
                </a:solidFill>
              </a:rPr>
              <a:t>g</a:t>
            </a:r>
            <a:r>
              <a:rPr u="none" spc="-5" dirty="0">
                <a:solidFill>
                  <a:srgbClr val="000000"/>
                </a:solidFill>
                <a:hlinkClick r:id="rId7"/>
              </a:rPr>
              <a:t>/image/mqetl9cbr/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31834" y="5870549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72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7555" y="587054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9119" y="385952"/>
            <a:ext cx="21482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000000"/>
                </a:solidFill>
              </a:rPr>
              <a:t>Temporary</a:t>
            </a:r>
            <a:r>
              <a:rPr sz="2000" spc="-4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Hardness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79119" y="966291"/>
            <a:ext cx="7676515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solidFill>
                  <a:srgbClr val="990000"/>
                </a:solidFill>
                <a:latin typeface="Times New Roman"/>
                <a:cs typeface="Times New Roman"/>
              </a:rPr>
              <a:t>Temporary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Hardness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is caused by the presence of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dissolved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bicarbonate</a:t>
            </a:r>
            <a:r>
              <a:rPr sz="1800" spc="-8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calcium,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magnesium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and other heavy metals and the carbonate of</a:t>
            </a:r>
            <a:r>
              <a:rPr sz="1800" spc="-7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iron.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It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is mostly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destroyed by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more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boiling of </a:t>
            </a:r>
            <a:r>
              <a:rPr sz="1800" spc="-15" dirty="0">
                <a:solidFill>
                  <a:srgbClr val="990000"/>
                </a:solidFill>
                <a:latin typeface="Times New Roman"/>
                <a:cs typeface="Times New Roman"/>
              </a:rPr>
              <a:t>water,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when bicarbonates are </a:t>
            </a:r>
            <a:r>
              <a:rPr sz="1800" spc="-5" dirty="0">
                <a:solidFill>
                  <a:srgbClr val="990000"/>
                </a:solidFill>
                <a:latin typeface="Times New Roman"/>
                <a:cs typeface="Times New Roman"/>
              </a:rPr>
              <a:t>decomposed 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yielding insoluble</a:t>
            </a:r>
            <a:r>
              <a:rPr sz="1800" spc="-5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0000"/>
                </a:solidFill>
                <a:latin typeface="Times New Roman"/>
                <a:cs typeface="Times New Roman"/>
              </a:rPr>
              <a:t>carbonates.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68450" algn="l"/>
                <a:tab pos="2400935" algn="l"/>
                <a:tab pos="3219450" algn="l"/>
                <a:tab pos="3982720" algn="l"/>
              </a:tabLst>
            </a:pP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Ca(HCO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3</a:t>
            </a: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)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2	</a:t>
            </a:r>
            <a:r>
              <a:rPr sz="1800" spc="-5" dirty="0">
                <a:latin typeface="Times New Roman"/>
                <a:cs typeface="Times New Roman"/>
              </a:rPr>
              <a:t>Heat	</a:t>
            </a:r>
            <a:r>
              <a:rPr sz="1800" dirty="0">
                <a:solidFill>
                  <a:srgbClr val="FF0066"/>
                </a:solidFill>
                <a:latin typeface="Times New Roman"/>
                <a:cs typeface="Times New Roman"/>
              </a:rPr>
              <a:t>CaCO</a:t>
            </a:r>
            <a:r>
              <a:rPr sz="1800" baseline="-20833" dirty="0">
                <a:solidFill>
                  <a:srgbClr val="FF0066"/>
                </a:solidFill>
                <a:latin typeface="Times New Roman"/>
                <a:cs typeface="Times New Roman"/>
              </a:rPr>
              <a:t>3	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H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O	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CO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256155" algn="l"/>
              </a:tabLst>
            </a:pP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Calcium</a:t>
            </a:r>
            <a:r>
              <a:rPr sz="1200" spc="4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bicarbonate	Calcium</a:t>
            </a:r>
            <a:r>
              <a:rPr sz="1200" spc="2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Carbonate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74800" algn="l"/>
                <a:tab pos="2464435" algn="l"/>
                <a:tab pos="3512185" algn="l"/>
              </a:tabLst>
            </a:pP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Mg(HCO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3</a:t>
            </a:r>
            <a:r>
              <a:rPr sz="1800" spc="-5" dirty="0">
                <a:solidFill>
                  <a:srgbClr val="00CC00"/>
                </a:solidFill>
                <a:latin typeface="Times New Roman"/>
                <a:cs typeface="Times New Roman"/>
              </a:rPr>
              <a:t>)</a:t>
            </a:r>
            <a:r>
              <a:rPr sz="1800" spc="-7" baseline="-20833" dirty="0">
                <a:solidFill>
                  <a:srgbClr val="00CC00"/>
                </a:solidFill>
                <a:latin typeface="Times New Roman"/>
                <a:cs typeface="Times New Roman"/>
              </a:rPr>
              <a:t>2	</a:t>
            </a:r>
            <a:r>
              <a:rPr sz="1800" spc="-5" dirty="0">
                <a:latin typeface="Times New Roman"/>
                <a:cs typeface="Times New Roman"/>
              </a:rPr>
              <a:t>Heat	</a:t>
            </a:r>
            <a:r>
              <a:rPr sz="1800" spc="-5" dirty="0">
                <a:solidFill>
                  <a:srgbClr val="FF0066"/>
                </a:solidFill>
                <a:latin typeface="Times New Roman"/>
                <a:cs typeface="Times New Roman"/>
              </a:rPr>
              <a:t>Mg(OH)</a:t>
            </a:r>
            <a:r>
              <a:rPr sz="1800" spc="-7" baseline="-20833" dirty="0">
                <a:solidFill>
                  <a:srgbClr val="FF0066"/>
                </a:solidFill>
                <a:latin typeface="Times New Roman"/>
                <a:cs typeface="Times New Roman"/>
              </a:rPr>
              <a:t>2	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2CO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310765" algn="l"/>
              </a:tabLst>
            </a:pP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Magnesium</a:t>
            </a:r>
            <a:r>
              <a:rPr sz="1200" spc="3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Bicarbonate	Magnesium</a:t>
            </a:r>
            <a:r>
              <a:rPr sz="1200" spc="1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66"/>
                </a:solidFill>
                <a:latin typeface="Times New Roman"/>
                <a:cs typeface="Times New Roman"/>
              </a:rPr>
              <a:t>hydroxide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Calcium/Magnesium Carbonates thus </a:t>
            </a:r>
            <a:r>
              <a:rPr sz="1800" spc="-5" dirty="0">
                <a:solidFill>
                  <a:srgbClr val="000066"/>
                </a:solidFill>
                <a:latin typeface="Times New Roman"/>
                <a:cs typeface="Times New Roman"/>
              </a:rPr>
              <a:t>formed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being </a:t>
            </a:r>
            <a:r>
              <a:rPr sz="1800" spc="-5" dirty="0">
                <a:solidFill>
                  <a:srgbClr val="000066"/>
                </a:solidFill>
                <a:latin typeface="Times New Roman"/>
                <a:cs typeface="Times New Roman"/>
              </a:rPr>
              <a:t>almost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insoluble,</a:t>
            </a:r>
            <a:r>
              <a:rPr sz="1800" spc="-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deposited </a:t>
            </a:r>
            <a:r>
              <a:rPr sz="1800" spc="-5" dirty="0">
                <a:solidFill>
                  <a:srgbClr val="000066"/>
                </a:solidFill>
                <a:latin typeface="Times New Roman"/>
                <a:cs typeface="Times New Roman"/>
              </a:rPr>
              <a:t>as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000066"/>
                </a:solidFill>
                <a:latin typeface="Times New Roman"/>
                <a:cs typeface="Times New Roman"/>
              </a:rPr>
              <a:t>scale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at the bottom of </a:t>
            </a:r>
            <a:r>
              <a:rPr sz="1800" spc="-5" dirty="0">
                <a:solidFill>
                  <a:srgbClr val="000066"/>
                </a:solidFill>
                <a:latin typeface="Times New Roman"/>
                <a:cs typeface="Times New Roman"/>
              </a:rPr>
              <a:t>vessel,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while carbon dioxide escapes</a:t>
            </a:r>
            <a:r>
              <a:rPr sz="1800" spc="-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66"/>
                </a:solidFill>
                <a:latin typeface="Times New Roman"/>
                <a:cs typeface="Times New Roman"/>
              </a:rPr>
              <a:t>out.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5748" y="2598420"/>
            <a:ext cx="937260" cy="76200"/>
          </a:xfrm>
          <a:custGeom>
            <a:avLst/>
            <a:gdLst/>
            <a:ahLst/>
            <a:cxnLst/>
            <a:rect l="l" t="t" r="r" b="b"/>
            <a:pathLst>
              <a:path w="937260" h="76200">
                <a:moveTo>
                  <a:pt x="861060" y="0"/>
                </a:moveTo>
                <a:lnTo>
                  <a:pt x="861060" y="76200"/>
                </a:lnTo>
                <a:lnTo>
                  <a:pt x="924560" y="44450"/>
                </a:lnTo>
                <a:lnTo>
                  <a:pt x="873760" y="44450"/>
                </a:lnTo>
                <a:lnTo>
                  <a:pt x="873760" y="31750"/>
                </a:lnTo>
                <a:lnTo>
                  <a:pt x="924560" y="31750"/>
                </a:lnTo>
                <a:lnTo>
                  <a:pt x="861060" y="0"/>
                </a:lnTo>
                <a:close/>
              </a:path>
              <a:path w="937260" h="76200">
                <a:moveTo>
                  <a:pt x="86106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61060" y="44450"/>
                </a:lnTo>
                <a:lnTo>
                  <a:pt x="861060" y="31750"/>
                </a:lnTo>
                <a:close/>
              </a:path>
              <a:path w="937260" h="76200">
                <a:moveTo>
                  <a:pt x="924560" y="31750"/>
                </a:moveTo>
                <a:lnTo>
                  <a:pt x="873760" y="31750"/>
                </a:lnTo>
                <a:lnTo>
                  <a:pt x="873760" y="44450"/>
                </a:lnTo>
                <a:lnTo>
                  <a:pt x="924560" y="44450"/>
                </a:lnTo>
                <a:lnTo>
                  <a:pt x="937260" y="38100"/>
                </a:lnTo>
                <a:lnTo>
                  <a:pt x="92456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5455" y="3322320"/>
            <a:ext cx="935990" cy="76200"/>
          </a:xfrm>
          <a:custGeom>
            <a:avLst/>
            <a:gdLst/>
            <a:ahLst/>
            <a:cxnLst/>
            <a:rect l="l" t="t" r="r" b="b"/>
            <a:pathLst>
              <a:path w="935989" h="76200">
                <a:moveTo>
                  <a:pt x="859535" y="0"/>
                </a:moveTo>
                <a:lnTo>
                  <a:pt x="859535" y="76200"/>
                </a:lnTo>
                <a:lnTo>
                  <a:pt x="923035" y="44450"/>
                </a:lnTo>
                <a:lnTo>
                  <a:pt x="872235" y="44450"/>
                </a:lnTo>
                <a:lnTo>
                  <a:pt x="872235" y="31750"/>
                </a:lnTo>
                <a:lnTo>
                  <a:pt x="923035" y="31750"/>
                </a:lnTo>
                <a:lnTo>
                  <a:pt x="859535" y="0"/>
                </a:lnTo>
                <a:close/>
              </a:path>
              <a:path w="935989" h="76200">
                <a:moveTo>
                  <a:pt x="85953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59535" y="44450"/>
                </a:lnTo>
                <a:lnTo>
                  <a:pt x="859535" y="31750"/>
                </a:lnTo>
                <a:close/>
              </a:path>
              <a:path w="935989" h="76200">
                <a:moveTo>
                  <a:pt x="923035" y="31750"/>
                </a:moveTo>
                <a:lnTo>
                  <a:pt x="872235" y="31750"/>
                </a:lnTo>
                <a:lnTo>
                  <a:pt x="872235" y="44450"/>
                </a:lnTo>
                <a:lnTo>
                  <a:pt x="923035" y="44450"/>
                </a:lnTo>
                <a:lnTo>
                  <a:pt x="935735" y="38100"/>
                </a:lnTo>
                <a:lnTo>
                  <a:pt x="92303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19700" y="3048000"/>
            <a:ext cx="76200" cy="289560"/>
          </a:xfrm>
          <a:custGeom>
            <a:avLst/>
            <a:gdLst/>
            <a:ahLst/>
            <a:cxnLst/>
            <a:rect l="l" t="t" r="r" b="b"/>
            <a:pathLst>
              <a:path w="76200" h="289560">
                <a:moveTo>
                  <a:pt x="44450" y="63500"/>
                </a:moveTo>
                <a:lnTo>
                  <a:pt x="31750" y="63500"/>
                </a:lnTo>
                <a:lnTo>
                  <a:pt x="31750" y="289560"/>
                </a:lnTo>
                <a:lnTo>
                  <a:pt x="44450" y="289560"/>
                </a:lnTo>
                <a:lnTo>
                  <a:pt x="44450" y="63500"/>
                </a:lnTo>
                <a:close/>
              </a:path>
              <a:path w="76200" h="28956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8956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48300" y="2362200"/>
            <a:ext cx="76200" cy="289560"/>
          </a:xfrm>
          <a:custGeom>
            <a:avLst/>
            <a:gdLst/>
            <a:ahLst/>
            <a:cxnLst/>
            <a:rect l="l" t="t" r="r" b="b"/>
            <a:pathLst>
              <a:path w="76200" h="289560">
                <a:moveTo>
                  <a:pt x="44450" y="63500"/>
                </a:moveTo>
                <a:lnTo>
                  <a:pt x="31750" y="63500"/>
                </a:lnTo>
                <a:lnTo>
                  <a:pt x="31750" y="289560"/>
                </a:lnTo>
                <a:lnTo>
                  <a:pt x="44450" y="289560"/>
                </a:lnTo>
                <a:lnTo>
                  <a:pt x="44450" y="63500"/>
                </a:lnTo>
                <a:close/>
              </a:path>
              <a:path w="76200" h="28956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8956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00500" y="2438400"/>
            <a:ext cx="76200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9100" y="3124200"/>
            <a:ext cx="76200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1448" y="649986"/>
            <a:ext cx="28308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sz="175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ERMANENT</a:t>
            </a:r>
            <a:r>
              <a:rPr sz="1750" b="1" spc="3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2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sz="175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ARDNESS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7555" y="587054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1221105"/>
            <a:ext cx="726884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Non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Carbonate Hardness is 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to the presence of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chlorides, sulfates</a:t>
            </a:r>
            <a:r>
              <a:rPr sz="2000" spc="-2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calcium, Magnesium,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iron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and other heavy</a:t>
            </a:r>
            <a:r>
              <a:rPr sz="20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metals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070" y="2159634"/>
            <a:ext cx="2359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2C</a:t>
            </a:r>
            <a:r>
              <a:rPr sz="1800" spc="-7" baseline="-20833" dirty="0">
                <a:latin typeface="Times New Roman"/>
                <a:cs typeface="Times New Roman"/>
              </a:rPr>
              <a:t>17</a:t>
            </a:r>
            <a:r>
              <a:rPr sz="1800" spc="-5" dirty="0"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latin typeface="Times New Roman"/>
                <a:cs typeface="Times New Roman"/>
              </a:rPr>
              <a:t>35</a:t>
            </a:r>
            <a:r>
              <a:rPr sz="1800" spc="-5" dirty="0">
                <a:latin typeface="Times New Roman"/>
                <a:cs typeface="Times New Roman"/>
              </a:rPr>
              <a:t>COONa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CaCl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200" y="2324100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571500" y="0"/>
                </a:moveTo>
                <a:lnTo>
                  <a:pt x="571500" y="76200"/>
                </a:lnTo>
                <a:lnTo>
                  <a:pt x="635000" y="44450"/>
                </a:lnTo>
                <a:lnTo>
                  <a:pt x="584200" y="44450"/>
                </a:lnTo>
                <a:lnTo>
                  <a:pt x="584200" y="31750"/>
                </a:lnTo>
                <a:lnTo>
                  <a:pt x="635000" y="31750"/>
                </a:lnTo>
                <a:lnTo>
                  <a:pt x="571500" y="0"/>
                </a:lnTo>
                <a:close/>
              </a:path>
              <a:path w="647700" h="76200">
                <a:moveTo>
                  <a:pt x="571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71500" y="44450"/>
                </a:lnTo>
                <a:lnTo>
                  <a:pt x="571500" y="31750"/>
                </a:lnTo>
                <a:close/>
              </a:path>
              <a:path w="647700" h="76200">
                <a:moveTo>
                  <a:pt x="635000" y="31750"/>
                </a:moveTo>
                <a:lnTo>
                  <a:pt x="584200" y="31750"/>
                </a:lnTo>
                <a:lnTo>
                  <a:pt x="584200" y="44450"/>
                </a:lnTo>
                <a:lnTo>
                  <a:pt x="635000" y="44450"/>
                </a:lnTo>
                <a:lnTo>
                  <a:pt x="647700" y="38100"/>
                </a:lnTo>
                <a:lnTo>
                  <a:pt x="635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2070" y="3160014"/>
            <a:ext cx="2496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2C</a:t>
            </a:r>
            <a:r>
              <a:rPr sz="1800" spc="-7" baseline="-20833" dirty="0">
                <a:latin typeface="Times New Roman"/>
                <a:cs typeface="Times New Roman"/>
              </a:rPr>
              <a:t>17</a:t>
            </a:r>
            <a:r>
              <a:rPr sz="1800" spc="-5" dirty="0"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latin typeface="Times New Roman"/>
                <a:cs typeface="Times New Roman"/>
              </a:rPr>
              <a:t>35</a:t>
            </a:r>
            <a:r>
              <a:rPr sz="1800" spc="-5" dirty="0">
                <a:latin typeface="Times New Roman"/>
                <a:cs typeface="Times New Roman"/>
              </a:rPr>
              <a:t>COONa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MgSO</a:t>
            </a:r>
            <a:r>
              <a:rPr sz="1800" spc="-7" baseline="-20833" dirty="0">
                <a:latin typeface="Times New Roman"/>
                <a:cs typeface="Times New Roman"/>
              </a:rPr>
              <a:t>4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81400" y="3314700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571500" y="0"/>
                </a:moveTo>
                <a:lnTo>
                  <a:pt x="571500" y="76200"/>
                </a:lnTo>
                <a:lnTo>
                  <a:pt x="635000" y="44450"/>
                </a:lnTo>
                <a:lnTo>
                  <a:pt x="584200" y="44450"/>
                </a:lnTo>
                <a:lnTo>
                  <a:pt x="584200" y="31750"/>
                </a:lnTo>
                <a:lnTo>
                  <a:pt x="635000" y="31750"/>
                </a:lnTo>
                <a:lnTo>
                  <a:pt x="571500" y="0"/>
                </a:lnTo>
                <a:close/>
              </a:path>
              <a:path w="647700" h="76200">
                <a:moveTo>
                  <a:pt x="571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71500" y="44450"/>
                </a:lnTo>
                <a:lnTo>
                  <a:pt x="571500" y="31750"/>
                </a:lnTo>
                <a:close/>
              </a:path>
              <a:path w="647700" h="76200">
                <a:moveTo>
                  <a:pt x="635000" y="31750"/>
                </a:moveTo>
                <a:lnTo>
                  <a:pt x="584200" y="31750"/>
                </a:lnTo>
                <a:lnTo>
                  <a:pt x="584200" y="44450"/>
                </a:lnTo>
                <a:lnTo>
                  <a:pt x="635000" y="44450"/>
                </a:lnTo>
                <a:lnTo>
                  <a:pt x="647700" y="38100"/>
                </a:lnTo>
                <a:lnTo>
                  <a:pt x="635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66571" y="2430017"/>
            <a:ext cx="10013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Sodium</a:t>
            </a:r>
            <a:r>
              <a:rPr sz="1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stearate 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(sodium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soap)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0895" y="2594609"/>
            <a:ext cx="59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rdn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5958" y="2028379"/>
            <a:ext cx="2509520" cy="975994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800" spc="-5" dirty="0">
                <a:latin typeface="Times New Roman"/>
                <a:cs typeface="Times New Roman"/>
              </a:rPr>
              <a:t>(C</a:t>
            </a:r>
            <a:r>
              <a:rPr sz="1800" spc="-7" baseline="-20833" dirty="0">
                <a:latin typeface="Times New Roman"/>
                <a:cs typeface="Times New Roman"/>
              </a:rPr>
              <a:t>17</a:t>
            </a:r>
            <a:r>
              <a:rPr sz="1800" spc="-5" dirty="0"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latin typeface="Times New Roman"/>
                <a:cs typeface="Times New Roman"/>
              </a:rPr>
              <a:t>35</a:t>
            </a:r>
            <a:r>
              <a:rPr sz="1800" spc="-5" dirty="0">
                <a:latin typeface="Times New Roman"/>
                <a:cs typeface="Times New Roman"/>
              </a:rPr>
              <a:t>COO)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2NaCl</a:t>
            </a:r>
            <a:endParaRPr sz="1800">
              <a:latin typeface="Times New Roman"/>
              <a:cs typeface="Times New Roman"/>
            </a:endParaRPr>
          </a:p>
          <a:p>
            <a:pPr marL="427990" marR="1052195">
              <a:lnSpc>
                <a:spcPts val="2160"/>
              </a:lnSpc>
              <a:spcBef>
                <a:spcPts val="165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Calcium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stearate  (Insoluble)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6571" y="3511423"/>
            <a:ext cx="1000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Sodium</a:t>
            </a:r>
            <a:r>
              <a:rPr sz="1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stearate 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(sodium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soap)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2523" y="3674109"/>
            <a:ext cx="59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rdn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74641" y="3160014"/>
            <a:ext cx="2802890" cy="925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(C</a:t>
            </a:r>
            <a:r>
              <a:rPr sz="1800" spc="-7" baseline="-20833" dirty="0">
                <a:latin typeface="Times New Roman"/>
                <a:cs typeface="Times New Roman"/>
              </a:rPr>
              <a:t>17</a:t>
            </a:r>
            <a:r>
              <a:rPr sz="1800" spc="-5" dirty="0">
                <a:latin typeface="Times New Roman"/>
                <a:cs typeface="Times New Roman"/>
              </a:rPr>
              <a:t>H</a:t>
            </a:r>
            <a:r>
              <a:rPr sz="1800" spc="-7" baseline="-20833" dirty="0">
                <a:latin typeface="Times New Roman"/>
                <a:cs typeface="Times New Roman"/>
              </a:rPr>
              <a:t>35</a:t>
            </a:r>
            <a:r>
              <a:rPr sz="1800" spc="-5" dirty="0">
                <a:latin typeface="Times New Roman"/>
                <a:cs typeface="Times New Roman"/>
              </a:rPr>
              <a:t>COO)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Mg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2Na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7" baseline="-20833" dirty="0">
                <a:latin typeface="Times New Roman"/>
                <a:cs typeface="Times New Roman"/>
              </a:rPr>
              <a:t>4</a:t>
            </a:r>
            <a:endParaRPr sz="1800" baseline="-20833">
              <a:latin typeface="Times New Roman"/>
              <a:cs typeface="Times New Roman"/>
            </a:endParaRPr>
          </a:p>
          <a:p>
            <a:pPr marL="360680" marR="1211580">
              <a:lnSpc>
                <a:spcPct val="150000"/>
              </a:lnSpc>
              <a:spcBef>
                <a:spcPts val="605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Magnesium</a:t>
            </a:r>
            <a:r>
              <a:rPr sz="1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stearate  (Insoluble)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53100" y="2209800"/>
            <a:ext cx="76200" cy="288290"/>
          </a:xfrm>
          <a:custGeom>
            <a:avLst/>
            <a:gdLst/>
            <a:ahLst/>
            <a:cxnLst/>
            <a:rect l="l" t="t" r="r" b="b"/>
            <a:pathLst>
              <a:path w="76200" h="288289">
                <a:moveTo>
                  <a:pt x="31750" y="211836"/>
                </a:moveTo>
                <a:lnTo>
                  <a:pt x="0" y="211836"/>
                </a:lnTo>
                <a:lnTo>
                  <a:pt x="38100" y="288036"/>
                </a:lnTo>
                <a:lnTo>
                  <a:pt x="69850" y="224536"/>
                </a:lnTo>
                <a:lnTo>
                  <a:pt x="31750" y="224536"/>
                </a:lnTo>
                <a:lnTo>
                  <a:pt x="31750" y="211836"/>
                </a:lnTo>
                <a:close/>
              </a:path>
              <a:path w="76200" h="288289">
                <a:moveTo>
                  <a:pt x="44450" y="0"/>
                </a:moveTo>
                <a:lnTo>
                  <a:pt x="31750" y="0"/>
                </a:lnTo>
                <a:lnTo>
                  <a:pt x="31750" y="224536"/>
                </a:lnTo>
                <a:lnTo>
                  <a:pt x="44450" y="224536"/>
                </a:lnTo>
                <a:lnTo>
                  <a:pt x="44450" y="0"/>
                </a:lnTo>
                <a:close/>
              </a:path>
              <a:path w="76200" h="288289">
                <a:moveTo>
                  <a:pt x="76200" y="211836"/>
                </a:moveTo>
                <a:lnTo>
                  <a:pt x="44450" y="211836"/>
                </a:lnTo>
                <a:lnTo>
                  <a:pt x="44450" y="224536"/>
                </a:lnTo>
                <a:lnTo>
                  <a:pt x="69850" y="224536"/>
                </a:lnTo>
                <a:lnTo>
                  <a:pt x="76200" y="2118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500" y="3200400"/>
            <a:ext cx="76200" cy="288290"/>
          </a:xfrm>
          <a:custGeom>
            <a:avLst/>
            <a:gdLst/>
            <a:ahLst/>
            <a:cxnLst/>
            <a:rect l="l" t="t" r="r" b="b"/>
            <a:pathLst>
              <a:path w="76200" h="288289">
                <a:moveTo>
                  <a:pt x="31750" y="211836"/>
                </a:moveTo>
                <a:lnTo>
                  <a:pt x="0" y="211836"/>
                </a:lnTo>
                <a:lnTo>
                  <a:pt x="38100" y="288036"/>
                </a:lnTo>
                <a:lnTo>
                  <a:pt x="69850" y="224536"/>
                </a:lnTo>
                <a:lnTo>
                  <a:pt x="31750" y="224536"/>
                </a:lnTo>
                <a:lnTo>
                  <a:pt x="31750" y="211836"/>
                </a:lnTo>
                <a:close/>
              </a:path>
              <a:path w="76200" h="288289">
                <a:moveTo>
                  <a:pt x="44450" y="0"/>
                </a:moveTo>
                <a:lnTo>
                  <a:pt x="31750" y="0"/>
                </a:lnTo>
                <a:lnTo>
                  <a:pt x="31750" y="224536"/>
                </a:lnTo>
                <a:lnTo>
                  <a:pt x="44450" y="224536"/>
                </a:lnTo>
                <a:lnTo>
                  <a:pt x="44450" y="0"/>
                </a:lnTo>
                <a:close/>
              </a:path>
              <a:path w="76200" h="288289">
                <a:moveTo>
                  <a:pt x="76200" y="211836"/>
                </a:moveTo>
                <a:lnTo>
                  <a:pt x="44450" y="211836"/>
                </a:lnTo>
                <a:lnTo>
                  <a:pt x="44450" y="224536"/>
                </a:lnTo>
                <a:lnTo>
                  <a:pt x="69850" y="224536"/>
                </a:lnTo>
                <a:lnTo>
                  <a:pt x="76200" y="2118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4129</Words>
  <Application>Microsoft Office PowerPoint</Application>
  <PresentationFormat>On-screen Show (4:3)</PresentationFormat>
  <Paragraphs>727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WATER TECHNOLOGY</vt:lpstr>
      <vt:lpstr>Sources of Water</vt:lpstr>
      <vt:lpstr>MAJOR IMPURITIES OF WATER</vt:lpstr>
      <vt:lpstr>HARD WATER</vt:lpstr>
      <vt:lpstr>HARD WATER</vt:lpstr>
      <vt:lpstr>SOFT WATER</vt:lpstr>
      <vt:lpstr>HARDNESS OF WATER</vt:lpstr>
      <vt:lpstr>Temporary Hardness</vt:lpstr>
      <vt:lpstr>PERMANENT HARDNESS</vt:lpstr>
      <vt:lpstr>Draw backs (or) Disadvantages of Hard Water</vt:lpstr>
      <vt:lpstr>Boiler troubles due to Hard Water</vt:lpstr>
      <vt:lpstr>DISADVANTAGE OF SLUDGE FORMATION:</vt:lpstr>
      <vt:lpstr>Slide 13</vt:lpstr>
      <vt:lpstr>Slide 14</vt:lpstr>
      <vt:lpstr>Disadvantages of scale formation</vt:lpstr>
      <vt:lpstr>Slide 16</vt:lpstr>
      <vt:lpstr>1. Phosphate conditioning</vt:lpstr>
      <vt:lpstr>Slide 18</vt:lpstr>
      <vt:lpstr>Slide 19</vt:lpstr>
      <vt:lpstr>4.Colloidal conditioning:</vt:lpstr>
      <vt:lpstr>6.Electrical conditioning: Sealed glass bulbs-mercury: battery</vt:lpstr>
      <vt:lpstr>Slide 22</vt:lpstr>
      <vt:lpstr>CAUSTIC EMBRITTLEMENT:</vt:lpstr>
      <vt:lpstr>Slide 24</vt:lpstr>
      <vt:lpstr>IV. Boiler corrosion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1. Cold lime soda process</vt:lpstr>
      <vt:lpstr>Chemical reactions contd..</vt:lpstr>
      <vt:lpstr>Slide 36</vt:lpstr>
      <vt:lpstr>Slide 37</vt:lpstr>
      <vt:lpstr>Method :</vt:lpstr>
      <vt:lpstr>(ii) Hot lime-soda process:</vt:lpstr>
      <vt:lpstr>Slide 40</vt:lpstr>
      <vt:lpstr>Slide 41</vt:lpstr>
      <vt:lpstr>Slide 42</vt:lpstr>
      <vt:lpstr>2. ZEOLITE OR PERMUTIT PROCESS:</vt:lpstr>
      <vt:lpstr>Two types:</vt:lpstr>
      <vt:lpstr>Process:</vt:lpstr>
      <vt:lpstr>Slide 46</vt:lpstr>
      <vt:lpstr>REGENERATION OF ZEOLITE:</vt:lpstr>
      <vt:lpstr>LIMITATIONS OF ZEOLITE PROCESS:</vt:lpstr>
      <vt:lpstr>ADVANTAGES:</vt:lpstr>
      <vt:lpstr>ION EXCHANGE PROCESS:</vt:lpstr>
      <vt:lpstr>Classification of Resins</vt:lpstr>
      <vt:lpstr>2.  Anion Exchange resin (ROH-) – Strongly basic (R4N+OH-) and weakly basic (RNH2+OH-) anion exchange resins</vt:lpstr>
      <vt:lpstr>Slide 53</vt:lpstr>
      <vt:lpstr>Process or Ion-exchange mechanism involved in water softening</vt:lpstr>
      <vt:lpstr>Regeneration of ion exchange resins</vt:lpstr>
      <vt:lpstr>IV. Softening of water by Mixed Bed deioniser</vt:lpstr>
      <vt:lpstr>1. When the bed (resins) are exhausted or cease to soften the water, the mixed bed is back  washed by forcing the water from the bottom in the upward direction</vt:lpstr>
      <vt:lpstr>DESALINATION OF BRACKISH WATER</vt:lpstr>
      <vt:lpstr>ELECTRO DIALYSIS</vt:lpstr>
      <vt:lpstr>Slide 60</vt:lpstr>
      <vt:lpstr>Slide 61</vt:lpstr>
      <vt:lpstr>Slide 62</vt:lpstr>
      <vt:lpstr>Slide 63</vt:lpstr>
      <vt:lpstr>REVERSE OSMOSIS:</vt:lpstr>
      <vt:lpstr>Reverse Osmosis</vt:lpstr>
      <vt:lpstr>Slide 66</vt:lpstr>
      <vt:lpstr>POTABLE WATER</vt:lpstr>
      <vt:lpstr>BREAK-POINT CHLORINATION</vt:lpstr>
      <vt:lpstr>Slide 69</vt:lpstr>
      <vt:lpstr>DE-CHLORINATION</vt:lpstr>
      <vt:lpstr>REFERENCE:</vt:lpstr>
      <vt:lpstr>Image 11: http://postimg.org/image/sc5xebu0x/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TECHNOLOGY</dc:title>
  <cp:lastModifiedBy>SICETECE</cp:lastModifiedBy>
  <cp:revision>1</cp:revision>
  <dcterms:created xsi:type="dcterms:W3CDTF">2018-09-05T06:50:03Z</dcterms:created>
  <dcterms:modified xsi:type="dcterms:W3CDTF">2018-09-05T07:57:25Z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2018-09-05T00:00:00Z</vt:filetime>
  </property>
</Properties>
</file>