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1359" y="1085850"/>
            <a:ext cx="770128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070" y="332740"/>
            <a:ext cx="8713470" cy="6286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920750"/>
            <a:ext cx="761491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2440" y="2023109"/>
            <a:ext cx="6675120" cy="1427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17640" y="6269030"/>
            <a:ext cx="2391409" cy="43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617855" marR="5080" indent="-605790">
              <a:lnSpc>
                <a:spcPts val="1670"/>
              </a:lnSpc>
              <a:spcBef>
                <a:spcPts val="10"/>
              </a:spcBef>
            </a:pPr>
            <a:r>
              <a:rPr spc="-5" dirty="0"/>
              <a:t>Suchismita </a:t>
            </a:r>
            <a:r>
              <a:rPr dirty="0"/>
              <a:t>Sahu, Asst. Professor  KIIT</a:t>
            </a:r>
            <a:r>
              <a:rPr spc="-15" dirty="0"/>
              <a:t> </a:t>
            </a:r>
            <a:r>
              <a:rPr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730" y="1398270"/>
            <a:ext cx="7589520" cy="404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75"/>
              </a:lnSpc>
              <a:spcBef>
                <a:spcPts val="100"/>
              </a:spcBef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Cement:</a:t>
            </a:r>
            <a:endParaRPr sz="4400">
              <a:latin typeface="Times New Roman"/>
              <a:cs typeface="Times New Roman"/>
            </a:endParaRPr>
          </a:p>
          <a:p>
            <a:pPr marL="12700" marR="5080" indent="914400">
              <a:lnSpc>
                <a:spcPts val="5280"/>
              </a:lnSpc>
              <a:spcBef>
                <a:spcPts val="170"/>
              </a:spcBef>
            </a:pPr>
            <a:r>
              <a:rPr sz="4400" dirty="0">
                <a:latin typeface="Times New Roman"/>
                <a:cs typeface="Times New Roman"/>
              </a:rPr>
              <a:t>Cement is </a:t>
            </a:r>
            <a:r>
              <a:rPr sz="4400" spc="-5" dirty="0">
                <a:latin typeface="Times New Roman"/>
                <a:cs typeface="Times New Roman"/>
              </a:rPr>
              <a:t>the </a:t>
            </a:r>
            <a:r>
              <a:rPr sz="4400" dirty="0">
                <a:latin typeface="Times New Roman"/>
                <a:cs typeface="Times New Roman"/>
              </a:rPr>
              <a:t>mixture of  </a:t>
            </a:r>
            <a:r>
              <a:rPr sz="4400" spc="-5" dirty="0">
                <a:latin typeface="Times New Roman"/>
                <a:cs typeface="Times New Roman"/>
              </a:rPr>
              <a:t>calcareous, siliceous, </a:t>
            </a:r>
            <a:r>
              <a:rPr sz="4400" spc="-10" dirty="0">
                <a:latin typeface="Times New Roman"/>
                <a:cs typeface="Times New Roman"/>
              </a:rPr>
              <a:t>argillaceous  </a:t>
            </a:r>
            <a:r>
              <a:rPr sz="4400" dirty="0">
                <a:latin typeface="Times New Roman"/>
                <a:cs typeface="Times New Roman"/>
              </a:rPr>
              <a:t>and </a:t>
            </a:r>
            <a:r>
              <a:rPr sz="4400" spc="-5" dirty="0">
                <a:latin typeface="Times New Roman"/>
                <a:cs typeface="Times New Roman"/>
              </a:rPr>
              <a:t>other substances. </a:t>
            </a:r>
            <a:r>
              <a:rPr sz="4400" dirty="0">
                <a:latin typeface="Times New Roman"/>
                <a:cs typeface="Times New Roman"/>
              </a:rPr>
              <a:t>Cement </a:t>
            </a:r>
            <a:r>
              <a:rPr sz="4400" spc="-5" dirty="0">
                <a:latin typeface="Times New Roman"/>
                <a:cs typeface="Times New Roman"/>
              </a:rPr>
              <a:t>is  used as </a:t>
            </a:r>
            <a:r>
              <a:rPr sz="4400" dirty="0">
                <a:latin typeface="Times New Roman"/>
                <a:cs typeface="Times New Roman"/>
              </a:rPr>
              <a:t>a </a:t>
            </a:r>
            <a:r>
              <a:rPr sz="4400" spc="-5" dirty="0">
                <a:latin typeface="Times New Roman"/>
                <a:cs typeface="Times New Roman"/>
              </a:rPr>
              <a:t>binding </a:t>
            </a:r>
            <a:r>
              <a:rPr sz="4400" dirty="0">
                <a:latin typeface="Times New Roman"/>
                <a:cs typeface="Times New Roman"/>
              </a:rPr>
              <a:t>material in  </a:t>
            </a:r>
            <a:r>
              <a:rPr sz="4400" spc="-25" dirty="0">
                <a:latin typeface="Times New Roman"/>
                <a:cs typeface="Times New Roman"/>
              </a:rPr>
              <a:t>mortar, </a:t>
            </a:r>
            <a:r>
              <a:rPr sz="4400" spc="-5" dirty="0">
                <a:latin typeface="Times New Roman"/>
                <a:cs typeface="Times New Roman"/>
              </a:rPr>
              <a:t>concrete,</a:t>
            </a:r>
            <a:r>
              <a:rPr sz="4400" spc="20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etc.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515620"/>
            <a:ext cx="43846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(ii) </a:t>
            </a:r>
            <a:r>
              <a:rPr sz="4800" u="heavy" spc="-10" dirty="0">
                <a:uFill>
                  <a:solidFill>
                    <a:srgbClr val="000000"/>
                  </a:solidFill>
                </a:uFill>
              </a:rPr>
              <a:t>Silica</a:t>
            </a:r>
            <a:r>
              <a:rPr sz="4800" u="heavy" spc="-8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800" u="heavy" spc="-5" dirty="0">
                <a:uFill>
                  <a:solidFill>
                    <a:srgbClr val="000000"/>
                  </a:solidFill>
                </a:uFill>
              </a:rPr>
              <a:t>(SiO2):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472440" y="1733550"/>
            <a:ext cx="8147050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8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324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The quantity of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silica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should be enough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to  form di-calcium silicate and tri-calcium silicate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in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manufacturing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F2F9F"/>
              </a:buClr>
              <a:buFont typeface="Times New Roman"/>
              <a:buAutoNum type="arabicPeriod"/>
            </a:pPr>
            <a:endParaRPr sz="3300">
              <a:latin typeface="Times New Roman"/>
              <a:cs typeface="Times New Roman"/>
            </a:endParaRPr>
          </a:p>
          <a:p>
            <a:pPr marL="12700" indent="102870">
              <a:lnSpc>
                <a:spcPct val="100000"/>
              </a:lnSpc>
              <a:buAutoNum type="arabicPeriod"/>
              <a:tabLst>
                <a:tab pos="52324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Silica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gives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strength to the</a:t>
            </a:r>
            <a:r>
              <a:rPr sz="3200" spc="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F2F9F"/>
              </a:buClr>
              <a:buFont typeface="Times New Roman"/>
              <a:buAutoNum type="arabicPeriod"/>
            </a:pPr>
            <a:endParaRPr sz="3300">
              <a:latin typeface="Times New Roman"/>
              <a:cs typeface="Times New Roman"/>
            </a:endParaRPr>
          </a:p>
          <a:p>
            <a:pPr marL="12700" marR="1096010" indent="102870">
              <a:lnSpc>
                <a:spcPct val="100000"/>
              </a:lnSpc>
              <a:buAutoNum type="arabicPeriod"/>
              <a:tabLst>
                <a:tab pos="52324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Silica in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excess causes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cement to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set  slowly.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459" y="631190"/>
            <a:ext cx="53352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(iii) </a:t>
            </a:r>
            <a:r>
              <a:rPr sz="4400" u="heavy" spc="-5" dirty="0">
                <a:uFill>
                  <a:solidFill>
                    <a:srgbClr val="000000"/>
                  </a:solidFill>
                </a:uFill>
              </a:rPr>
              <a:t>Alumina</a:t>
            </a:r>
            <a:r>
              <a:rPr sz="4400" u="heavy" spc="-5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400" u="heavy" spc="-5" dirty="0">
                <a:uFill>
                  <a:solidFill>
                    <a:srgbClr val="000000"/>
                  </a:solidFill>
                </a:uFill>
              </a:rPr>
              <a:t>(Al2O3):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5459" y="2073909"/>
            <a:ext cx="7851775" cy="3886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257175" indent="139700">
              <a:lnSpc>
                <a:spcPts val="4480"/>
              </a:lnSpc>
              <a:spcBef>
                <a:spcPts val="114"/>
              </a:spcBef>
              <a:buClr>
                <a:srgbClr val="000000"/>
              </a:buClr>
              <a:buAutoNum type="arabicPeriod"/>
              <a:tabLst>
                <a:tab pos="609600" algn="l"/>
              </a:tabLst>
            </a:pP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Alumina supports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set quickly to the 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584200" indent="-4572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Lowers the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clinkering</a:t>
            </a:r>
            <a:r>
              <a:rPr sz="3600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temperature.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3750">
              <a:latin typeface="Times New Roman"/>
              <a:cs typeface="Times New Roman"/>
            </a:endParaRPr>
          </a:p>
          <a:p>
            <a:pPr marL="12700" marR="5080" indent="114300">
              <a:lnSpc>
                <a:spcPct val="100000"/>
              </a:lnSpc>
              <a:buAutoNum type="arabicPeriod"/>
              <a:tabLst>
                <a:tab pos="584200" algn="l"/>
              </a:tabLst>
            </a:pP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Alumina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excess, reduces the strength  </a:t>
            </a: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the</a:t>
            </a:r>
            <a:r>
              <a:rPr sz="36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359" y="1085850"/>
            <a:ext cx="58769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Times New Roman"/>
                <a:cs typeface="Times New Roman"/>
              </a:rPr>
              <a:t>(iv)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Iron </a:t>
            </a:r>
            <a:r>
              <a:rPr sz="4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Oxide</a:t>
            </a:r>
            <a:r>
              <a:rPr sz="4400" b="1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(Fe2O3):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359" y="2425700"/>
            <a:ext cx="662559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6F2F9F"/>
                </a:solidFill>
                <a:latin typeface="Times New Roman"/>
                <a:cs typeface="Times New Roman"/>
              </a:rPr>
              <a:t>Iron </a:t>
            </a:r>
            <a:r>
              <a:rPr sz="4400" dirty="0">
                <a:solidFill>
                  <a:srgbClr val="6F2F9F"/>
                </a:solidFill>
                <a:latin typeface="Times New Roman"/>
                <a:cs typeface="Times New Roman"/>
              </a:rPr>
              <a:t>oxide gives </a:t>
            </a:r>
            <a:r>
              <a:rPr sz="4400" spc="-5" dirty="0">
                <a:solidFill>
                  <a:srgbClr val="6F2F9F"/>
                </a:solidFill>
                <a:latin typeface="Times New Roman"/>
                <a:cs typeface="Times New Roman"/>
              </a:rPr>
              <a:t>colour </a:t>
            </a:r>
            <a:r>
              <a:rPr sz="440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44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 cement.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640" y="621029"/>
            <a:ext cx="767969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(v) 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Magnesia (MgO):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941069">
              <a:lnSpc>
                <a:spcPct val="100000"/>
              </a:lnSpc>
              <a:buSzPct val="97222"/>
              <a:buAutoNum type="arabicPeriod"/>
              <a:tabLst>
                <a:tab pos="356235" algn="l"/>
              </a:tabLst>
            </a:pP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It also helps in giving colour to</a:t>
            </a:r>
            <a:r>
              <a:rPr sz="3600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7222"/>
              <a:buAutoNum type="arabicPeriod"/>
              <a:tabLst>
                <a:tab pos="356235" algn="l"/>
              </a:tabLst>
            </a:pP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Magnesium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excess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makes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 </a:t>
            </a: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unsound.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2044700"/>
            <a:ext cx="773303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(vi) </a:t>
            </a:r>
            <a:r>
              <a:rPr sz="36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Calcium Sulphate (or) Gypsum (Ca  SO4) </a:t>
            </a:r>
            <a:r>
              <a:rPr sz="36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:</a:t>
            </a:r>
            <a:endParaRPr sz="3600">
              <a:latin typeface="Times New Roman"/>
              <a:cs typeface="Times New Roman"/>
            </a:endParaRPr>
          </a:p>
          <a:p>
            <a:pPr marL="12700" marR="64769">
              <a:lnSpc>
                <a:spcPct val="100000"/>
              </a:lnSpc>
            </a:pP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At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final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stage </a:t>
            </a: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manufacturing,  </a:t>
            </a:r>
            <a:r>
              <a:rPr sz="3600" spc="5" dirty="0">
                <a:solidFill>
                  <a:srgbClr val="6F2F9F"/>
                </a:solidFill>
                <a:latin typeface="Times New Roman"/>
                <a:cs typeface="Times New Roman"/>
              </a:rPr>
              <a:t>gypsum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added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to increase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setting </a:t>
            </a: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of 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320" y="438150"/>
            <a:ext cx="57092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(2)</a:t>
            </a:r>
            <a:r>
              <a:rPr sz="2800" u="heavy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</a:rPr>
              <a:t>RAPID HARDENING</a:t>
            </a:r>
            <a:r>
              <a:rPr sz="2800" u="heavy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</a:rPr>
              <a:t>CEMENT: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1320" y="1291590"/>
            <a:ext cx="8280400" cy="447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561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22606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Also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known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as early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gain in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strength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cement.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This 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contains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more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%age of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C3S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less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%age of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C2S,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high  proportion of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C3S will impart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quicker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hydration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The high strength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at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early stage is due to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finer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grinding,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as  fineness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will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expose greater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surface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area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the action of  water.</a:t>
            </a:r>
            <a:endParaRPr sz="2400">
              <a:latin typeface="Times New Roman"/>
              <a:cs typeface="Times New Roman"/>
            </a:endParaRPr>
          </a:p>
          <a:p>
            <a:pPr marL="12700" marR="99060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The strength obtained by this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in 03 days is </a:t>
            </a:r>
            <a:r>
              <a:rPr sz="2400" spc="-10" dirty="0">
                <a:solidFill>
                  <a:srgbClr val="6F2F9F"/>
                </a:solidFill>
                <a:latin typeface="Times New Roman"/>
                <a:cs typeface="Times New Roman"/>
              </a:rPr>
              <a:t>same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as  obtained by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O.P.C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in 7</a:t>
            </a:r>
            <a:r>
              <a:rPr sz="24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days.</a:t>
            </a:r>
            <a:endParaRPr sz="2400">
              <a:latin typeface="Times New Roman"/>
              <a:cs typeface="Times New Roman"/>
            </a:endParaRPr>
          </a:p>
          <a:p>
            <a:pPr marL="12700" marR="113030" algn="just">
              <a:lnSpc>
                <a:spcPct val="100000"/>
              </a:lnSpc>
              <a:buClr>
                <a:srgbClr val="6F2F9F"/>
              </a:buClr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Initial and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final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setting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times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same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as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OPC.ie. 30mins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and 10 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hrs.And soundness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test by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Le-Chatielier </a:t>
            </a:r>
            <a:r>
              <a:rPr sz="2400" spc="5" dirty="0">
                <a:solidFill>
                  <a:srgbClr val="109E10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109E10"/>
                </a:solidFill>
                <a:latin typeface="Times New Roman"/>
                <a:cs typeface="Times New Roman"/>
              </a:rPr>
              <a:t>10mm and </a:t>
            </a:r>
            <a:r>
              <a:rPr sz="2400" dirty="0">
                <a:solidFill>
                  <a:srgbClr val="109E10"/>
                </a:solidFill>
                <a:latin typeface="Times New Roman"/>
                <a:cs typeface="Times New Roman"/>
              </a:rPr>
              <a:t>Autoclave is  0.8%.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Greater lime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content than</a:t>
            </a:r>
            <a:r>
              <a:rPr sz="2400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OPC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3220" y="275590"/>
            <a:ext cx="8411845" cy="490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(3)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EXTRA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RAPID HARDENING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CEMENT: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410209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obtained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by intergrinding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Cacl2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with rapid 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hardening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 cement.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Arial"/>
              <a:buChar char="•"/>
              <a:tabLst>
                <a:tab pos="27686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Addition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Cacl2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should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not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exceed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2% by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weight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 the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rapid hardening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Arial"/>
              <a:buChar char="•"/>
              <a:tabLst>
                <a:tab pos="42037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Concrete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made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by using this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should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be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transported, placed,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compacted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&amp;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finished within about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20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minutes.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Strength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higher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than 25% than that 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rapid hardening 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at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1 or 2</a:t>
            </a:r>
            <a:r>
              <a:rPr sz="2800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days.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940" y="367029"/>
            <a:ext cx="7371715" cy="430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(4)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SULPHATE RESISTING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CEMENT: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 marR="921385">
              <a:lnSpc>
                <a:spcPct val="100000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modified form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O.P.C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</a:t>
            </a:r>
            <a:r>
              <a:rPr sz="2800" spc="-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specially 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manufactured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resist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the</a:t>
            </a:r>
            <a:r>
              <a:rPr sz="28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sulphates.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This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contains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a low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%age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C3A and</a:t>
            </a:r>
            <a:r>
              <a:rPr sz="2800" spc="-1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high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%age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2800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C3S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This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requires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longer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period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2800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curing.</a:t>
            </a:r>
            <a:endParaRPr sz="2800">
              <a:latin typeface="Times New Roman"/>
              <a:cs typeface="Times New Roman"/>
            </a:endParaRPr>
          </a:p>
          <a:p>
            <a:pPr marL="12700" marR="226695">
              <a:lnSpc>
                <a:spcPct val="100000"/>
              </a:lnSpc>
              <a:spcBef>
                <a:spcPts val="70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develops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strength slowly,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but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ultimately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it 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as  strong as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 O.P.C.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580" y="351790"/>
            <a:ext cx="6643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(5)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QUICK SETTING</a:t>
            </a:r>
            <a:r>
              <a:rPr u="heavy" spc="-7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6580" y="1356359"/>
            <a:ext cx="7830184" cy="322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2570" algn="l"/>
              </a:tabLst>
            </a:pP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This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is manufactured 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by </a:t>
            </a:r>
            <a:r>
              <a:rPr sz="3000" spc="-10" dirty="0">
                <a:solidFill>
                  <a:srgbClr val="6F2F9F"/>
                </a:solidFill>
                <a:latin typeface="Times New Roman"/>
                <a:cs typeface="Times New Roman"/>
              </a:rPr>
              <a:t>adding</a:t>
            </a:r>
            <a:r>
              <a:rPr sz="3000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small</a:t>
            </a:r>
            <a:endParaRPr sz="3000">
              <a:latin typeface="Times New Roman"/>
              <a:cs typeface="Times New Roman"/>
            </a:endParaRPr>
          </a:p>
          <a:p>
            <a:pPr marL="12700" marR="924560">
              <a:lnSpc>
                <a:spcPct val="100000"/>
              </a:lnSpc>
            </a:pP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%age of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aluminum sulphate 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(Al2SO4)</a:t>
            </a:r>
            <a:r>
              <a:rPr sz="3000" spc="-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which  accelerates the setting action.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3590"/>
              </a:lnSpc>
              <a:buFont typeface="Arial"/>
              <a:buChar char="•"/>
              <a:tabLst>
                <a:tab pos="242570" algn="l"/>
              </a:tabLst>
            </a:pP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Gypsum </a:t>
            </a:r>
            <a:r>
              <a:rPr sz="3000" spc="-10" dirty="0">
                <a:solidFill>
                  <a:srgbClr val="6F2F9F"/>
                </a:solidFill>
                <a:latin typeface="Times New Roman"/>
                <a:cs typeface="Times New Roman"/>
              </a:rPr>
              <a:t>content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reduced.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Sets </a:t>
            </a:r>
            <a:r>
              <a:rPr sz="3000" spc="-10" dirty="0">
                <a:solidFill>
                  <a:srgbClr val="6F2F9F"/>
                </a:solidFill>
                <a:latin typeface="Times New Roman"/>
                <a:cs typeface="Times New Roman"/>
              </a:rPr>
              <a:t>faster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than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OPC.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Initial setting time is 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5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minutes. Final setting time  is </a:t>
            </a:r>
            <a:r>
              <a:rPr sz="3000" dirty="0">
                <a:solidFill>
                  <a:srgbClr val="6F2F9F"/>
                </a:solidFill>
                <a:latin typeface="Times New Roman"/>
                <a:cs typeface="Times New Roman"/>
              </a:rPr>
              <a:t>30 </a:t>
            </a:r>
            <a:r>
              <a:rPr sz="3000" spc="-5" dirty="0">
                <a:solidFill>
                  <a:srgbClr val="6F2F9F"/>
                </a:solidFill>
                <a:latin typeface="Times New Roman"/>
                <a:cs typeface="Times New Roman"/>
              </a:rPr>
              <a:t>minutes.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519" y="412750"/>
            <a:ext cx="5467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(6)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LOW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HEAT</a:t>
            </a:r>
            <a:r>
              <a:rPr u="heavy" spc="-9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7519" y="1388109"/>
            <a:ext cx="8185784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Low percentage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tri-calcium aluminates (C3A) and  silicate (C3S) and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high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%age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di-calcium silicate (C2S)  to keep heat generation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low.</a:t>
            </a:r>
            <a:endParaRPr sz="2800">
              <a:latin typeface="Times New Roman"/>
              <a:cs typeface="Times New Roman"/>
            </a:endParaRPr>
          </a:p>
          <a:p>
            <a:pPr marL="12700" marR="485775">
              <a:lnSpc>
                <a:spcPct val="100000"/>
              </a:lnSpc>
              <a:buFont typeface="Arial"/>
              <a:buChar char="•"/>
              <a:tabLst>
                <a:tab pos="22479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Very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slow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rate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developing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strength as rate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2800" spc="-8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C3S  Content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 low.</a:t>
            </a:r>
            <a:endParaRPr sz="2800">
              <a:latin typeface="Times New Roman"/>
              <a:cs typeface="Times New Roman"/>
            </a:endParaRPr>
          </a:p>
          <a:p>
            <a:pPr marL="137795" indent="-125095">
              <a:lnSpc>
                <a:spcPts val="3354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Heat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evolved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@ 7 days-66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cal/g and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28 days-75</a:t>
            </a:r>
            <a:r>
              <a:rPr sz="2800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cal/g</a:t>
            </a:r>
            <a:endParaRPr sz="2800">
              <a:latin typeface="Times New Roman"/>
              <a:cs typeface="Times New Roman"/>
            </a:endParaRPr>
          </a:p>
          <a:p>
            <a:pPr marL="137795" indent="-125095">
              <a:lnSpc>
                <a:spcPts val="3354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initial set time-1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hr,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final set time-10</a:t>
            </a:r>
            <a:r>
              <a:rPr sz="28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hrs</a:t>
            </a:r>
            <a:endParaRPr sz="2800">
              <a:latin typeface="Times New Roman"/>
              <a:cs typeface="Times New Roman"/>
            </a:endParaRPr>
          </a:p>
          <a:p>
            <a:pPr marL="137795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Better resistance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chemical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attack than</a:t>
            </a:r>
            <a:r>
              <a:rPr sz="28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OPC.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4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Chemical Composition </a:t>
            </a:r>
            <a:r>
              <a:rPr sz="4400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of </a:t>
            </a:r>
            <a:r>
              <a:rPr sz="4400" dirty="0">
                <a:solidFill>
                  <a:srgbClr val="6F2F9F"/>
                </a:solidFill>
              </a:rPr>
              <a:t> </a:t>
            </a:r>
            <a:r>
              <a:rPr sz="44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cement</a:t>
            </a:r>
            <a:r>
              <a:rPr sz="4400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 </a:t>
            </a:r>
            <a:r>
              <a:rPr sz="4400" u="heavy" spc="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is</a:t>
            </a:r>
            <a:r>
              <a:rPr sz="4400" b="0" u="heavy" spc="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5490" y="2335415"/>
          <a:ext cx="6020435" cy="329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8155"/>
                <a:gridCol w="3002280"/>
              </a:tblGrid>
              <a:tr h="643890">
                <a:tc>
                  <a:txBody>
                    <a:bodyPr/>
                    <a:lstStyle/>
                    <a:p>
                      <a:pPr marL="31750">
                        <a:lnSpc>
                          <a:spcPts val="4800"/>
                        </a:lnSpc>
                      </a:pPr>
                      <a:r>
                        <a:rPr sz="44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Lime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0560">
                        <a:lnSpc>
                          <a:spcPts val="4800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63%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9290">
                <a:tc>
                  <a:txBody>
                    <a:bodyPr/>
                    <a:lstStyle/>
                    <a:p>
                      <a:pPr marL="31750">
                        <a:lnSpc>
                          <a:spcPts val="5000"/>
                        </a:lnSpc>
                      </a:pPr>
                      <a:r>
                        <a:rPr sz="44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Silica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0560">
                        <a:lnSpc>
                          <a:spcPts val="5000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22%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31750">
                        <a:lnSpc>
                          <a:spcPts val="5005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Alumina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0560">
                        <a:lnSpc>
                          <a:spcPts val="5005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06%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31750">
                        <a:lnSpc>
                          <a:spcPts val="5005"/>
                        </a:lnSpc>
                      </a:pPr>
                      <a:r>
                        <a:rPr sz="44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Iron</a:t>
                      </a:r>
                      <a:r>
                        <a:rPr sz="4400" spc="-1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oxide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0560">
                        <a:lnSpc>
                          <a:spcPts val="5005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03%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44525">
                <a:tc>
                  <a:txBody>
                    <a:bodyPr/>
                    <a:lstStyle/>
                    <a:p>
                      <a:pPr marL="31750">
                        <a:lnSpc>
                          <a:spcPts val="4975"/>
                        </a:lnSpc>
                      </a:pPr>
                      <a:r>
                        <a:rPr sz="44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Gypsum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0560">
                        <a:lnSpc>
                          <a:spcPts val="4975"/>
                        </a:lnSpc>
                      </a:pP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01 </a:t>
                      </a:r>
                      <a:r>
                        <a:rPr sz="44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4400" spc="-8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44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04%</a:t>
                      </a:r>
                      <a:endParaRPr sz="4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110" y="403859"/>
            <a:ext cx="6278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(7)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Portland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Pozzolana</a:t>
            </a:r>
            <a:r>
              <a:rPr u="heavy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730" y="1104900"/>
            <a:ext cx="7872730" cy="44323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55600" marR="362585" indent="-342900">
              <a:lnSpc>
                <a:spcPts val="3829"/>
              </a:lnSpc>
              <a:spcBef>
                <a:spcPts val="2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OPC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clinker and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Pozzolana (Calcined Clay,  Surkhi and Fly ash) ground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together.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240029">
              <a:lnSpc>
                <a:spcPct val="100000"/>
              </a:lnSpc>
              <a:spcBef>
                <a:spcPts val="675"/>
              </a:spcBef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Produces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less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heat of hydration and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offers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great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resistance to attacks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3200" spc="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Sulphates.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 marine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works and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mass</a:t>
            </a:r>
            <a:r>
              <a:rPr sz="3200" spc="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concreting.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Ultimate strength is more than</a:t>
            </a:r>
            <a:r>
              <a:rPr sz="3200" spc="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OPC.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Low shrinkage on</a:t>
            </a:r>
            <a:r>
              <a:rPr sz="32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drying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Water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tightness.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070" y="248920"/>
            <a:ext cx="5141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(8)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Portland Slag</a:t>
            </a:r>
            <a:r>
              <a:rPr u="heavy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176020"/>
            <a:ext cx="7760334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Produced by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mixing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Portland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clinker,  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gypsum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and granulated blast furnace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slag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which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shall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not exceed</a:t>
            </a:r>
            <a:r>
              <a:rPr sz="3200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65%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blackish grey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</a:t>
            </a:r>
            <a:r>
              <a:rPr sz="3200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color.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Lesser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heat of</a:t>
            </a:r>
            <a:r>
              <a:rPr sz="32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hydration.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Suitable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for marine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works,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mass</a:t>
            </a:r>
            <a:r>
              <a:rPr sz="32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concreting.</a:t>
            </a:r>
            <a:endParaRPr sz="3200">
              <a:latin typeface="Times New Roman"/>
              <a:cs typeface="Times New Roman"/>
            </a:endParaRPr>
          </a:p>
          <a:p>
            <a:pPr marL="355600" marR="1204595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Offers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good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resistance to the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attack of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sulphate.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419" y="336550"/>
            <a:ext cx="6537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(9)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HIGH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ALUMINA</a:t>
            </a:r>
            <a:r>
              <a:rPr u="heavy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0419" y="1311909"/>
            <a:ext cx="7893684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Different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from</a:t>
            </a:r>
            <a:r>
              <a:rPr sz="2800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OPC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Characterised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by its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dark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colour, high heat of</a:t>
            </a:r>
            <a:r>
              <a:rPr sz="2800" spc="-10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hydration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and resistance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chemical</a:t>
            </a:r>
            <a:r>
              <a:rPr sz="2800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attack.</a:t>
            </a:r>
            <a:endParaRPr sz="2800">
              <a:latin typeface="Times New Roman"/>
              <a:cs typeface="Times New Roman"/>
            </a:endParaRPr>
          </a:p>
          <a:p>
            <a:pPr marL="12700" marR="349885">
              <a:lnSpc>
                <a:spcPct val="100000"/>
              </a:lnSpc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Initial setting time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4 hrs and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final setting time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5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hrs.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Raw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materials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are limestone and</a:t>
            </a:r>
            <a:r>
              <a:rPr sz="2800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bauxite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382270"/>
            <a:ext cx="7098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(10)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AIR ENTRAINING</a:t>
            </a:r>
            <a:r>
              <a:rPr u="heavy" spc="-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449070"/>
            <a:ext cx="7751445" cy="25476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233045">
              <a:lnSpc>
                <a:spcPts val="3020"/>
              </a:lnSpc>
              <a:spcBef>
                <a:spcPts val="480"/>
              </a:spcBef>
              <a:buClr>
                <a:srgbClr val="FF0000"/>
              </a:buClr>
              <a:buChar char="•"/>
              <a:tabLst>
                <a:tab pos="22225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OPC with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small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quantity 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air entraining materials  (oils, fats, fatty acids)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ground</a:t>
            </a:r>
            <a:r>
              <a:rPr sz="2800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together.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020"/>
              </a:lnSpc>
              <a:spcBef>
                <a:spcPts val="700"/>
              </a:spcBef>
              <a:buChar char="•"/>
              <a:tabLst>
                <a:tab pos="22225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Air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entrained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in the form of tiny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air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bubbles</a:t>
            </a:r>
            <a:r>
              <a:rPr sz="2800" spc="-1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which  enhances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workability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and reduces seggregation and  bleeding.</a:t>
            </a:r>
            <a:endParaRPr sz="2800">
              <a:latin typeface="Times New Roman"/>
              <a:cs typeface="Times New Roman"/>
            </a:endParaRPr>
          </a:p>
          <a:p>
            <a:pPr marL="137795" indent="-125095">
              <a:lnSpc>
                <a:spcPct val="100000"/>
              </a:lnSpc>
              <a:spcBef>
                <a:spcPts val="320"/>
              </a:spcBef>
              <a:buSzPct val="96428"/>
              <a:buChar char="•"/>
              <a:tabLst>
                <a:tab pos="138430" algn="l"/>
              </a:tabLst>
            </a:pP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increases sulphate water resistance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2800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concrete.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650" y="224790"/>
            <a:ext cx="5764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(11)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Supersulphated</a:t>
            </a:r>
            <a:r>
              <a:rPr u="heavy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730" y="958849"/>
            <a:ext cx="5764530" cy="90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5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Ground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blast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furnace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slag +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OPC +CASO4.  Heat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of hydration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which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considerably</a:t>
            </a:r>
            <a:r>
              <a:rPr sz="2400" spc="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lower.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730" y="1822449"/>
            <a:ext cx="132715" cy="90678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630" y="1840229"/>
            <a:ext cx="660844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It is also resistant to Sulphate</a:t>
            </a:r>
            <a:r>
              <a:rPr sz="2400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attack.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a)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Marine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Structures,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b)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Mass </a:t>
            </a:r>
            <a:r>
              <a:rPr sz="2400" dirty="0">
                <a:solidFill>
                  <a:srgbClr val="6F2F9F"/>
                </a:solidFill>
                <a:latin typeface="Times New Roman"/>
                <a:cs typeface="Times New Roman"/>
              </a:rPr>
              <a:t>concrete</a:t>
            </a:r>
            <a:r>
              <a:rPr sz="24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Times New Roman"/>
                <a:cs typeface="Times New Roman"/>
              </a:rPr>
              <a:t>works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6320" y="641350"/>
            <a:ext cx="4441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(12)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Masonry</a:t>
            </a:r>
            <a:r>
              <a:rPr u="heavy" spc="-9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12620"/>
            <a:ext cx="7231380" cy="32550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Unlike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ordinary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cement, it is more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plastic.</a:t>
            </a:r>
            <a:endParaRPr sz="3200">
              <a:latin typeface="Times New Roman"/>
              <a:cs typeface="Times New Roman"/>
            </a:endParaRPr>
          </a:p>
          <a:p>
            <a:pPr marL="355600" marR="220979" indent="-342900">
              <a:lnSpc>
                <a:spcPct val="999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Made by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mixing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hydrated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lime,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crushed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stone,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granulated slag or highly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colloidal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clays are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mixed with</a:t>
            </a:r>
            <a:r>
              <a:rPr sz="32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it.</a:t>
            </a:r>
            <a:endParaRPr sz="3200">
              <a:latin typeface="Times New Roman"/>
              <a:cs typeface="Times New Roman"/>
            </a:endParaRPr>
          </a:p>
          <a:p>
            <a:pPr marL="355600" marR="49847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Addition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 above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mentioned materials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reduces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strength of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cement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0439" y="392429"/>
            <a:ext cx="4697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(13)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Expansive</a:t>
            </a:r>
            <a:r>
              <a:rPr u="heavy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00" y="1176020"/>
            <a:ext cx="8594725" cy="510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5049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main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difference in this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is the increase  in volume that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occurs when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 settles.</a:t>
            </a:r>
            <a:endParaRPr sz="3200">
              <a:latin typeface="Times New Roman"/>
              <a:cs typeface="Times New Roman"/>
            </a:endParaRPr>
          </a:p>
          <a:p>
            <a:pPr marL="355600" marR="4699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to neutralize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shrinkage of concrete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made  from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ordinary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so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as to eliminate cracks.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A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small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percentage of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this cement with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concrete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will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not let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crack.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 is specially desirable for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hydraulic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structures.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repair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work,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 is essential that the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new concrete  should be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tight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fitting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 the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old concrete. This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can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be done by using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this</a:t>
            </a:r>
            <a:r>
              <a:rPr sz="3200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cement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7610" y="265429"/>
            <a:ext cx="4264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(14)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Colored</a:t>
            </a:r>
            <a:r>
              <a:rPr u="heavy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4220"/>
            <a:ext cx="6998970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Suitable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pigments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to impart desired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color.</a:t>
            </a:r>
            <a:endParaRPr sz="3200">
              <a:latin typeface="Times New Roman"/>
              <a:cs typeface="Times New Roman"/>
            </a:endParaRPr>
          </a:p>
          <a:p>
            <a:pPr marL="355600" marR="249554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Pigments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used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should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be durable under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light, sun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or</a:t>
            </a:r>
            <a:r>
              <a:rPr sz="32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weather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490" y="318770"/>
            <a:ext cx="42551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(15) </a:t>
            </a:r>
            <a:r>
              <a:rPr sz="3200" u="heavy" dirty="0">
                <a:uFill>
                  <a:solidFill>
                    <a:srgbClr val="000000"/>
                  </a:solidFill>
                </a:uFill>
              </a:rPr>
              <a:t>WHITE</a:t>
            </a:r>
            <a:r>
              <a:rPr sz="3200" u="heavy" spc="-6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</a:rPr>
              <a:t>CEMENT: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4490" y="1409700"/>
            <a:ext cx="8315959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223520" algn="l"/>
              </a:tabLst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OPC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with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pure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white color produced with white chalk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or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clay free from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iron</a:t>
            </a:r>
            <a:r>
              <a:rPr sz="2800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oxide.</a:t>
            </a:r>
            <a:endParaRPr sz="2800">
              <a:latin typeface="Times New Roman"/>
              <a:cs typeface="Times New Roman"/>
            </a:endParaRPr>
          </a:p>
          <a:p>
            <a:pPr marL="12700" marR="271780">
              <a:lnSpc>
                <a:spcPct val="100000"/>
              </a:lnSpc>
              <a:spcBef>
                <a:spcPts val="700"/>
              </a:spcBef>
              <a:buChar char="•"/>
              <a:tabLst>
                <a:tab pos="223520" algn="l"/>
              </a:tabLst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As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iron oxide gives the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grey colour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cement,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it is 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therefore necessary for white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to keep the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content 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iron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oxide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as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low </a:t>
            </a: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as</a:t>
            </a:r>
            <a:r>
              <a:rPr sz="2800" spc="-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possible.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buChar char="•"/>
              <a:tabLst>
                <a:tab pos="223520" algn="l"/>
              </a:tabLst>
            </a:pP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Instead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coal,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oil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fuel </a:t>
            </a:r>
            <a:r>
              <a:rPr sz="2800" dirty="0">
                <a:solidFill>
                  <a:srgbClr val="6F2F9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6F2F9F"/>
                </a:solidFill>
                <a:latin typeface="Times New Roman"/>
                <a:cs typeface="Times New Roman"/>
              </a:rPr>
              <a:t>used for</a:t>
            </a:r>
            <a:r>
              <a:rPr sz="2800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6F2F9F"/>
                </a:solidFill>
                <a:latin typeface="Times New Roman"/>
                <a:cs typeface="Times New Roman"/>
              </a:rPr>
              <a:t>burning</a:t>
            </a:r>
            <a:r>
              <a:rPr sz="2800" spc="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780" y="4688840"/>
            <a:ext cx="73285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5" dirty="0">
                <a:latin typeface="Arial"/>
                <a:cs typeface="Arial"/>
              </a:rPr>
              <a:t>THE </a:t>
            </a:r>
            <a:r>
              <a:rPr sz="6000" b="0" spc="-95" dirty="0">
                <a:latin typeface="Arial"/>
                <a:cs typeface="Arial"/>
              </a:rPr>
              <a:t>PLEASANT</a:t>
            </a:r>
            <a:r>
              <a:rPr sz="6000" b="0" spc="-819" dirty="0">
                <a:latin typeface="Arial"/>
                <a:cs typeface="Arial"/>
              </a:rPr>
              <a:t> </a:t>
            </a:r>
            <a:r>
              <a:rPr sz="6000" b="0" spc="-125" dirty="0">
                <a:latin typeface="Arial"/>
                <a:cs typeface="Arial"/>
              </a:rPr>
              <a:t>END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Bogue’s</a:t>
            </a:r>
            <a:r>
              <a:rPr dirty="0"/>
              <a:t> </a:t>
            </a:r>
            <a:r>
              <a:rPr spc="-5" dirty="0"/>
              <a:t>Compounds</a:t>
            </a:r>
          </a:p>
          <a:p>
            <a:pPr algn="ctr">
              <a:lnSpc>
                <a:spcPct val="100000"/>
              </a:lnSpc>
            </a:pPr>
            <a:r>
              <a:rPr sz="1800" b="0" spc="-5" dirty="0">
                <a:latin typeface="Times New Roman"/>
                <a:cs typeface="Times New Roman"/>
              </a:rPr>
              <a:t>C3S </a:t>
            </a:r>
            <a:r>
              <a:rPr sz="1800" b="0" dirty="0">
                <a:latin typeface="Times New Roman"/>
                <a:cs typeface="Times New Roman"/>
              </a:rPr>
              <a:t>&amp; </a:t>
            </a:r>
            <a:r>
              <a:rPr sz="1800" b="0" spc="-5" dirty="0">
                <a:latin typeface="Times New Roman"/>
                <a:cs typeface="Times New Roman"/>
              </a:rPr>
              <a:t>C2S PRVIDE STRENTH </a:t>
            </a:r>
            <a:r>
              <a:rPr sz="1800" b="0" dirty="0">
                <a:latin typeface="Times New Roman"/>
                <a:cs typeface="Times New Roman"/>
              </a:rPr>
              <a:t>&amp; </a:t>
            </a:r>
            <a:r>
              <a:rPr sz="1800" b="0" spc="-10" dirty="0">
                <a:latin typeface="Times New Roman"/>
                <a:cs typeface="Times New Roman"/>
              </a:rPr>
              <a:t>OFFERS </a:t>
            </a:r>
            <a:r>
              <a:rPr sz="1800" b="0" spc="-5" dirty="0">
                <a:latin typeface="Times New Roman"/>
                <a:cs typeface="Times New Roman"/>
              </a:rPr>
              <a:t>RESISTANCE </a:t>
            </a:r>
            <a:r>
              <a:rPr sz="1800" b="0" spc="-10" dirty="0">
                <a:latin typeface="Times New Roman"/>
                <a:cs typeface="Times New Roman"/>
              </a:rPr>
              <a:t>TOWARDS</a:t>
            </a:r>
            <a:r>
              <a:rPr sz="1800" b="0" spc="20" dirty="0">
                <a:latin typeface="Times New Roman"/>
                <a:cs typeface="Times New Roman"/>
              </a:rPr>
              <a:t> </a:t>
            </a:r>
            <a:r>
              <a:rPr sz="1800" b="0" spc="-10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9560" y="1771141"/>
            <a:ext cx="1651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3466" y="1771141"/>
            <a:ext cx="331724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spc="-5" dirty="0">
                <a:latin typeface="Times New Roman"/>
                <a:cs typeface="Times New Roman"/>
              </a:rPr>
              <a:t>TTACK OF ACIDS </a:t>
            </a:r>
            <a:r>
              <a:rPr sz="1800" dirty="0">
                <a:latin typeface="Times New Roman"/>
                <a:cs typeface="Times New Roman"/>
              </a:rPr>
              <a:t>&amp;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ALKALIES.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0" y="1714500"/>
          <a:ext cx="9144000" cy="4478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/>
                <a:gridCol w="2837815"/>
                <a:gridCol w="3029585"/>
              </a:tblGrid>
              <a:tr h="822960">
                <a:tc>
                  <a:txBody>
                    <a:bodyPr/>
                    <a:lstStyle/>
                    <a:p>
                      <a:pPr marR="2203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Name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Compound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Formula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057910" marR="582930" indent="-245110">
                        <a:lnSpc>
                          <a:spcPts val="2650"/>
                        </a:lnSpc>
                        <a:spcBef>
                          <a:spcPts val="38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bb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reviated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Formula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solidFill>
                      <a:srgbClr val="00CC99"/>
                    </a:solidFill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marR="224790"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Tricalcium silicate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CaO.SiO2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C3S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–hydrates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rapidly;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R="224154" algn="r">
                        <a:lnSpc>
                          <a:spcPts val="189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provides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early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ultimate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L="222250" algn="ctr">
                        <a:lnSpc>
                          <a:spcPts val="1964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strength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R="225425" algn="ctr">
                        <a:lnSpc>
                          <a:spcPts val="2095"/>
                        </a:lnSpc>
                        <a:spcBef>
                          <a:spcPts val="16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Dicalcium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silicate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CaO.SiO2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ts val="2095"/>
                        </a:lnSpc>
                        <a:spcBef>
                          <a:spcPts val="16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C2S-hydraes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slowly&amp;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F5EE"/>
                    </a:solidFill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R="286385" algn="r">
                        <a:lnSpc>
                          <a:spcPts val="189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provides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strength after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L="794385">
                        <a:lnSpc>
                          <a:spcPts val="196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duration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7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days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marR="225425"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Tricalcium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aluminate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CaO.Al2O3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C3A-hydrates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rapidly;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AEBDD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ts val="188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provides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early strength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  <a:tc>
                  <a:txBody>
                    <a:bodyPr/>
                    <a:lstStyle/>
                    <a:p>
                      <a:pPr marL="651510">
                        <a:lnSpc>
                          <a:spcPts val="196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less ultimate strength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AEBDD"/>
                    </a:solidFill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marR="225425"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Tetracalcium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aluminoferrite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CaO.Al2O3.Fe2O3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ts val="209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C4AF-doesn’t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provide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F5EE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ts val="189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strength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but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stable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than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  <a:tc>
                  <a:txBody>
                    <a:bodyPr/>
                    <a:lstStyle/>
                    <a:p>
                      <a:pPr marL="222250" algn="ctr">
                        <a:lnSpc>
                          <a:spcPts val="1964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C3A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6F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2000" y="6289208"/>
            <a:ext cx="224663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dirty="0">
                <a:latin typeface="Times New Roman"/>
                <a:cs typeface="Times New Roman"/>
              </a:rPr>
              <a:t>15. </a:t>
            </a:r>
            <a:r>
              <a:rPr sz="2400" spc="-5" dirty="0">
                <a:latin typeface="Times New Roman"/>
                <a:cs typeface="Times New Roman"/>
              </a:rPr>
              <a:t>White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586740"/>
            <a:ext cx="4514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10" dirty="0">
                <a:uFill>
                  <a:solidFill>
                    <a:srgbClr val="000000"/>
                  </a:solidFill>
                </a:uFill>
              </a:rPr>
              <a:t>TYPES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u="heavy" spc="-8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135379"/>
            <a:ext cx="7620634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Ordinary </a:t>
            </a:r>
            <a:r>
              <a:rPr sz="2400" dirty="0">
                <a:latin typeface="Times New Roman"/>
                <a:cs typeface="Times New Roman"/>
              </a:rPr>
              <a:t>Portland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Rapid Hardening Cement </a:t>
            </a:r>
            <a:r>
              <a:rPr sz="2400" dirty="0">
                <a:latin typeface="Times New Roman"/>
                <a:cs typeface="Times New Roman"/>
              </a:rPr>
              <a:t>(or) </a:t>
            </a:r>
            <a:r>
              <a:rPr sz="2400" spc="-5" dirty="0">
                <a:latin typeface="Times New Roman"/>
                <a:cs typeface="Times New Roman"/>
              </a:rPr>
              <a:t>High Early Strength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Extra Rapid Hardening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Sulphate Resisting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Quick Setting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Low Heat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Portland </a:t>
            </a:r>
            <a:r>
              <a:rPr sz="2400" spc="-5" dirty="0">
                <a:latin typeface="Times New Roman"/>
                <a:cs typeface="Times New Roman"/>
              </a:rPr>
              <a:t>Pozzolana</a:t>
            </a:r>
            <a:r>
              <a:rPr sz="2400" spc="-10" dirty="0">
                <a:latin typeface="Times New Roman"/>
                <a:cs typeface="Times New Roman"/>
              </a:rPr>
              <a:t> 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Portland </a:t>
            </a:r>
            <a:r>
              <a:rPr sz="2400" spc="-5" dirty="0">
                <a:latin typeface="Times New Roman"/>
                <a:cs typeface="Times New Roman"/>
              </a:rPr>
              <a:t>Slag</a:t>
            </a:r>
            <a:r>
              <a:rPr sz="2400" spc="-10" dirty="0">
                <a:latin typeface="Times New Roman"/>
                <a:cs typeface="Times New Roman"/>
              </a:rPr>
              <a:t> 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High Alumina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Air Entraining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Supersulphated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Masonry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Expansive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Colored </a:t>
            </a:r>
            <a:r>
              <a:rPr sz="2400" spc="-10" dirty="0">
                <a:latin typeface="Times New Roman"/>
                <a:cs typeface="Times New Roman"/>
              </a:rPr>
              <a:t>Cement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130" y="450850"/>
            <a:ext cx="8140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(1)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ORDINARY PORTLAND</a:t>
            </a:r>
            <a:r>
              <a:rPr u="heavy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459" y="1487170"/>
            <a:ext cx="7865745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25654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 is called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Portland cement because on  hardening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(setting) its colour resembles to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rocks  near Portland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England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3200" spc="-5" dirty="0">
                <a:solidFill>
                  <a:srgbClr val="109E10"/>
                </a:solidFill>
                <a:latin typeface="Times New Roman"/>
                <a:cs typeface="Times New Roman"/>
              </a:rPr>
              <a:t>It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was </a:t>
            </a:r>
            <a:r>
              <a:rPr sz="3200" spc="-10" dirty="0">
                <a:solidFill>
                  <a:srgbClr val="109E10"/>
                </a:solidFill>
                <a:latin typeface="Times New Roman"/>
                <a:cs typeface="Times New Roman"/>
              </a:rPr>
              <a:t>first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of </a:t>
            </a:r>
            <a:r>
              <a:rPr sz="3200" spc="-10" dirty="0">
                <a:solidFill>
                  <a:srgbClr val="109E10"/>
                </a:solidFill>
                <a:latin typeface="Times New Roman"/>
                <a:cs typeface="Times New Roman"/>
              </a:rPr>
              <a:t>all 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introduced </a:t>
            </a:r>
            <a:r>
              <a:rPr sz="3200" spc="-5" dirty="0">
                <a:solidFill>
                  <a:srgbClr val="109E10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1824 by Joseph </a:t>
            </a:r>
            <a:r>
              <a:rPr sz="3200" spc="-5" dirty="0">
                <a:solidFill>
                  <a:srgbClr val="109E10"/>
                </a:solidFill>
                <a:latin typeface="Times New Roman"/>
                <a:cs typeface="Times New Roman"/>
              </a:rPr>
              <a:t>Asp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din,</a:t>
            </a:r>
            <a:r>
              <a:rPr sz="3200" spc="-10" dirty="0">
                <a:solidFill>
                  <a:srgbClr val="109E1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England.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256540" algn="l"/>
              </a:tabLst>
            </a:pPr>
            <a:r>
              <a:rPr sz="3200" spc="-5" dirty="0">
                <a:solidFill>
                  <a:srgbClr val="109E10"/>
                </a:solidFill>
                <a:latin typeface="Times New Roman"/>
                <a:cs typeface="Times New Roman"/>
              </a:rPr>
              <a:t>Most important</a:t>
            </a:r>
            <a:r>
              <a:rPr sz="3200" dirty="0">
                <a:solidFill>
                  <a:srgbClr val="109E10"/>
                </a:solidFill>
                <a:latin typeface="Times New Roman"/>
                <a:cs typeface="Times New Roman"/>
              </a:rPr>
              <a:t> type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12700" marR="142875">
              <a:lnSpc>
                <a:spcPct val="100000"/>
              </a:lnSpc>
              <a:buFont typeface="Arial"/>
              <a:buChar char="•"/>
              <a:tabLst>
                <a:tab pos="256540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Classified into three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grades,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namely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33 grade,  43 grade and 53</a:t>
            </a:r>
            <a:r>
              <a:rPr sz="3200" spc="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grade.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1474470"/>
            <a:ext cx="76238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Chemical </a:t>
            </a:r>
            <a:r>
              <a:rPr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Composition of</a:t>
            </a:r>
            <a:r>
              <a:rPr u="heavy" spc="-6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 </a:t>
            </a:r>
            <a:r>
              <a:rPr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O.P.Cement: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O.P.C </a:t>
            </a:r>
            <a:r>
              <a:rPr dirty="0"/>
              <a:t>has the </a:t>
            </a:r>
            <a:r>
              <a:rPr spc="-5" dirty="0"/>
              <a:t>following approximate </a:t>
            </a:r>
            <a:r>
              <a:rPr spc="-10" dirty="0"/>
              <a:t>chemical  </a:t>
            </a:r>
            <a:r>
              <a:rPr spc="-5" dirty="0"/>
              <a:t>composition:</a:t>
            </a:r>
          </a:p>
          <a:p>
            <a:pPr marL="12700">
              <a:lnSpc>
                <a:spcPct val="100000"/>
              </a:lnSpc>
            </a:pPr>
            <a:r>
              <a:rPr sz="3600" dirty="0"/>
              <a:t>The </a:t>
            </a:r>
            <a:r>
              <a:rPr sz="3600" spc="-10" dirty="0"/>
              <a:t>major </a:t>
            </a:r>
            <a:r>
              <a:rPr sz="3600" spc="-5" dirty="0"/>
              <a:t>constituents</a:t>
            </a:r>
            <a:r>
              <a:rPr sz="3600" spc="-25" dirty="0"/>
              <a:t> </a:t>
            </a:r>
            <a:r>
              <a:rPr sz="3600" spc="-5" dirty="0"/>
              <a:t>are:</a:t>
            </a:r>
            <a:endParaRPr sz="36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7690" y="3476610"/>
          <a:ext cx="7566658" cy="12471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3030"/>
                <a:gridCol w="2895599"/>
                <a:gridCol w="2018029"/>
              </a:tblGrid>
              <a:tr h="410209">
                <a:tc>
                  <a:txBody>
                    <a:bodyPr/>
                    <a:lstStyle/>
                    <a:p>
                      <a:pPr marL="31750">
                        <a:lnSpc>
                          <a:spcPts val="3055"/>
                        </a:lnSpc>
                        <a:tabLst>
                          <a:tab pos="488315" algn="l"/>
                        </a:tabLst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1.	</a:t>
                      </a:r>
                      <a:r>
                        <a:rPr sz="2800" spc="-1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Lime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3055"/>
                        </a:lnSpc>
                      </a:pPr>
                      <a:r>
                        <a:rPr sz="2800" spc="-1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(CaO)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55"/>
                        </a:lnSpc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60-</a:t>
                      </a:r>
                      <a:r>
                        <a:rPr sz="2800" spc="-9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63%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31750">
                        <a:lnSpc>
                          <a:spcPts val="3185"/>
                        </a:lnSpc>
                        <a:tabLst>
                          <a:tab pos="488315" algn="l"/>
                        </a:tabLst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2.	</a:t>
                      </a:r>
                      <a:r>
                        <a:rPr sz="28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Silica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1385">
                        <a:lnSpc>
                          <a:spcPts val="3185"/>
                        </a:lnSpc>
                      </a:pPr>
                      <a:r>
                        <a:rPr sz="28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(SiO2)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17-</a:t>
                      </a:r>
                      <a:r>
                        <a:rPr sz="2800" spc="-9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25%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209">
                <a:tc>
                  <a:txBody>
                    <a:bodyPr/>
                    <a:lstStyle/>
                    <a:p>
                      <a:pPr marL="31750">
                        <a:lnSpc>
                          <a:spcPts val="3130"/>
                        </a:lnSpc>
                        <a:tabLst>
                          <a:tab pos="488315" algn="l"/>
                        </a:tabLst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3.	</a:t>
                      </a:r>
                      <a:r>
                        <a:rPr sz="28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Alumina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1385">
                        <a:lnSpc>
                          <a:spcPts val="3130"/>
                        </a:lnSpc>
                      </a:pPr>
                      <a:r>
                        <a:rPr sz="28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(Al2O3)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30"/>
                        </a:lnSpc>
                      </a:pP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03-</a:t>
                      </a:r>
                      <a:r>
                        <a:rPr sz="2800" spc="-9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08%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848359"/>
            <a:ext cx="76041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Chemical Composition </a:t>
            </a:r>
            <a:r>
              <a:rPr sz="2800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of </a:t>
            </a:r>
            <a:r>
              <a:rPr sz="2800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O.P.Cement:</a:t>
            </a:r>
            <a:r>
              <a:rPr sz="2800" u="heavy" spc="16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 </a:t>
            </a:r>
            <a:r>
              <a:rPr sz="18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Continued-------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402590" y="1399540"/>
            <a:ext cx="5570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600" spc="-10" dirty="0">
                <a:solidFill>
                  <a:srgbClr val="6F2F9F"/>
                </a:solidFill>
                <a:latin typeface="Times New Roman"/>
                <a:cs typeface="Times New Roman"/>
              </a:rPr>
              <a:t>auxiliary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constituents</a:t>
            </a:r>
            <a:r>
              <a:rPr sz="360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F2F9F"/>
                </a:solidFill>
                <a:latin typeface="Times New Roman"/>
                <a:cs typeface="Times New Roman"/>
              </a:rPr>
              <a:t>are:</a:t>
            </a:r>
            <a:endParaRPr sz="3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3540" y="2106731"/>
          <a:ext cx="7223124" cy="2215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3360"/>
                <a:gridCol w="1929764"/>
              </a:tblGrid>
              <a:tr h="519430">
                <a:tc>
                  <a:txBody>
                    <a:bodyPr/>
                    <a:lstStyle/>
                    <a:p>
                      <a:pPr marL="31750">
                        <a:lnSpc>
                          <a:spcPts val="3490"/>
                        </a:lnSpc>
                        <a:tabLst>
                          <a:tab pos="691515" algn="l"/>
                          <a:tab pos="3688715" algn="l"/>
                        </a:tabLst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1.	</a:t>
                      </a:r>
                      <a:r>
                        <a:rPr sz="32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Iron</a:t>
                      </a:r>
                      <a:r>
                        <a:rPr sz="3200" spc="1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oxide	(Fe2O3)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3490"/>
                        </a:lnSpc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0.5-</a:t>
                      </a:r>
                      <a:r>
                        <a:rPr sz="3200" spc="-3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06%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88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691515" algn="l"/>
                          <a:tab pos="3688715" algn="l"/>
                        </a:tabLst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2.	</a:t>
                      </a:r>
                      <a:r>
                        <a:rPr sz="32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Magnesia	(MgO)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1.5-</a:t>
                      </a:r>
                      <a:r>
                        <a:rPr sz="3200" spc="-3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03%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/>
                </a:tc>
              </a:tr>
              <a:tr h="5880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691515" algn="l"/>
                        </a:tabLst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3.	Sulphur </a:t>
                      </a:r>
                      <a:r>
                        <a:rPr sz="32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Tri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Oxide</a:t>
                      </a:r>
                      <a:r>
                        <a:rPr sz="3200" spc="-1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(SO3)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01-</a:t>
                      </a:r>
                      <a:r>
                        <a:rPr sz="3200" spc="-2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02%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/>
                </a:tc>
              </a:tr>
              <a:tr h="519430">
                <a:tc>
                  <a:txBody>
                    <a:bodyPr/>
                    <a:lstStyle/>
                    <a:p>
                      <a:pPr marL="31750">
                        <a:lnSpc>
                          <a:spcPts val="3790"/>
                        </a:lnSpc>
                        <a:spcBef>
                          <a:spcPts val="200"/>
                        </a:spcBef>
                        <a:tabLst>
                          <a:tab pos="691515" algn="l"/>
                        </a:tabLst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4.	Gypsum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379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01 </a:t>
                      </a:r>
                      <a:r>
                        <a:rPr sz="3200" spc="-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3200" spc="-65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dirty="0">
                          <a:solidFill>
                            <a:srgbClr val="6F2F9F"/>
                          </a:solidFill>
                          <a:latin typeface="Times New Roman"/>
                          <a:cs typeface="Times New Roman"/>
                        </a:rPr>
                        <a:t>04%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320" y="1869440"/>
            <a:ext cx="5132070" cy="2675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20700"/>
              </a:lnSpc>
              <a:spcBef>
                <a:spcPts val="105"/>
              </a:spcBef>
            </a:pPr>
            <a:r>
              <a:rPr sz="4800" b="0" spc="-10" dirty="0">
                <a:latin typeface="Times New Roman"/>
                <a:cs typeface="Times New Roman"/>
              </a:rPr>
              <a:t>Functions </a:t>
            </a:r>
            <a:r>
              <a:rPr sz="4800" b="0" spc="-5" dirty="0">
                <a:latin typeface="Times New Roman"/>
                <a:cs typeface="Times New Roman"/>
              </a:rPr>
              <a:t>of</a:t>
            </a:r>
            <a:r>
              <a:rPr sz="4800" b="0" spc="-40" dirty="0">
                <a:latin typeface="Times New Roman"/>
                <a:cs typeface="Times New Roman"/>
              </a:rPr>
              <a:t> </a:t>
            </a:r>
            <a:r>
              <a:rPr sz="4800" b="0" spc="-5" dirty="0">
                <a:latin typeface="Times New Roman"/>
                <a:cs typeface="Times New Roman"/>
              </a:rPr>
              <a:t>Cement  </a:t>
            </a:r>
            <a:r>
              <a:rPr sz="4800" b="0" spc="-10" dirty="0">
                <a:latin typeface="Times New Roman"/>
                <a:cs typeface="Times New Roman"/>
              </a:rPr>
              <a:t>Manufacturing  </a:t>
            </a:r>
            <a:r>
              <a:rPr sz="4800" b="0" spc="-5" dirty="0">
                <a:latin typeface="Times New Roman"/>
                <a:cs typeface="Times New Roman"/>
              </a:rPr>
              <a:t>Constituents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490" y="1273809"/>
            <a:ext cx="8265795" cy="49110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14300">
              <a:lnSpc>
                <a:spcPct val="100699"/>
              </a:lnSpc>
              <a:spcBef>
                <a:spcPts val="70"/>
              </a:spcBef>
              <a:buAutoNum type="arabicPeriod"/>
              <a:tabLst>
                <a:tab pos="535305" algn="l"/>
              </a:tabLst>
            </a:pP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Lime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forms nearly two-third (2/3)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 cement. Therefore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sufficient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quantity of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lime 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must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be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 the raw materials for the manufacturing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3200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200">
              <a:latin typeface="Times New Roman"/>
              <a:cs typeface="Times New Roman"/>
            </a:endParaRPr>
          </a:p>
          <a:p>
            <a:pPr marL="12700" marR="571500" indent="101600">
              <a:lnSpc>
                <a:spcPct val="100000"/>
              </a:lnSpc>
              <a:buAutoNum type="arabicPeriod"/>
              <a:tabLst>
                <a:tab pos="522605" algn="l"/>
              </a:tabLst>
            </a:pP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Its proportion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has an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important </a:t>
            </a:r>
            <a:r>
              <a:rPr sz="3200" spc="-15" dirty="0">
                <a:solidFill>
                  <a:srgbClr val="6F2F9F"/>
                </a:solidFill>
                <a:latin typeface="Times New Roman"/>
                <a:cs typeface="Times New Roman"/>
              </a:rPr>
              <a:t>effect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on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 cement.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Sufficient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quantity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 </a:t>
            </a: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lime forms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di- 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calcium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silicate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and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tri-calcium silicate in the  manufacturing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cement.</a:t>
            </a:r>
            <a:endParaRPr sz="3200">
              <a:latin typeface="Times New Roman"/>
              <a:cs typeface="Times New Roman"/>
            </a:endParaRPr>
          </a:p>
          <a:p>
            <a:pPr marL="12700" marR="459740" indent="101600">
              <a:lnSpc>
                <a:spcPts val="3840"/>
              </a:lnSpc>
              <a:spcBef>
                <a:spcPts val="120"/>
              </a:spcBef>
              <a:buAutoNum type="arabicPeriod"/>
              <a:tabLst>
                <a:tab pos="522605" algn="l"/>
              </a:tabLst>
            </a:pPr>
            <a:r>
              <a:rPr sz="3200" spc="-10" dirty="0">
                <a:solidFill>
                  <a:srgbClr val="6F2F9F"/>
                </a:solidFill>
                <a:latin typeface="Times New Roman"/>
                <a:cs typeface="Times New Roman"/>
              </a:rPr>
              <a:t>Lime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in excess,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causes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cement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6F2F9F"/>
                </a:solidFill>
                <a:latin typeface="Times New Roman"/>
                <a:cs typeface="Times New Roman"/>
              </a:rPr>
              <a:t>expand  and</a:t>
            </a:r>
            <a:r>
              <a:rPr sz="3200" spc="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Times New Roman"/>
                <a:cs typeface="Times New Roman"/>
              </a:rPr>
              <a:t>disintegrate.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250" y="34290"/>
            <a:ext cx="3067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(i)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Lime</a:t>
            </a:r>
            <a:r>
              <a:rPr u="heavy" spc="-9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(CaO):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1412</Words>
  <Application>Microsoft Office PowerPoint</Application>
  <PresentationFormat>On-screen Show (4:3)</PresentationFormat>
  <Paragraphs>184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Chemical Composition of  cement is:</vt:lpstr>
      <vt:lpstr>Bogue’s Compounds C3S &amp; C2S PRVIDE STRENTH &amp; OFFERS RESISTANCE TOWARDS THE</vt:lpstr>
      <vt:lpstr>TYPES OF CEMENT:</vt:lpstr>
      <vt:lpstr>(1) ORDINARY PORTLAND CEMENT:</vt:lpstr>
      <vt:lpstr>Chemical Composition of O.P.Cement:</vt:lpstr>
      <vt:lpstr>Chemical Composition of O.P.Cement: Continued-------</vt:lpstr>
      <vt:lpstr>Functions of Cement  Manufacturing  Constituents</vt:lpstr>
      <vt:lpstr>(i) Lime (CaO):</vt:lpstr>
      <vt:lpstr>(ii) Silica (SiO2):</vt:lpstr>
      <vt:lpstr>(iii) Alumina (Al2O3):</vt:lpstr>
      <vt:lpstr>Slide 12</vt:lpstr>
      <vt:lpstr>Slide 13</vt:lpstr>
      <vt:lpstr>Slide 14</vt:lpstr>
      <vt:lpstr>(2) RAPID HARDENING CEMENT:</vt:lpstr>
      <vt:lpstr>Slide 16</vt:lpstr>
      <vt:lpstr>Slide 17</vt:lpstr>
      <vt:lpstr>(5) QUICK SETTING CEMENT:</vt:lpstr>
      <vt:lpstr>(6) LOW HEAT CEMENT:</vt:lpstr>
      <vt:lpstr>(7) Portland Pozzolana Cement:</vt:lpstr>
      <vt:lpstr>(8) Portland Slag Cement:</vt:lpstr>
      <vt:lpstr>(9) HIGH ALUMINA CEMENT:</vt:lpstr>
      <vt:lpstr>(10) AIR ENTRAINING CEMENT:</vt:lpstr>
      <vt:lpstr>(11) Supersulphated Cement:</vt:lpstr>
      <vt:lpstr>(12) Masonry Cement:</vt:lpstr>
      <vt:lpstr>(13) Expansive Cement:</vt:lpstr>
      <vt:lpstr>(14) Colored Cement:</vt:lpstr>
      <vt:lpstr>(15) WHITE CEMENT:</vt:lpstr>
      <vt:lpstr>THE PLEASANT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SICETECE</cp:lastModifiedBy>
  <cp:revision>2</cp:revision>
  <dcterms:created xsi:type="dcterms:W3CDTF">2018-09-05T06:34:08Z</dcterms:created>
  <dcterms:modified xsi:type="dcterms:W3CDTF">2018-09-05T06:38:39Z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2015-03-31T00:00:00Z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2018-09-05T00:00:00Z</vt:filetime>
  </property>
</Properties>
</file>