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828800" y="0"/>
            <a:ext cx="7315200" cy="6858000"/>
          </a:xfrm>
          <a:custGeom>
            <a:avLst/>
            <a:gdLst/>
            <a:ahLst/>
            <a:cxnLst/>
            <a:rect l="l" t="t" r="r" b="b"/>
            <a:pathLst>
              <a:path w="7315200" h="6858000">
                <a:moveTo>
                  <a:pt x="0" y="6858000"/>
                </a:moveTo>
                <a:lnTo>
                  <a:pt x="7315200" y="6858000"/>
                </a:lnTo>
                <a:lnTo>
                  <a:pt x="7315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3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48055" y="1717548"/>
            <a:ext cx="8695944" cy="1694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828800" y="0"/>
            <a:ext cx="7315200" cy="1676400"/>
          </a:xfrm>
          <a:custGeom>
            <a:avLst/>
            <a:gdLst/>
            <a:ahLst/>
            <a:cxnLst/>
            <a:rect l="l" t="t" r="r" b="b"/>
            <a:pathLst>
              <a:path w="7315200" h="1676400">
                <a:moveTo>
                  <a:pt x="0" y="1676400"/>
                </a:moveTo>
                <a:lnTo>
                  <a:pt x="7315200" y="1676400"/>
                </a:lnTo>
                <a:lnTo>
                  <a:pt x="7315200" y="0"/>
                </a:lnTo>
                <a:lnTo>
                  <a:pt x="0" y="0"/>
                </a:lnTo>
                <a:lnTo>
                  <a:pt x="0" y="167640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676400"/>
            <a:ext cx="1828800" cy="5181600"/>
          </a:xfrm>
          <a:custGeom>
            <a:avLst/>
            <a:gdLst/>
            <a:ahLst/>
            <a:cxnLst/>
            <a:rect l="l" t="t" r="r" b="b"/>
            <a:pathLst>
              <a:path w="1828800" h="5181600">
                <a:moveTo>
                  <a:pt x="0" y="5181599"/>
                </a:moveTo>
                <a:lnTo>
                  <a:pt x="1828800" y="5181599"/>
                </a:lnTo>
                <a:lnTo>
                  <a:pt x="1828800" y="0"/>
                </a:lnTo>
                <a:lnTo>
                  <a:pt x="0" y="0"/>
                </a:lnTo>
                <a:lnTo>
                  <a:pt x="0" y="5181599"/>
                </a:lnTo>
                <a:close/>
              </a:path>
            </a:pathLst>
          </a:custGeom>
          <a:solidFill>
            <a:srgbClr val="C32C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1828800" cy="1676400"/>
          </a:xfrm>
          <a:custGeom>
            <a:avLst/>
            <a:gdLst/>
            <a:ahLst/>
            <a:cxnLst/>
            <a:rect l="l" t="t" r="r" b="b"/>
            <a:pathLst>
              <a:path w="1828800" h="1676400">
                <a:moveTo>
                  <a:pt x="0" y="1676400"/>
                </a:moveTo>
                <a:lnTo>
                  <a:pt x="1828800" y="1676400"/>
                </a:lnTo>
                <a:lnTo>
                  <a:pt x="1828800" y="0"/>
                </a:lnTo>
                <a:lnTo>
                  <a:pt x="0" y="0"/>
                </a:lnTo>
                <a:lnTo>
                  <a:pt x="0" y="1676400"/>
                </a:lnTo>
                <a:close/>
              </a:path>
            </a:pathLst>
          </a:custGeom>
          <a:solidFill>
            <a:srgbClr val="FDB8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95300" y="419100"/>
            <a:ext cx="838200" cy="838200"/>
          </a:xfrm>
          <a:custGeom>
            <a:avLst/>
            <a:gdLst/>
            <a:ahLst/>
            <a:cxnLst/>
            <a:rect l="l" t="t" r="r" b="b"/>
            <a:pathLst>
              <a:path w="838200" h="838200">
                <a:moveTo>
                  <a:pt x="419100" y="0"/>
                </a:moveTo>
                <a:lnTo>
                  <a:pt x="370225" y="2818"/>
                </a:lnTo>
                <a:lnTo>
                  <a:pt x="323005" y="11065"/>
                </a:lnTo>
                <a:lnTo>
                  <a:pt x="277756" y="24426"/>
                </a:lnTo>
                <a:lnTo>
                  <a:pt x="234792" y="42587"/>
                </a:lnTo>
                <a:lnTo>
                  <a:pt x="194427" y="65234"/>
                </a:lnTo>
                <a:lnTo>
                  <a:pt x="156976" y="92053"/>
                </a:lnTo>
                <a:lnTo>
                  <a:pt x="122753" y="122729"/>
                </a:lnTo>
                <a:lnTo>
                  <a:pt x="92073" y="156949"/>
                </a:lnTo>
                <a:lnTo>
                  <a:pt x="65250" y="194399"/>
                </a:lnTo>
                <a:lnTo>
                  <a:pt x="42598" y="234764"/>
                </a:lnTo>
                <a:lnTo>
                  <a:pt x="24433" y="277731"/>
                </a:lnTo>
                <a:lnTo>
                  <a:pt x="11068" y="322985"/>
                </a:lnTo>
                <a:lnTo>
                  <a:pt x="2819" y="370213"/>
                </a:lnTo>
                <a:lnTo>
                  <a:pt x="0" y="419100"/>
                </a:lnTo>
                <a:lnTo>
                  <a:pt x="2819" y="467986"/>
                </a:lnTo>
                <a:lnTo>
                  <a:pt x="11068" y="515214"/>
                </a:lnTo>
                <a:lnTo>
                  <a:pt x="24433" y="560468"/>
                </a:lnTo>
                <a:lnTo>
                  <a:pt x="42598" y="603435"/>
                </a:lnTo>
                <a:lnTo>
                  <a:pt x="65250" y="643800"/>
                </a:lnTo>
                <a:lnTo>
                  <a:pt x="92073" y="681250"/>
                </a:lnTo>
                <a:lnTo>
                  <a:pt x="122753" y="715470"/>
                </a:lnTo>
                <a:lnTo>
                  <a:pt x="156976" y="746146"/>
                </a:lnTo>
                <a:lnTo>
                  <a:pt x="194427" y="772965"/>
                </a:lnTo>
                <a:lnTo>
                  <a:pt x="234792" y="795612"/>
                </a:lnTo>
                <a:lnTo>
                  <a:pt x="277756" y="813773"/>
                </a:lnTo>
                <a:lnTo>
                  <a:pt x="323005" y="827134"/>
                </a:lnTo>
                <a:lnTo>
                  <a:pt x="370225" y="835381"/>
                </a:lnTo>
                <a:lnTo>
                  <a:pt x="419100" y="838200"/>
                </a:lnTo>
                <a:lnTo>
                  <a:pt x="467974" y="835381"/>
                </a:lnTo>
                <a:lnTo>
                  <a:pt x="515194" y="827134"/>
                </a:lnTo>
                <a:lnTo>
                  <a:pt x="560443" y="813773"/>
                </a:lnTo>
                <a:lnTo>
                  <a:pt x="603407" y="795612"/>
                </a:lnTo>
                <a:lnTo>
                  <a:pt x="643772" y="772965"/>
                </a:lnTo>
                <a:lnTo>
                  <a:pt x="681223" y="746146"/>
                </a:lnTo>
                <a:lnTo>
                  <a:pt x="715446" y="715470"/>
                </a:lnTo>
                <a:lnTo>
                  <a:pt x="746126" y="681250"/>
                </a:lnTo>
                <a:lnTo>
                  <a:pt x="772949" y="643800"/>
                </a:lnTo>
                <a:lnTo>
                  <a:pt x="795601" y="603435"/>
                </a:lnTo>
                <a:lnTo>
                  <a:pt x="813766" y="560468"/>
                </a:lnTo>
                <a:lnTo>
                  <a:pt x="827131" y="515214"/>
                </a:lnTo>
                <a:lnTo>
                  <a:pt x="835380" y="467986"/>
                </a:lnTo>
                <a:lnTo>
                  <a:pt x="838200" y="419100"/>
                </a:lnTo>
                <a:lnTo>
                  <a:pt x="835380" y="370213"/>
                </a:lnTo>
                <a:lnTo>
                  <a:pt x="827131" y="322985"/>
                </a:lnTo>
                <a:lnTo>
                  <a:pt x="813766" y="277731"/>
                </a:lnTo>
                <a:lnTo>
                  <a:pt x="795601" y="234764"/>
                </a:lnTo>
                <a:lnTo>
                  <a:pt x="772949" y="194399"/>
                </a:lnTo>
                <a:lnTo>
                  <a:pt x="746126" y="156949"/>
                </a:lnTo>
                <a:lnTo>
                  <a:pt x="715446" y="122729"/>
                </a:lnTo>
                <a:lnTo>
                  <a:pt x="681223" y="92053"/>
                </a:lnTo>
                <a:lnTo>
                  <a:pt x="643772" y="65234"/>
                </a:lnTo>
                <a:lnTo>
                  <a:pt x="603407" y="42587"/>
                </a:lnTo>
                <a:lnTo>
                  <a:pt x="560443" y="24426"/>
                </a:lnTo>
                <a:lnTo>
                  <a:pt x="515194" y="11065"/>
                </a:lnTo>
                <a:lnTo>
                  <a:pt x="467974" y="2818"/>
                </a:lnTo>
                <a:lnTo>
                  <a:pt x="419100" y="0"/>
                </a:lnTo>
                <a:close/>
              </a:path>
            </a:pathLst>
          </a:custGeom>
          <a:solidFill>
            <a:srgbClr val="3891A7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4572000"/>
          </a:xfrm>
          <a:custGeom>
            <a:avLst/>
            <a:gdLst/>
            <a:ahLst/>
            <a:cxnLst/>
            <a:rect l="l" t="t" r="r" b="b"/>
            <a:pathLst>
              <a:path w="9144000" h="4572000">
                <a:moveTo>
                  <a:pt x="0" y="4572000"/>
                </a:moveTo>
                <a:lnTo>
                  <a:pt x="9144000" y="45720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FFF3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828800" cy="4572000"/>
          </a:xfrm>
          <a:custGeom>
            <a:avLst/>
            <a:gdLst/>
            <a:ahLst/>
            <a:cxnLst/>
            <a:rect l="l" t="t" r="r" b="b"/>
            <a:pathLst>
              <a:path w="1828800" h="4572000">
                <a:moveTo>
                  <a:pt x="0" y="4572000"/>
                </a:moveTo>
                <a:lnTo>
                  <a:pt x="1828800" y="4572000"/>
                </a:lnTo>
                <a:lnTo>
                  <a:pt x="18288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C32C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6400800"/>
            <a:ext cx="9144000" cy="4571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828800" y="4572000"/>
            <a:ext cx="7315200" cy="1828800"/>
          </a:xfrm>
          <a:custGeom>
            <a:avLst/>
            <a:gdLst/>
            <a:ahLst/>
            <a:cxnLst/>
            <a:rect l="l" t="t" r="r" b="b"/>
            <a:pathLst>
              <a:path w="7315200" h="1828800">
                <a:moveTo>
                  <a:pt x="0" y="1828800"/>
                </a:moveTo>
                <a:lnTo>
                  <a:pt x="7315200" y="1828800"/>
                </a:lnTo>
                <a:lnTo>
                  <a:pt x="7315200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4572000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1828800" y="1828800"/>
                </a:lnTo>
                <a:lnTo>
                  <a:pt x="1828800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FDB809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4242" y="1310132"/>
            <a:ext cx="3333750" cy="330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4642" y="1614932"/>
            <a:ext cx="4233545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jpe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7.png"/><Relationship Id="rId3" Type="http://schemas.openxmlformats.org/officeDocument/2006/relationships/image" Target="../media/image37.png"/><Relationship Id="rId7" Type="http://schemas.openxmlformats.org/officeDocument/2006/relationships/image" Target="../media/image52.png"/><Relationship Id="rId12" Type="http://schemas.openxmlformats.org/officeDocument/2006/relationships/image" Target="../media/image56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1.png"/><Relationship Id="rId11" Type="http://schemas.openxmlformats.org/officeDocument/2006/relationships/image" Target="../media/image55.png"/><Relationship Id="rId5" Type="http://schemas.openxmlformats.org/officeDocument/2006/relationships/image" Target="../media/image50.png"/><Relationship Id="rId10" Type="http://schemas.openxmlformats.org/officeDocument/2006/relationships/image" Target="../media/image54.png"/><Relationship Id="rId4" Type="http://schemas.openxmlformats.org/officeDocument/2006/relationships/image" Target="../media/image49.png"/><Relationship Id="rId9" Type="http://schemas.openxmlformats.org/officeDocument/2006/relationships/image" Target="../media/image39.png"/><Relationship Id="rId14" Type="http://schemas.openxmlformats.org/officeDocument/2006/relationships/image" Target="../media/image5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ongo.co.za/" TargetMode="External"/><Relationship Id="rId2" Type="http://schemas.openxmlformats.org/officeDocument/2006/relationships/hyperlink" Target="http://www.motospor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chinerylubrication.com/" TargetMode="External"/><Relationship Id="rId5" Type="http://schemas.openxmlformats.org/officeDocument/2006/relationships/hyperlink" Target="http://www.aimil.com/" TargetMode="External"/><Relationship Id="rId4" Type="http://schemas.openxmlformats.org/officeDocument/2006/relationships/hyperlink" Target="http://www.vidyarthiplus.in/2012/01/engineering-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175" y="2983255"/>
            <a:ext cx="4580255" cy="156210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146175">
              <a:lnSpc>
                <a:spcPct val="100000"/>
              </a:lnSpc>
              <a:spcBef>
                <a:spcPts val="775"/>
              </a:spcBef>
            </a:pPr>
            <a:r>
              <a:rPr sz="2800" spc="-5" dirty="0"/>
              <a:t>Course:</a:t>
            </a:r>
            <a:r>
              <a:rPr sz="2800" spc="-20" dirty="0"/>
              <a:t> </a:t>
            </a:r>
            <a:r>
              <a:rPr sz="2800" spc="-35" dirty="0"/>
              <a:t>B.Tech.</a:t>
            </a:r>
            <a:endParaRPr sz="2800"/>
          </a:p>
          <a:p>
            <a:pPr marL="12700" marR="5080" algn="ctr">
              <a:lnSpc>
                <a:spcPct val="120000"/>
              </a:lnSpc>
            </a:pPr>
            <a:r>
              <a:rPr sz="2800" spc="-5" dirty="0"/>
              <a:t>Subject: Engineering</a:t>
            </a:r>
            <a:r>
              <a:rPr sz="2800" spc="-40" dirty="0"/>
              <a:t> </a:t>
            </a:r>
            <a:r>
              <a:rPr sz="2800" spc="-5" dirty="0"/>
              <a:t>Chemistry  Unit</a:t>
            </a:r>
            <a:r>
              <a:rPr sz="2800" spc="-5"/>
              <a:t>:</a:t>
            </a:r>
            <a:r>
              <a:rPr sz="2800" spc="-20"/>
              <a:t> </a:t>
            </a:r>
            <a:r>
              <a:rPr lang="en-US" sz="2800" spc="-20" dirty="0" smtClean="0"/>
              <a:t>V </a:t>
            </a:r>
            <a:r>
              <a:rPr sz="2800" smtClean="0"/>
              <a:t>(</a:t>
            </a:r>
            <a:r>
              <a:rPr lang="en-US" sz="2800" dirty="0" smtClean="0"/>
              <a:t>B</a:t>
            </a:r>
            <a:r>
              <a:rPr sz="2800" smtClean="0"/>
              <a:t>)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3104388" y="1440180"/>
            <a:ext cx="4596384" cy="978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98091" y="812291"/>
            <a:ext cx="6234684" cy="611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51050" y="866266"/>
            <a:ext cx="6128639" cy="503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94123" y="1595450"/>
            <a:ext cx="11493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94123" y="2206218"/>
            <a:ext cx="114935" cy="75692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94123" y="3608070"/>
            <a:ext cx="1149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94123" y="4278629"/>
            <a:ext cx="1149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03978" y="1595450"/>
            <a:ext cx="3719195" cy="3014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This lubrication is also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called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Boundary</a:t>
            </a:r>
            <a:r>
              <a:rPr sz="20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Lubrication.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240"/>
              </a:spcBef>
            </a:pPr>
            <a:r>
              <a:rPr sz="2000" dirty="0">
                <a:latin typeface="Times New Roman"/>
                <a:cs typeface="Times New Roman"/>
              </a:rPr>
              <a:t>Its used for high load conditions.  </a:t>
            </a:r>
            <a:r>
              <a:rPr sz="2000" spc="-55" dirty="0">
                <a:latin typeface="Times New Roman"/>
                <a:cs typeface="Times New Roman"/>
              </a:rPr>
              <a:t>Very </a:t>
            </a:r>
            <a:r>
              <a:rPr sz="2000" dirty="0">
                <a:latin typeface="Times New Roman"/>
                <a:cs typeface="Times New Roman"/>
              </a:rPr>
              <a:t>thin film of the lubricant is  adsorbed on the surface by</a:t>
            </a:r>
            <a:r>
              <a:rPr sz="2000" spc="3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physical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chemical </a:t>
            </a:r>
            <a:r>
              <a:rPr sz="2000" dirty="0">
                <a:latin typeface="Times New Roman"/>
                <a:cs typeface="Times New Roman"/>
              </a:rPr>
              <a:t>forces or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both.</a:t>
            </a:r>
            <a:endParaRPr sz="2000">
              <a:latin typeface="Times New Roman"/>
              <a:cs typeface="Times New Roman"/>
            </a:endParaRPr>
          </a:p>
          <a:p>
            <a:pPr marL="12700" marR="78740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coefficient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friction </a:t>
            </a:r>
            <a:r>
              <a:rPr sz="2000" dirty="0">
                <a:latin typeface="Times New Roman"/>
                <a:cs typeface="Times New Roman"/>
              </a:rPr>
              <a:t>is 0.05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  0.15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Times New Roman"/>
                <a:cs typeface="Times New Roman"/>
              </a:rPr>
              <a:t>Lubricants used for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boundary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94123" y="5559044"/>
            <a:ext cx="1149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03978" y="4583125"/>
            <a:ext cx="3892550" cy="1916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9525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lubrication </a:t>
            </a:r>
            <a:r>
              <a:rPr sz="2000" dirty="0">
                <a:latin typeface="Times New Roman"/>
                <a:cs typeface="Times New Roman"/>
              </a:rPr>
              <a:t>should have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high</a:t>
            </a:r>
            <a:r>
              <a:rPr sz="2000" spc="-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viscosity  index, resistance to heat and  oxidation, good</a:t>
            </a:r>
            <a:r>
              <a:rPr sz="20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oiliness.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Times New Roman"/>
                <a:cs typeface="Times New Roman"/>
              </a:rPr>
              <a:t>Examples </a:t>
            </a:r>
            <a:r>
              <a:rPr sz="2000" dirty="0">
                <a:latin typeface="Times New Roman"/>
                <a:cs typeface="Times New Roman"/>
              </a:rPr>
              <a:t>are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Organic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oils, </a:t>
            </a:r>
            <a:r>
              <a:rPr sz="2000" spc="-25" dirty="0">
                <a:solidFill>
                  <a:srgbClr val="FF0000"/>
                </a:solidFill>
                <a:latin typeface="Times New Roman"/>
                <a:cs typeface="Times New Roman"/>
              </a:rPr>
              <a:t>Vegetable 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oils, Graphite and </a:t>
            </a:r>
            <a:r>
              <a:rPr sz="2000" spc="5" dirty="0">
                <a:solidFill>
                  <a:srgbClr val="FF0000"/>
                </a:solidFill>
                <a:latin typeface="Times New Roman"/>
                <a:cs typeface="Times New Roman"/>
              </a:rPr>
              <a:t>MoS</a:t>
            </a:r>
            <a:r>
              <a:rPr sz="1950" spc="7" baseline="-21367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2000" spc="5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Mineral</a:t>
            </a:r>
            <a:r>
              <a:rPr sz="2000" spc="-1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Oils  </a:t>
            </a:r>
            <a:r>
              <a:rPr sz="2000" spc="-5" dirty="0">
                <a:latin typeface="Times New Roman"/>
                <a:cs typeface="Times New Roman"/>
              </a:rPr>
              <a:t>etc.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43127" y="1714500"/>
            <a:ext cx="3429000" cy="39288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6155" y="955547"/>
            <a:ext cx="8298180" cy="611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8987" y="1009141"/>
            <a:ext cx="8192770" cy="503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46575" y="1624329"/>
            <a:ext cx="4660900" cy="2908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95"/>
              </a:spcBef>
              <a:buChar char="•"/>
              <a:tabLst>
                <a:tab pos="621665" algn="l"/>
                <a:tab pos="622300" algn="l"/>
              </a:tabLst>
            </a:pPr>
            <a:r>
              <a:rPr sz="2200" dirty="0">
                <a:latin typeface="Times New Roman"/>
                <a:cs typeface="Times New Roman"/>
              </a:rPr>
              <a:t>This lubrication is </a:t>
            </a:r>
            <a:r>
              <a:rPr sz="2200" spc="-5" dirty="0">
                <a:latin typeface="Times New Roman"/>
                <a:cs typeface="Times New Roman"/>
              </a:rPr>
              <a:t>for </a:t>
            </a:r>
            <a:r>
              <a:rPr sz="2200" spc="-5" dirty="0">
                <a:solidFill>
                  <a:srgbClr val="FF0000"/>
                </a:solidFill>
                <a:latin typeface="Times New Roman"/>
                <a:cs typeface="Times New Roman"/>
              </a:rPr>
              <a:t>very</a:t>
            </a:r>
            <a:r>
              <a:rPr sz="22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Times New Roman"/>
                <a:cs typeface="Times New Roman"/>
              </a:rPr>
              <a:t>high</a:t>
            </a:r>
            <a:endParaRPr sz="2200">
              <a:latin typeface="Times New Roman"/>
              <a:cs typeface="Times New Roman"/>
            </a:endParaRPr>
          </a:p>
          <a:p>
            <a:pPr marL="622300">
              <a:lnSpc>
                <a:spcPct val="100000"/>
              </a:lnSpc>
            </a:pPr>
            <a:r>
              <a:rPr sz="2200" spc="-5" dirty="0">
                <a:solidFill>
                  <a:srgbClr val="FF0000"/>
                </a:solidFill>
                <a:latin typeface="Times New Roman"/>
                <a:cs typeface="Times New Roman"/>
              </a:rPr>
              <a:t>press/temp/speed </a:t>
            </a:r>
            <a:r>
              <a:rPr sz="2200" dirty="0">
                <a:solidFill>
                  <a:srgbClr val="FF0000"/>
                </a:solidFill>
                <a:latin typeface="Times New Roman"/>
                <a:cs typeface="Times New Roman"/>
              </a:rPr>
              <a:t>sliding</a:t>
            </a:r>
            <a:r>
              <a:rPr sz="22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0000"/>
                </a:solidFill>
                <a:latin typeface="Times New Roman"/>
                <a:cs typeface="Times New Roman"/>
              </a:rPr>
              <a:t>surfaces</a:t>
            </a:r>
            <a:r>
              <a:rPr sz="2200" spc="-1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622300" marR="5080" indent="-609600">
              <a:lnSpc>
                <a:spcPct val="100000"/>
              </a:lnSpc>
              <a:spcBef>
                <a:spcPts val="530"/>
              </a:spcBef>
              <a:buChar char="•"/>
              <a:tabLst>
                <a:tab pos="621665" algn="l"/>
                <a:tab pos="622300" algn="l"/>
              </a:tabLst>
            </a:pPr>
            <a:r>
              <a:rPr sz="2200" spc="-5" dirty="0">
                <a:latin typeface="Times New Roman"/>
                <a:cs typeface="Times New Roman"/>
              </a:rPr>
              <a:t>Extreme pressure </a:t>
            </a:r>
            <a:r>
              <a:rPr sz="2200" dirty="0">
                <a:latin typeface="Times New Roman"/>
                <a:cs typeface="Times New Roman"/>
              </a:rPr>
              <a:t>additives </a:t>
            </a:r>
            <a:r>
              <a:rPr sz="2200" spc="-5" dirty="0">
                <a:latin typeface="Times New Roman"/>
                <a:cs typeface="Times New Roman"/>
              </a:rPr>
              <a:t>are used  </a:t>
            </a:r>
            <a:r>
              <a:rPr sz="2200" dirty="0">
                <a:latin typeface="Times New Roman"/>
                <a:cs typeface="Times New Roman"/>
              </a:rPr>
              <a:t>along </a:t>
            </a:r>
            <a:r>
              <a:rPr sz="2200" spc="-5" dirty="0">
                <a:latin typeface="Times New Roman"/>
                <a:cs typeface="Times New Roman"/>
              </a:rPr>
              <a:t>with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lubricants.</a:t>
            </a:r>
            <a:endParaRPr sz="22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530"/>
              </a:spcBef>
              <a:buChar char="•"/>
              <a:tabLst>
                <a:tab pos="621665" algn="l"/>
                <a:tab pos="622300" algn="l"/>
              </a:tabLst>
            </a:pPr>
            <a:r>
              <a:rPr sz="2200" spc="-5" dirty="0">
                <a:latin typeface="Times New Roman"/>
                <a:cs typeface="Times New Roman"/>
              </a:rPr>
              <a:t>Chemicals used are </a:t>
            </a:r>
            <a:r>
              <a:rPr sz="2200" spc="-5" dirty="0">
                <a:solidFill>
                  <a:srgbClr val="FF0000"/>
                </a:solidFill>
                <a:latin typeface="Times New Roman"/>
                <a:cs typeface="Times New Roman"/>
              </a:rPr>
              <a:t>compounds of</a:t>
            </a:r>
            <a:endParaRPr sz="2200">
              <a:latin typeface="Times New Roman"/>
              <a:cs typeface="Times New Roman"/>
            </a:endParaRPr>
          </a:p>
          <a:p>
            <a:pPr marL="622300">
              <a:lnSpc>
                <a:spcPct val="100000"/>
              </a:lnSpc>
            </a:pPr>
            <a:r>
              <a:rPr sz="2200" spc="-5" dirty="0">
                <a:solidFill>
                  <a:srgbClr val="FF0000"/>
                </a:solidFill>
                <a:latin typeface="Times New Roman"/>
                <a:cs typeface="Times New Roman"/>
              </a:rPr>
              <a:t>Cl, S &amp; </a:t>
            </a:r>
            <a:r>
              <a:rPr sz="2200" spc="-125" dirty="0">
                <a:solidFill>
                  <a:srgbClr val="FF0000"/>
                </a:solidFill>
                <a:latin typeface="Times New Roman"/>
                <a:cs typeface="Times New Roman"/>
              </a:rPr>
              <a:t>P.</a:t>
            </a:r>
            <a:endParaRPr sz="2200">
              <a:latin typeface="Times New Roman"/>
              <a:cs typeface="Times New Roman"/>
            </a:endParaRPr>
          </a:p>
          <a:p>
            <a:pPr marL="622300" marR="177165" indent="-609600">
              <a:lnSpc>
                <a:spcPct val="100000"/>
              </a:lnSpc>
              <a:spcBef>
                <a:spcPts val="530"/>
              </a:spcBef>
              <a:buChar char="•"/>
              <a:tabLst>
                <a:tab pos="621665" algn="l"/>
                <a:tab pos="622300" algn="l"/>
              </a:tabLst>
            </a:pPr>
            <a:r>
              <a:rPr sz="2200" dirty="0">
                <a:latin typeface="Times New Roman"/>
                <a:cs typeface="Times New Roman"/>
              </a:rPr>
              <a:t>These additives form solid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surface  films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Cl, S &amp;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25" dirty="0">
                <a:latin typeface="Times New Roman"/>
                <a:cs typeface="Times New Roman"/>
              </a:rPr>
              <a:t>P.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6575" y="5313375"/>
            <a:ext cx="1231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46575" y="4575428"/>
            <a:ext cx="4366260" cy="14338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95"/>
              </a:spcBef>
              <a:buChar char="•"/>
              <a:tabLst>
                <a:tab pos="621665" algn="l"/>
                <a:tab pos="622300" algn="l"/>
              </a:tabLst>
            </a:pPr>
            <a:r>
              <a:rPr sz="2200" dirty="0">
                <a:latin typeface="Times New Roman"/>
                <a:cs typeface="Times New Roman"/>
              </a:rPr>
              <a:t>High </a:t>
            </a:r>
            <a:r>
              <a:rPr sz="2200" spc="-5" dirty="0">
                <a:latin typeface="Times New Roman"/>
                <a:cs typeface="Times New Roman"/>
              </a:rPr>
              <a:t>melting </a:t>
            </a:r>
            <a:r>
              <a:rPr sz="2200" dirty="0">
                <a:latin typeface="Times New Roman"/>
                <a:cs typeface="Times New Roman"/>
              </a:rPr>
              <a:t>point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metal</a:t>
            </a:r>
            <a:endParaRPr sz="2200">
              <a:latin typeface="Times New Roman"/>
              <a:cs typeface="Times New Roman"/>
            </a:endParaRPr>
          </a:p>
          <a:p>
            <a:pPr marL="622300">
              <a:lnSpc>
                <a:spcPct val="100000"/>
              </a:lnSpc>
            </a:pPr>
            <a:r>
              <a:rPr sz="2200" spc="-5" dirty="0">
                <a:latin typeface="Times New Roman"/>
                <a:cs typeface="Times New Roman"/>
              </a:rPr>
              <a:t>compounds are </a:t>
            </a:r>
            <a:r>
              <a:rPr sz="2200" dirty="0">
                <a:latin typeface="Times New Roman"/>
                <a:cs typeface="Times New Roman"/>
              </a:rPr>
              <a:t>good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lubricants.</a:t>
            </a:r>
            <a:endParaRPr sz="2200">
              <a:latin typeface="Times New Roman"/>
              <a:cs typeface="Times New Roman"/>
            </a:endParaRPr>
          </a:p>
          <a:p>
            <a:pPr marL="622300" marR="5080" indent="69850">
              <a:lnSpc>
                <a:spcPct val="100000"/>
              </a:lnSpc>
              <a:spcBef>
                <a:spcPts val="530"/>
              </a:spcBef>
            </a:pPr>
            <a:r>
              <a:rPr sz="2200" dirty="0">
                <a:latin typeface="Times New Roman"/>
                <a:cs typeface="Times New Roman"/>
              </a:rPr>
              <a:t>E.g. graphite is used for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drawing  wires made </a:t>
            </a:r>
            <a:r>
              <a:rPr sz="2200" dirty="0">
                <a:latin typeface="Times New Roman"/>
                <a:cs typeface="Times New Roman"/>
              </a:rPr>
              <a:t>up of </a:t>
            </a:r>
            <a:r>
              <a:rPr sz="2200" spc="-5" dirty="0">
                <a:latin typeface="Times New Roman"/>
                <a:cs typeface="Times New Roman"/>
              </a:rPr>
              <a:t>mild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steel.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99872" y="1999488"/>
            <a:ext cx="3715511" cy="38587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51175" y="5894019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4572000"/>
          </a:xfrm>
          <a:custGeom>
            <a:avLst/>
            <a:gdLst/>
            <a:ahLst/>
            <a:cxnLst/>
            <a:rect l="l" t="t" r="r" b="b"/>
            <a:pathLst>
              <a:path w="9144000" h="4572000">
                <a:moveTo>
                  <a:pt x="0" y="4572000"/>
                </a:moveTo>
                <a:lnTo>
                  <a:pt x="9144000" y="45720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FFF3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0" cy="4572000"/>
          </a:xfrm>
          <a:custGeom>
            <a:avLst/>
            <a:gdLst/>
            <a:ahLst/>
            <a:cxnLst/>
            <a:rect l="l" t="t" r="r" b="b"/>
            <a:pathLst>
              <a:path w="1828800" h="4572000">
                <a:moveTo>
                  <a:pt x="0" y="4572000"/>
                </a:moveTo>
                <a:lnTo>
                  <a:pt x="1828800" y="4572000"/>
                </a:lnTo>
                <a:lnTo>
                  <a:pt x="18288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C32C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400800"/>
            <a:ext cx="9144000" cy="457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572000"/>
            <a:ext cx="7315200" cy="1828800"/>
          </a:xfrm>
          <a:custGeom>
            <a:avLst/>
            <a:gdLst/>
            <a:ahLst/>
            <a:cxnLst/>
            <a:rect l="l" t="t" r="r" b="b"/>
            <a:pathLst>
              <a:path w="7315200" h="1828800">
                <a:moveTo>
                  <a:pt x="0" y="1828800"/>
                </a:moveTo>
                <a:lnTo>
                  <a:pt x="7315200" y="1828800"/>
                </a:lnTo>
                <a:lnTo>
                  <a:pt x="7315200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572000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1828800" y="1828800"/>
                </a:lnTo>
                <a:lnTo>
                  <a:pt x="1828800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FDB809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58583" y="4000500"/>
            <a:ext cx="313944" cy="894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08347" y="2671572"/>
            <a:ext cx="3457955" cy="4008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08347" y="2671572"/>
            <a:ext cx="1191768" cy="4008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26207" y="4000500"/>
            <a:ext cx="313944" cy="894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6016" y="2671572"/>
            <a:ext cx="1191768" cy="4008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1544" y="4000500"/>
            <a:ext cx="313944" cy="894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9827" y="2671572"/>
            <a:ext cx="3457955" cy="4008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09216" y="1510283"/>
            <a:ext cx="4457700" cy="11780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260854" y="1839213"/>
            <a:ext cx="41509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45030" algn="l"/>
                <a:tab pos="2618105" algn="l"/>
              </a:tabLst>
            </a:pPr>
            <a:r>
              <a:rPr sz="2800" spc="-5" dirty="0">
                <a:solidFill>
                  <a:srgbClr val="FDEFCD"/>
                </a:solidFill>
              </a:rPr>
              <a:t>Classification	of	Lubricants</a:t>
            </a:r>
            <a:endParaRPr sz="2800"/>
          </a:p>
        </p:txBody>
      </p:sp>
      <p:sp>
        <p:nvSpPr>
          <p:cNvPr id="16" name="object 16"/>
          <p:cNvSpPr/>
          <p:nvPr/>
        </p:nvSpPr>
        <p:spPr>
          <a:xfrm>
            <a:off x="0" y="3055620"/>
            <a:ext cx="1889760" cy="96164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44271" y="3101720"/>
            <a:ext cx="1591310" cy="791210"/>
          </a:xfrm>
          <a:prstGeom prst="rect">
            <a:avLst/>
          </a:prstGeom>
        </p:spPr>
        <p:txBody>
          <a:bodyPr vert="horz" wrap="square" lIns="0" tIns="48894" rIns="0" bIns="0" rtlCol="0">
            <a:spAutoFit/>
          </a:bodyPr>
          <a:lstStyle/>
          <a:p>
            <a:pPr marL="12700" marR="5080" indent="290830">
              <a:lnSpc>
                <a:spcPts val="2900"/>
              </a:lnSpc>
              <a:spcBef>
                <a:spcPts val="384"/>
              </a:spcBef>
            </a:pPr>
            <a:r>
              <a:rPr sz="2600" dirty="0">
                <a:solidFill>
                  <a:srgbClr val="FDEFCD"/>
                </a:solidFill>
                <a:latin typeface="Book Antiqua"/>
                <a:cs typeface="Book Antiqua"/>
              </a:rPr>
              <a:t>Liquid  Lubricants</a:t>
            </a:r>
            <a:endParaRPr sz="2600">
              <a:latin typeface="Book Antiqua"/>
              <a:cs typeface="Book Antiqu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58723" y="4384547"/>
            <a:ext cx="1898904" cy="96316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77392" y="4411217"/>
            <a:ext cx="165925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solidFill>
                  <a:srgbClr val="FDEFCD"/>
                </a:solidFill>
                <a:latin typeface="Book Antiqua"/>
                <a:cs typeface="Book Antiqua"/>
              </a:rPr>
              <a:t>Eg.Mineral</a:t>
            </a:r>
            <a:r>
              <a:rPr sz="1900" spc="-30" dirty="0">
                <a:solidFill>
                  <a:srgbClr val="FDEFCD"/>
                </a:solidFill>
                <a:latin typeface="Book Antiqua"/>
                <a:cs typeface="Book Antiqua"/>
              </a:rPr>
              <a:t> </a:t>
            </a:r>
            <a:r>
              <a:rPr sz="1900" spc="-10" dirty="0">
                <a:solidFill>
                  <a:srgbClr val="FDEFCD"/>
                </a:solidFill>
                <a:latin typeface="Book Antiqua"/>
                <a:cs typeface="Book Antiqua"/>
              </a:rPr>
              <a:t>Oil,</a:t>
            </a:r>
            <a:endParaRPr sz="1900">
              <a:latin typeface="Book Antiqua"/>
              <a:cs typeface="Book Antiqu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3968" y="4680965"/>
            <a:ext cx="158686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solidFill>
                  <a:srgbClr val="FDEFCD"/>
                </a:solidFill>
                <a:latin typeface="Book Antiqua"/>
                <a:cs typeface="Book Antiqua"/>
              </a:rPr>
              <a:t>Petroleum</a:t>
            </a:r>
            <a:r>
              <a:rPr sz="1900" spc="-35" dirty="0">
                <a:solidFill>
                  <a:srgbClr val="FDEFCD"/>
                </a:solidFill>
                <a:latin typeface="Book Antiqua"/>
                <a:cs typeface="Book Antiqua"/>
              </a:rPr>
              <a:t> </a:t>
            </a:r>
            <a:r>
              <a:rPr sz="1900" spc="-10" dirty="0">
                <a:solidFill>
                  <a:srgbClr val="FDEFCD"/>
                </a:solidFill>
                <a:latin typeface="Book Antiqua"/>
                <a:cs typeface="Book Antiqua"/>
              </a:rPr>
              <a:t>Oil,</a:t>
            </a:r>
            <a:endParaRPr sz="1900">
              <a:latin typeface="Book Antiqua"/>
              <a:cs typeface="Book Antiqu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9000" y="4950409"/>
            <a:ext cx="183515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solidFill>
                  <a:srgbClr val="FDEFCD"/>
                </a:solidFill>
                <a:latin typeface="Book Antiqua"/>
                <a:cs typeface="Book Antiqua"/>
              </a:rPr>
              <a:t>Vegetable Oil</a:t>
            </a:r>
            <a:r>
              <a:rPr sz="1900" spc="-75" dirty="0">
                <a:solidFill>
                  <a:srgbClr val="FDEFCD"/>
                </a:solidFill>
                <a:latin typeface="Book Antiqua"/>
                <a:cs typeface="Book Antiqua"/>
              </a:rPr>
              <a:t> </a:t>
            </a:r>
            <a:r>
              <a:rPr sz="1900" dirty="0">
                <a:solidFill>
                  <a:srgbClr val="FDEFCD"/>
                </a:solidFill>
                <a:latin typeface="Book Antiqua"/>
                <a:cs typeface="Book Antiqua"/>
              </a:rPr>
              <a:t>etc</a:t>
            </a:r>
            <a:endParaRPr sz="1900">
              <a:latin typeface="Book Antiqua"/>
              <a:cs typeface="Book Antiqu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255520" y="3055620"/>
            <a:ext cx="1898904" cy="96164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410205" y="3101720"/>
            <a:ext cx="1591310" cy="791210"/>
          </a:xfrm>
          <a:prstGeom prst="rect">
            <a:avLst/>
          </a:prstGeom>
        </p:spPr>
        <p:txBody>
          <a:bodyPr vert="horz" wrap="square" lIns="0" tIns="48894" rIns="0" bIns="0" rtlCol="0">
            <a:spAutoFit/>
          </a:bodyPr>
          <a:lstStyle/>
          <a:p>
            <a:pPr marL="12700" marR="5080" indent="7620">
              <a:lnSpc>
                <a:spcPts val="2900"/>
              </a:lnSpc>
              <a:spcBef>
                <a:spcPts val="384"/>
              </a:spcBef>
            </a:pPr>
            <a:r>
              <a:rPr sz="2600" dirty="0">
                <a:solidFill>
                  <a:srgbClr val="FDEFCD"/>
                </a:solidFill>
                <a:latin typeface="Book Antiqua"/>
                <a:cs typeface="Book Antiqua"/>
              </a:rPr>
              <a:t>Semi</a:t>
            </a:r>
            <a:r>
              <a:rPr sz="2600" spc="-70" dirty="0">
                <a:solidFill>
                  <a:srgbClr val="FDEFCD"/>
                </a:solidFill>
                <a:latin typeface="Book Antiqua"/>
                <a:cs typeface="Book Antiqua"/>
              </a:rPr>
              <a:t> </a:t>
            </a:r>
            <a:r>
              <a:rPr sz="2600" spc="-5" dirty="0">
                <a:solidFill>
                  <a:srgbClr val="FDEFCD"/>
                </a:solidFill>
                <a:latin typeface="Book Antiqua"/>
                <a:cs typeface="Book Antiqua"/>
              </a:rPr>
              <a:t>Solid  </a:t>
            </a:r>
            <a:r>
              <a:rPr sz="2600" dirty="0">
                <a:solidFill>
                  <a:srgbClr val="FDEFCD"/>
                </a:solidFill>
                <a:latin typeface="Book Antiqua"/>
                <a:cs typeface="Book Antiqua"/>
              </a:rPr>
              <a:t>Lubricants</a:t>
            </a:r>
            <a:endParaRPr sz="2600">
              <a:latin typeface="Book Antiqua"/>
              <a:cs typeface="Book Antiqu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723388" y="4384547"/>
            <a:ext cx="1898904" cy="96316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906014" y="4546219"/>
            <a:ext cx="1536700" cy="5842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466725" marR="5080" indent="-454659">
              <a:lnSpc>
                <a:spcPts val="2120"/>
              </a:lnSpc>
              <a:spcBef>
                <a:spcPts val="300"/>
              </a:spcBef>
            </a:pPr>
            <a:r>
              <a:rPr sz="1900" spc="-5" dirty="0">
                <a:solidFill>
                  <a:srgbClr val="FDEFCD"/>
                </a:solidFill>
                <a:latin typeface="Book Antiqua"/>
                <a:cs typeface="Book Antiqua"/>
              </a:rPr>
              <a:t>Eg.</a:t>
            </a:r>
            <a:r>
              <a:rPr sz="1900" spc="-65" dirty="0">
                <a:solidFill>
                  <a:srgbClr val="FDEFCD"/>
                </a:solidFill>
                <a:latin typeface="Book Antiqua"/>
                <a:cs typeface="Book Antiqua"/>
              </a:rPr>
              <a:t> </a:t>
            </a:r>
            <a:r>
              <a:rPr sz="1900" spc="-5" dirty="0">
                <a:solidFill>
                  <a:srgbClr val="FDEFCD"/>
                </a:solidFill>
                <a:latin typeface="Book Antiqua"/>
                <a:cs typeface="Book Antiqua"/>
              </a:rPr>
              <a:t>Petroleum  jellies</a:t>
            </a:r>
            <a:endParaRPr sz="1900">
              <a:latin typeface="Book Antiqua"/>
              <a:cs typeface="Book Antiqu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521708" y="3055620"/>
            <a:ext cx="1898904" cy="96164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676394" y="3101720"/>
            <a:ext cx="1591310" cy="791210"/>
          </a:xfrm>
          <a:prstGeom prst="rect">
            <a:avLst/>
          </a:prstGeom>
        </p:spPr>
        <p:txBody>
          <a:bodyPr vert="horz" wrap="square" lIns="0" tIns="48894" rIns="0" bIns="0" rtlCol="0">
            <a:spAutoFit/>
          </a:bodyPr>
          <a:lstStyle/>
          <a:p>
            <a:pPr marL="12700" marR="5080" indent="101600">
              <a:lnSpc>
                <a:spcPts val="2900"/>
              </a:lnSpc>
              <a:spcBef>
                <a:spcPts val="384"/>
              </a:spcBef>
            </a:pPr>
            <a:r>
              <a:rPr sz="2600" dirty="0">
                <a:solidFill>
                  <a:srgbClr val="FDEFCD"/>
                </a:solidFill>
                <a:latin typeface="Book Antiqua"/>
                <a:cs typeface="Book Antiqua"/>
              </a:rPr>
              <a:t>Synthetic  Lubricants</a:t>
            </a:r>
            <a:endParaRPr sz="2600">
              <a:latin typeface="Book Antiqua"/>
              <a:cs typeface="Book Antiqu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786371" y="3055620"/>
            <a:ext cx="1898903" cy="96164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942201" y="3101720"/>
            <a:ext cx="1591310" cy="791210"/>
          </a:xfrm>
          <a:prstGeom prst="rect">
            <a:avLst/>
          </a:prstGeom>
        </p:spPr>
        <p:txBody>
          <a:bodyPr vert="horz" wrap="square" lIns="0" tIns="48894" rIns="0" bIns="0" rtlCol="0">
            <a:spAutoFit/>
          </a:bodyPr>
          <a:lstStyle/>
          <a:p>
            <a:pPr marL="12700" marR="5080" indent="408305">
              <a:lnSpc>
                <a:spcPts val="2900"/>
              </a:lnSpc>
              <a:spcBef>
                <a:spcPts val="384"/>
              </a:spcBef>
            </a:pPr>
            <a:r>
              <a:rPr sz="2600" spc="-5" dirty="0">
                <a:solidFill>
                  <a:srgbClr val="FDEFCD"/>
                </a:solidFill>
                <a:latin typeface="Book Antiqua"/>
                <a:cs typeface="Book Antiqua"/>
              </a:rPr>
              <a:t>Solid  </a:t>
            </a:r>
            <a:r>
              <a:rPr sz="2600" dirty="0">
                <a:solidFill>
                  <a:srgbClr val="FDEFCD"/>
                </a:solidFill>
                <a:latin typeface="Book Antiqua"/>
                <a:cs typeface="Book Antiqua"/>
              </a:rPr>
              <a:t>Lubricants</a:t>
            </a:r>
            <a:endParaRPr sz="2600">
              <a:latin typeface="Book Antiqua"/>
              <a:cs typeface="Book Antiqu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254240" y="4384547"/>
            <a:ext cx="1889759" cy="96316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486650" y="4411217"/>
            <a:ext cx="143891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solidFill>
                  <a:srgbClr val="FDEFCD"/>
                </a:solidFill>
                <a:latin typeface="Book Antiqua"/>
                <a:cs typeface="Book Antiqua"/>
              </a:rPr>
              <a:t>Eg.</a:t>
            </a:r>
            <a:r>
              <a:rPr sz="1900" spc="-45" dirty="0">
                <a:solidFill>
                  <a:srgbClr val="FDEFCD"/>
                </a:solidFill>
                <a:latin typeface="Book Antiqua"/>
                <a:cs typeface="Book Antiqua"/>
              </a:rPr>
              <a:t> </a:t>
            </a:r>
            <a:r>
              <a:rPr sz="1900" spc="-5" dirty="0">
                <a:solidFill>
                  <a:srgbClr val="FDEFCD"/>
                </a:solidFill>
                <a:latin typeface="Book Antiqua"/>
                <a:cs typeface="Book Antiqua"/>
              </a:rPr>
              <a:t>Graphite,</a:t>
            </a:r>
            <a:endParaRPr sz="1900">
              <a:latin typeface="Book Antiqua"/>
              <a:cs typeface="Book Antiqu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384542" y="4680965"/>
            <a:ext cx="1642110" cy="58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" algn="ctr">
              <a:lnSpc>
                <a:spcPts val="2200"/>
              </a:lnSpc>
              <a:spcBef>
                <a:spcPts val="95"/>
              </a:spcBef>
            </a:pPr>
            <a:r>
              <a:rPr sz="1900" spc="-5" dirty="0">
                <a:solidFill>
                  <a:srgbClr val="FDEFCD"/>
                </a:solidFill>
                <a:latin typeface="Book Antiqua"/>
                <a:cs typeface="Book Antiqua"/>
              </a:rPr>
              <a:t>Molybdenum</a:t>
            </a:r>
            <a:endParaRPr sz="1900">
              <a:latin typeface="Book Antiqua"/>
              <a:cs typeface="Book Antiqua"/>
            </a:endParaRPr>
          </a:p>
          <a:p>
            <a:pPr algn="ctr">
              <a:lnSpc>
                <a:spcPts val="2200"/>
              </a:lnSpc>
            </a:pPr>
            <a:r>
              <a:rPr sz="1900" spc="-5" dirty="0">
                <a:solidFill>
                  <a:srgbClr val="FDEFCD"/>
                </a:solidFill>
                <a:latin typeface="Book Antiqua"/>
                <a:cs typeface="Book Antiqua"/>
              </a:rPr>
              <a:t>Disulphide</a:t>
            </a:r>
            <a:r>
              <a:rPr sz="1900" spc="-60" dirty="0">
                <a:solidFill>
                  <a:srgbClr val="FDEFCD"/>
                </a:solidFill>
                <a:latin typeface="Book Antiqua"/>
                <a:cs typeface="Book Antiqua"/>
              </a:rPr>
              <a:t> </a:t>
            </a:r>
            <a:r>
              <a:rPr sz="1900" dirty="0">
                <a:solidFill>
                  <a:srgbClr val="FDEFCD"/>
                </a:solidFill>
                <a:latin typeface="Book Antiqua"/>
                <a:cs typeface="Book Antiqua"/>
              </a:rPr>
              <a:t>etc.</a:t>
            </a:r>
            <a:endParaRPr sz="19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7394" y="432562"/>
            <a:ext cx="55638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19580" algn="l"/>
                <a:tab pos="2496820" algn="l"/>
              </a:tabLst>
            </a:pPr>
            <a:r>
              <a:rPr sz="4400" spc="140" dirty="0"/>
              <a:t>T</a:t>
            </a:r>
            <a:r>
              <a:rPr sz="3500" spc="140" dirty="0"/>
              <a:t>YPES	</a:t>
            </a:r>
            <a:r>
              <a:rPr sz="3500" spc="85" dirty="0"/>
              <a:t>OF	</a:t>
            </a:r>
            <a:r>
              <a:rPr sz="4400" spc="145" dirty="0"/>
              <a:t>L</a:t>
            </a:r>
            <a:r>
              <a:rPr sz="3500" spc="145" dirty="0"/>
              <a:t>UBRICANTS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2517394" y="2310511"/>
            <a:ext cx="5980430" cy="3058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1247775" indent="-45720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79545"/>
              <a:buFont typeface="Wingdings"/>
              <a:buChar char=""/>
              <a:tabLst>
                <a:tab pos="469265" algn="l"/>
                <a:tab pos="469900" algn="l"/>
              </a:tabLst>
            </a:pPr>
            <a:r>
              <a:rPr sz="2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Solid lubricants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e.g </a:t>
            </a:r>
            <a:r>
              <a:rPr sz="2200" spc="-50" dirty="0">
                <a:latin typeface="Times New Roman"/>
                <a:cs typeface="Times New Roman"/>
              </a:rPr>
              <a:t>Wax, </a:t>
            </a:r>
            <a:r>
              <a:rPr sz="2200" spc="-35" dirty="0">
                <a:latin typeface="Times New Roman"/>
                <a:cs typeface="Times New Roman"/>
              </a:rPr>
              <a:t>Talc,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Mica,  </a:t>
            </a:r>
            <a:r>
              <a:rPr sz="2200" dirty="0">
                <a:latin typeface="Times New Roman"/>
                <a:cs typeface="Times New Roman"/>
              </a:rPr>
              <a:t>Molibdenum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disulphide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800"/>
              </a:spcBef>
              <a:buClr>
                <a:srgbClr val="3891A7"/>
              </a:buClr>
              <a:buSzPct val="79545"/>
              <a:buFont typeface="Wingdings"/>
              <a:buChar char=""/>
              <a:tabLst>
                <a:tab pos="469265" algn="l"/>
                <a:tab pos="469900" algn="l"/>
              </a:tabLst>
            </a:pP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Semi </a:t>
            </a:r>
            <a:r>
              <a:rPr sz="2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solid lubricants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e.g. Grease and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Vaseline</a:t>
            </a:r>
            <a:endParaRPr sz="2200">
              <a:latin typeface="Times New Roman"/>
              <a:cs typeface="Times New Roman"/>
            </a:endParaRPr>
          </a:p>
          <a:p>
            <a:pPr marL="469900" marR="170180" indent="-457200">
              <a:lnSpc>
                <a:spcPct val="100000"/>
              </a:lnSpc>
              <a:spcBef>
                <a:spcPts val="1800"/>
              </a:spcBef>
              <a:buClr>
                <a:srgbClr val="3891A7"/>
              </a:buClr>
              <a:buSzPct val="79545"/>
              <a:buFont typeface="Wingdings"/>
              <a:buChar char=""/>
              <a:tabLst>
                <a:tab pos="469265" algn="l"/>
                <a:tab pos="469900" algn="l"/>
              </a:tabLst>
            </a:pP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Liquid Lubricants</a:t>
            </a:r>
            <a:r>
              <a:rPr sz="2200" b="1" spc="-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e.g. Mineral oils, </a:t>
            </a:r>
            <a:r>
              <a:rPr sz="2200" spc="-30" dirty="0">
                <a:latin typeface="Times New Roman"/>
                <a:cs typeface="Times New Roman"/>
              </a:rPr>
              <a:t>Vegetable  </a:t>
            </a:r>
            <a:r>
              <a:rPr sz="2200" dirty="0">
                <a:latin typeface="Times New Roman"/>
                <a:cs typeface="Times New Roman"/>
              </a:rPr>
              <a:t>oils, </a:t>
            </a:r>
            <a:r>
              <a:rPr sz="2200" spc="-5" dirty="0">
                <a:latin typeface="Times New Roman"/>
                <a:cs typeface="Times New Roman"/>
              </a:rPr>
              <a:t>Animal</a:t>
            </a:r>
            <a:r>
              <a:rPr sz="2200" spc="-1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oils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800"/>
              </a:spcBef>
              <a:buClr>
                <a:srgbClr val="3891A7"/>
              </a:buClr>
              <a:buSzPct val="79545"/>
              <a:buFont typeface="Wingdings"/>
              <a:buChar char=""/>
              <a:tabLst>
                <a:tab pos="469265" algn="l"/>
                <a:tab pos="469900" algn="l"/>
              </a:tabLst>
            </a:pPr>
            <a:r>
              <a:rPr sz="2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Synthetic lubricants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e.g. </a:t>
            </a:r>
            <a:r>
              <a:rPr sz="2200" dirty="0">
                <a:latin typeface="Times New Roman"/>
                <a:cs typeface="Times New Roman"/>
              </a:rPr>
              <a:t>Polyglycols,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Silicones,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200" spc="-10" dirty="0">
                <a:latin typeface="Times New Roman"/>
                <a:cs typeface="Times New Roman"/>
              </a:rPr>
              <a:t>Organic </a:t>
            </a:r>
            <a:r>
              <a:rPr sz="2200" spc="-5" dirty="0">
                <a:latin typeface="Times New Roman"/>
                <a:cs typeface="Times New Roman"/>
              </a:rPr>
              <a:t>amines, Imines,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Amides.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7394" y="466090"/>
            <a:ext cx="59201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97760" algn="l"/>
                <a:tab pos="3109595" algn="l"/>
              </a:tabLst>
            </a:pPr>
            <a:r>
              <a:rPr sz="4000" spc="95" dirty="0"/>
              <a:t>F</a:t>
            </a:r>
            <a:r>
              <a:rPr sz="3200" spc="95" dirty="0"/>
              <a:t>EATURES	</a:t>
            </a:r>
            <a:r>
              <a:rPr sz="3200" spc="80" dirty="0"/>
              <a:t>OF	</a:t>
            </a:r>
            <a:r>
              <a:rPr sz="4000" spc="140" dirty="0"/>
              <a:t>L</a:t>
            </a:r>
            <a:r>
              <a:rPr sz="3200" spc="140" dirty="0"/>
              <a:t>UBRICANTS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517394" y="2310511"/>
            <a:ext cx="5793105" cy="3728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79545"/>
              <a:buFont typeface="Wingdings"/>
              <a:buChar char=""/>
              <a:tabLst>
                <a:tab pos="469265" algn="l"/>
                <a:tab pos="469900" algn="l"/>
              </a:tabLst>
            </a:pPr>
            <a:r>
              <a:rPr sz="2200" spc="-5" dirty="0">
                <a:latin typeface="Times New Roman"/>
                <a:cs typeface="Times New Roman"/>
              </a:rPr>
              <a:t>Increase efficiency </a:t>
            </a:r>
            <a:r>
              <a:rPr sz="2200" dirty="0">
                <a:latin typeface="Times New Roman"/>
                <a:cs typeface="Times New Roman"/>
              </a:rPr>
              <a:t>and reduce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wear</a:t>
            </a:r>
            <a:endParaRPr sz="22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spcBef>
                <a:spcPts val="1800"/>
              </a:spcBef>
              <a:buClr>
                <a:srgbClr val="3891A7"/>
              </a:buClr>
              <a:buSzPct val="79545"/>
              <a:buFont typeface="Wingdings"/>
              <a:buChar char=""/>
              <a:tabLst>
                <a:tab pos="469265" algn="l"/>
                <a:tab pos="469900" algn="l"/>
              </a:tabLst>
            </a:pPr>
            <a:r>
              <a:rPr sz="2200" dirty="0">
                <a:latin typeface="Times New Roman"/>
                <a:cs typeface="Times New Roman"/>
              </a:rPr>
              <a:t>Dissolving or transporting foreign particles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and  </a:t>
            </a:r>
            <a:r>
              <a:rPr sz="2200" dirty="0">
                <a:latin typeface="Times New Roman"/>
                <a:cs typeface="Times New Roman"/>
              </a:rPr>
              <a:t>distributing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heat</a:t>
            </a:r>
            <a:endParaRPr sz="2200">
              <a:latin typeface="Times New Roman"/>
              <a:cs typeface="Times New Roman"/>
            </a:endParaRPr>
          </a:p>
          <a:p>
            <a:pPr marL="469900" marR="164465" indent="-457200" algn="just">
              <a:lnSpc>
                <a:spcPct val="100000"/>
              </a:lnSpc>
              <a:spcBef>
                <a:spcPts val="1800"/>
              </a:spcBef>
              <a:buClr>
                <a:srgbClr val="3891A7"/>
              </a:buClr>
              <a:buSzPct val="79545"/>
              <a:buFont typeface="Wingdings"/>
              <a:buChar char=""/>
              <a:tabLst>
                <a:tab pos="469900" algn="l"/>
              </a:tabLst>
            </a:pPr>
            <a:r>
              <a:rPr sz="2200" dirty="0">
                <a:latin typeface="Times New Roman"/>
                <a:cs typeface="Times New Roman"/>
              </a:rPr>
              <a:t>Single </a:t>
            </a:r>
            <a:r>
              <a:rPr sz="2200" spc="-10" dirty="0">
                <a:latin typeface="Times New Roman"/>
                <a:cs typeface="Times New Roman"/>
              </a:rPr>
              <a:t>largest </a:t>
            </a:r>
            <a:r>
              <a:rPr sz="2200" dirty="0">
                <a:latin typeface="Times New Roman"/>
                <a:cs typeface="Times New Roman"/>
              </a:rPr>
              <a:t>application </a:t>
            </a:r>
            <a:r>
              <a:rPr sz="2200" spc="-5" dirty="0">
                <a:latin typeface="Times New Roman"/>
                <a:cs typeface="Times New Roman"/>
              </a:rPr>
              <a:t>is in form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b="1" spc="-5" dirty="0">
                <a:latin typeface="Times New Roman"/>
                <a:cs typeface="Times New Roman"/>
              </a:rPr>
              <a:t>Motor  Oil, </a:t>
            </a:r>
            <a:r>
              <a:rPr sz="2200" spc="-5" dirty="0">
                <a:latin typeface="Times New Roman"/>
                <a:cs typeface="Times New Roman"/>
              </a:rPr>
              <a:t>protecting internal combustion engines in  motor vehicles </a:t>
            </a:r>
            <a:r>
              <a:rPr sz="2200" dirty="0">
                <a:latin typeface="Times New Roman"/>
                <a:cs typeface="Times New Roman"/>
              </a:rPr>
              <a:t>and powered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equipments</a:t>
            </a:r>
            <a:endParaRPr sz="2200">
              <a:latin typeface="Times New Roman"/>
              <a:cs typeface="Times New Roman"/>
            </a:endParaRPr>
          </a:p>
          <a:p>
            <a:pPr marL="469900" marR="62230" indent="-457200">
              <a:lnSpc>
                <a:spcPct val="100000"/>
              </a:lnSpc>
              <a:spcBef>
                <a:spcPts val="1800"/>
              </a:spcBef>
              <a:buClr>
                <a:srgbClr val="3891A7"/>
              </a:buClr>
              <a:buSzPct val="79545"/>
              <a:buFont typeface="Wingdings"/>
              <a:buChar char=""/>
              <a:tabLst>
                <a:tab pos="469265" algn="l"/>
                <a:tab pos="469900" algn="l"/>
              </a:tabLst>
            </a:pPr>
            <a:r>
              <a:rPr sz="2200" dirty="0">
                <a:latin typeface="Times New Roman"/>
                <a:cs typeface="Times New Roman"/>
              </a:rPr>
              <a:t>Another approach </a:t>
            </a:r>
            <a:r>
              <a:rPr sz="2200" spc="-5" dirty="0">
                <a:latin typeface="Times New Roman"/>
                <a:cs typeface="Times New Roman"/>
              </a:rPr>
              <a:t>is to use ball bearings, </a:t>
            </a:r>
            <a:r>
              <a:rPr sz="2200" dirty="0">
                <a:latin typeface="Times New Roman"/>
                <a:cs typeface="Times New Roman"/>
              </a:rPr>
              <a:t>roller  bearing or </a:t>
            </a:r>
            <a:r>
              <a:rPr sz="2200" spc="-5" dirty="0">
                <a:latin typeface="Times New Roman"/>
                <a:cs typeface="Times New Roman"/>
              </a:rPr>
              <a:t>air </a:t>
            </a:r>
            <a:r>
              <a:rPr sz="2200" dirty="0">
                <a:latin typeface="Times New Roman"/>
                <a:cs typeface="Times New Roman"/>
              </a:rPr>
              <a:t>bearings which in turn require  internal lubrication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themselves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24327" y="742187"/>
            <a:ext cx="3191255" cy="614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2608" y="1513332"/>
            <a:ext cx="2516124" cy="5775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0739" y="1841144"/>
            <a:ext cx="7272020" cy="465328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625"/>
              </a:spcBef>
              <a:buChar char="•"/>
              <a:tabLst>
                <a:tab pos="622300" algn="l"/>
                <a:tab pos="622935" algn="l"/>
              </a:tabLst>
            </a:pPr>
            <a:r>
              <a:rPr sz="2200" spc="-30" dirty="0">
                <a:latin typeface="Times New Roman"/>
                <a:cs typeface="Times New Roman"/>
              </a:rPr>
              <a:t>It’s </a:t>
            </a:r>
            <a:r>
              <a:rPr sz="2200" spc="-5" dirty="0">
                <a:latin typeface="Times New Roman"/>
                <a:cs typeface="Times New Roman"/>
              </a:rPr>
              <a:t>a </a:t>
            </a:r>
            <a:r>
              <a:rPr sz="2200" spc="-10" dirty="0">
                <a:latin typeface="Times New Roman"/>
                <a:cs typeface="Times New Roman"/>
              </a:rPr>
              <a:t>measure </a:t>
            </a:r>
            <a:r>
              <a:rPr sz="2200" spc="-5" dirty="0">
                <a:latin typeface="Times New Roman"/>
                <a:cs typeface="Times New Roman"/>
              </a:rPr>
              <a:t>of a </a:t>
            </a:r>
            <a:r>
              <a:rPr sz="2200" spc="-20" dirty="0">
                <a:latin typeface="Times New Roman"/>
                <a:cs typeface="Times New Roman"/>
              </a:rPr>
              <a:t>fluid’s </a:t>
            </a:r>
            <a:r>
              <a:rPr sz="2200" spc="-5" dirty="0">
                <a:latin typeface="Times New Roman"/>
                <a:cs typeface="Times New Roman"/>
              </a:rPr>
              <a:t>resistance to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flow.</a:t>
            </a:r>
            <a:endParaRPr sz="2200">
              <a:latin typeface="Times New Roman"/>
              <a:cs typeface="Times New Roman"/>
            </a:endParaRPr>
          </a:p>
          <a:p>
            <a:pPr marL="622300" marR="139065" indent="-609600">
              <a:lnSpc>
                <a:spcPct val="100000"/>
              </a:lnSpc>
              <a:spcBef>
                <a:spcPts val="530"/>
              </a:spcBef>
              <a:buChar char="•"/>
              <a:tabLst>
                <a:tab pos="622300" algn="l"/>
                <a:tab pos="622935" algn="l"/>
              </a:tabLst>
            </a:pPr>
            <a:r>
              <a:rPr sz="2200" spc="-20" dirty="0">
                <a:latin typeface="Times New Roman"/>
                <a:cs typeface="Times New Roman"/>
              </a:rPr>
              <a:t>Viscosity </a:t>
            </a:r>
            <a:r>
              <a:rPr sz="2200" spc="-5" dirty="0">
                <a:latin typeface="Times New Roman"/>
                <a:cs typeface="Times New Roman"/>
              </a:rPr>
              <a:t>of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lubricating </a:t>
            </a:r>
            <a:r>
              <a:rPr sz="2200" dirty="0">
                <a:latin typeface="Times New Roman"/>
                <a:cs typeface="Times New Roman"/>
              </a:rPr>
              <a:t>oil </a:t>
            </a:r>
            <a:r>
              <a:rPr sz="2200" spc="-5" dirty="0">
                <a:latin typeface="Times New Roman"/>
                <a:cs typeface="Times New Roman"/>
              </a:rPr>
              <a:t>determines its performance  under operating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conditions.</a:t>
            </a:r>
            <a:endParaRPr sz="22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530"/>
              </a:spcBef>
              <a:buChar char="•"/>
              <a:tabLst>
                <a:tab pos="622300" algn="l"/>
                <a:tab pos="622935" algn="l"/>
              </a:tabLst>
            </a:pPr>
            <a:r>
              <a:rPr sz="2200" spc="-5" dirty="0">
                <a:latin typeface="Times New Roman"/>
                <a:cs typeface="Times New Roman"/>
              </a:rPr>
              <a:t>A </a:t>
            </a:r>
            <a:r>
              <a:rPr sz="2200" dirty="0">
                <a:latin typeface="Times New Roman"/>
                <a:cs typeface="Times New Roman"/>
              </a:rPr>
              <a:t>low </a:t>
            </a:r>
            <a:r>
              <a:rPr sz="2200" spc="-5" dirty="0">
                <a:latin typeface="Times New Roman"/>
                <a:cs typeface="Times New Roman"/>
              </a:rPr>
              <a:t>viscosity oil is thin and flows easily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530"/>
              </a:spcBef>
              <a:buChar char="•"/>
              <a:tabLst>
                <a:tab pos="622300" algn="l"/>
                <a:tab pos="622935" algn="l"/>
              </a:tabLst>
            </a:pPr>
            <a:r>
              <a:rPr sz="2200" spc="-5" dirty="0">
                <a:latin typeface="Times New Roman"/>
                <a:cs typeface="Times New Roman"/>
              </a:rPr>
              <a:t>A high viscosity oil is thick and flows</a:t>
            </a:r>
            <a:r>
              <a:rPr sz="2200" spc="-12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slowly.</a:t>
            </a:r>
            <a:endParaRPr sz="2200">
              <a:latin typeface="Times New Roman"/>
              <a:cs typeface="Times New Roman"/>
            </a:endParaRPr>
          </a:p>
          <a:p>
            <a:pPr marL="622300" marR="3063240" indent="-622300">
              <a:lnSpc>
                <a:spcPct val="100000"/>
              </a:lnSpc>
              <a:spcBef>
                <a:spcPts val="525"/>
              </a:spcBef>
              <a:buChar char="•"/>
              <a:tabLst>
                <a:tab pos="622300" algn="l"/>
                <a:tab pos="622935" algn="l"/>
              </a:tabLst>
            </a:pPr>
            <a:r>
              <a:rPr sz="2200" spc="-5" dirty="0">
                <a:latin typeface="Times New Roman"/>
                <a:cs typeface="Times New Roman"/>
              </a:rPr>
              <a:t>As oil heats up it becomes </a:t>
            </a:r>
            <a:r>
              <a:rPr sz="2200" spc="-10" dirty="0">
                <a:latin typeface="Times New Roman"/>
                <a:cs typeface="Times New Roman"/>
              </a:rPr>
              <a:t>more  </a:t>
            </a:r>
            <a:r>
              <a:rPr sz="2200" spc="-5" dirty="0">
                <a:latin typeface="Times New Roman"/>
                <a:cs typeface="Times New Roman"/>
              </a:rPr>
              <a:t>viscous (</a:t>
            </a:r>
            <a:r>
              <a:rPr sz="2200" i="1" spc="-5" dirty="0">
                <a:latin typeface="Times New Roman"/>
                <a:cs typeface="Times New Roman"/>
              </a:rPr>
              <a:t>Becomes</a:t>
            </a:r>
            <a:r>
              <a:rPr sz="2200" i="1" spc="-10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thin)</a:t>
            </a:r>
            <a:endParaRPr sz="22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530"/>
              </a:spcBef>
              <a:buChar char="•"/>
              <a:tabLst>
                <a:tab pos="622300" algn="l"/>
                <a:tab pos="622935" algn="l"/>
              </a:tabLst>
            </a:pPr>
            <a:r>
              <a:rPr sz="2200" spc="-55" dirty="0">
                <a:latin typeface="Times New Roman"/>
                <a:cs typeface="Times New Roman"/>
              </a:rPr>
              <a:t>Too </a:t>
            </a:r>
            <a:r>
              <a:rPr sz="2200" dirty="0">
                <a:latin typeface="Times New Roman"/>
                <a:cs typeface="Times New Roman"/>
              </a:rPr>
              <a:t>low </a:t>
            </a:r>
            <a:r>
              <a:rPr sz="2200" spc="-5" dirty="0">
                <a:latin typeface="Times New Roman"/>
                <a:cs typeface="Times New Roman"/>
              </a:rPr>
              <a:t>viscosity of the </a:t>
            </a:r>
            <a:r>
              <a:rPr sz="2200" dirty="0">
                <a:latin typeface="Times New Roman"/>
                <a:cs typeface="Times New Roman"/>
              </a:rPr>
              <a:t>liquid </a:t>
            </a:r>
            <a:r>
              <a:rPr sz="2200" spc="-5" dirty="0">
                <a:latin typeface="Times New Roman"/>
                <a:cs typeface="Times New Roman"/>
              </a:rPr>
              <a:t>&gt; Lubricant film cannot</a:t>
            </a:r>
            <a:r>
              <a:rPr sz="2200" spc="114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be</a:t>
            </a:r>
            <a:endParaRPr sz="2200">
              <a:latin typeface="Times New Roman"/>
              <a:cs typeface="Times New Roman"/>
            </a:endParaRPr>
          </a:p>
          <a:p>
            <a:pPr marL="622300">
              <a:lnSpc>
                <a:spcPct val="100000"/>
              </a:lnSpc>
            </a:pPr>
            <a:r>
              <a:rPr sz="2200" spc="-5" dirty="0">
                <a:latin typeface="Times New Roman"/>
                <a:cs typeface="Times New Roman"/>
              </a:rPr>
              <a:t>maintained between the moving surfaces &gt; Excessive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wear.</a:t>
            </a:r>
            <a:endParaRPr sz="22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530"/>
              </a:spcBef>
              <a:buChar char="•"/>
              <a:tabLst>
                <a:tab pos="622300" algn="l"/>
                <a:tab pos="622935" algn="l"/>
              </a:tabLst>
            </a:pPr>
            <a:r>
              <a:rPr sz="2200" spc="-55" dirty="0">
                <a:latin typeface="Times New Roman"/>
                <a:cs typeface="Times New Roman"/>
              </a:rPr>
              <a:t>Too </a:t>
            </a:r>
            <a:r>
              <a:rPr sz="2200" spc="-5" dirty="0">
                <a:latin typeface="Times New Roman"/>
                <a:cs typeface="Times New Roman"/>
              </a:rPr>
              <a:t>high viscosity of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liquid &gt; Excessive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friction.</a:t>
            </a:r>
            <a:endParaRPr sz="22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530"/>
              </a:spcBef>
              <a:buChar char="•"/>
              <a:tabLst>
                <a:tab pos="622300" algn="l"/>
                <a:tab pos="622935" algn="l"/>
              </a:tabLst>
            </a:pPr>
            <a:r>
              <a:rPr sz="2200" spc="-5" dirty="0">
                <a:latin typeface="Times New Roman"/>
                <a:cs typeface="Times New Roman"/>
              </a:rPr>
              <a:t>Selected Lubricant </a:t>
            </a:r>
            <a:r>
              <a:rPr sz="2200" spc="-10" dirty="0">
                <a:latin typeface="Times New Roman"/>
                <a:cs typeface="Times New Roman"/>
              </a:rPr>
              <a:t>must </a:t>
            </a:r>
            <a:r>
              <a:rPr sz="2200" spc="-5" dirty="0">
                <a:latin typeface="Times New Roman"/>
                <a:cs typeface="Times New Roman"/>
              </a:rPr>
              <a:t>be proper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viscous.</a:t>
            </a:r>
            <a:endParaRPr sz="22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525"/>
              </a:spcBef>
              <a:buChar char="•"/>
              <a:tabLst>
                <a:tab pos="622300" algn="l"/>
                <a:tab pos="622935" algn="l"/>
              </a:tabLst>
            </a:pPr>
            <a:r>
              <a:rPr sz="2200" spc="-20" dirty="0">
                <a:latin typeface="Times New Roman"/>
                <a:cs typeface="Times New Roman"/>
              </a:rPr>
              <a:t>Viscosity </a:t>
            </a:r>
            <a:r>
              <a:rPr sz="2200" spc="-5" dirty="0">
                <a:latin typeface="Times New Roman"/>
                <a:cs typeface="Times New Roman"/>
              </a:rPr>
              <a:t>is usually expressed in centipoise or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centistoke.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6863" y="833627"/>
            <a:ext cx="3803904" cy="3550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1868" y="1379982"/>
            <a:ext cx="8038465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83820" indent="-609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621665" algn="l"/>
                <a:tab pos="622300" algn="l"/>
              </a:tabLst>
            </a:pPr>
            <a:r>
              <a:rPr sz="2400" dirty="0">
                <a:latin typeface="Times New Roman"/>
                <a:cs typeface="Times New Roman"/>
              </a:rPr>
              <a:t>Iodine </a:t>
            </a:r>
            <a:r>
              <a:rPr sz="2400" spc="-5" dirty="0">
                <a:latin typeface="Times New Roman"/>
                <a:cs typeface="Times New Roman"/>
              </a:rPr>
              <a:t>number is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number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10" dirty="0">
                <a:latin typeface="Times New Roman"/>
                <a:cs typeface="Times New Roman"/>
              </a:rPr>
              <a:t>Gms </a:t>
            </a:r>
            <a:r>
              <a:rPr sz="2400" dirty="0">
                <a:latin typeface="Times New Roman"/>
                <a:cs typeface="Times New Roman"/>
              </a:rPr>
              <a:t>equivalent of iodine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  </a:t>
            </a:r>
            <a:r>
              <a:rPr sz="2400" spc="-5" dirty="0">
                <a:latin typeface="Times New Roman"/>
                <a:cs typeface="Times New Roman"/>
              </a:rPr>
              <a:t>amount </a:t>
            </a:r>
            <a:r>
              <a:rPr sz="2400" dirty="0">
                <a:latin typeface="Times New Roman"/>
                <a:cs typeface="Times New Roman"/>
              </a:rPr>
              <a:t>of ICl absorbed by </a:t>
            </a:r>
            <a:r>
              <a:rPr sz="2400" spc="-5" dirty="0">
                <a:latin typeface="Times New Roman"/>
                <a:cs typeface="Times New Roman"/>
              </a:rPr>
              <a:t>100gm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oil.</a:t>
            </a:r>
            <a:endParaRPr sz="24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buFont typeface="Arial"/>
              <a:buChar char="•"/>
              <a:tabLst>
                <a:tab pos="621665" algn="l"/>
                <a:tab pos="622300" algn="l"/>
              </a:tabLst>
            </a:pPr>
            <a:r>
              <a:rPr sz="2400" dirty="0">
                <a:latin typeface="Times New Roman"/>
                <a:cs typeface="Times New Roman"/>
              </a:rPr>
              <a:t>Each oil </a:t>
            </a:r>
            <a:r>
              <a:rPr sz="2400" spc="-5" dirty="0">
                <a:latin typeface="Times New Roman"/>
                <a:cs typeface="Times New Roman"/>
              </a:rPr>
              <a:t>has </a:t>
            </a:r>
            <a:r>
              <a:rPr sz="2400" dirty="0">
                <a:latin typeface="Times New Roman"/>
                <a:cs typeface="Times New Roman"/>
              </a:rPr>
              <a:t>its specific Iodine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Number.</a:t>
            </a:r>
            <a:endParaRPr sz="2400">
              <a:latin typeface="Times New Roman"/>
              <a:cs typeface="Times New Roman"/>
            </a:endParaRPr>
          </a:p>
          <a:p>
            <a:pPr marL="622300" marR="5080" indent="-609600">
              <a:lnSpc>
                <a:spcPct val="100000"/>
              </a:lnSpc>
              <a:buFont typeface="Arial"/>
              <a:buChar char="•"/>
              <a:tabLst>
                <a:tab pos="621665" algn="l"/>
                <a:tab pos="622300" algn="l"/>
              </a:tabLst>
            </a:pPr>
            <a:r>
              <a:rPr sz="2400" spc="-5" dirty="0">
                <a:latin typeface="Times New Roman"/>
                <a:cs typeface="Times New Roman"/>
              </a:rPr>
              <a:t>So </a:t>
            </a:r>
            <a:r>
              <a:rPr sz="2400" dirty="0">
                <a:latin typeface="Times New Roman"/>
                <a:cs typeface="Times New Roman"/>
              </a:rPr>
              <a:t>Iodine </a:t>
            </a:r>
            <a:r>
              <a:rPr sz="2400" spc="-5" dirty="0">
                <a:latin typeface="Times New Roman"/>
                <a:cs typeface="Times New Roman"/>
              </a:rPr>
              <a:t>Number determines </a:t>
            </a:r>
            <a:r>
              <a:rPr sz="2400" dirty="0">
                <a:latin typeface="Times New Roman"/>
                <a:cs typeface="Times New Roman"/>
              </a:rPr>
              <a:t>the extent of </a:t>
            </a:r>
            <a:r>
              <a:rPr sz="2400" spc="-5" dirty="0">
                <a:latin typeface="Times New Roman"/>
                <a:cs typeface="Times New Roman"/>
              </a:rPr>
              <a:t>contamination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 oil.</a:t>
            </a:r>
            <a:endParaRPr sz="24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buFont typeface="Arial"/>
              <a:buChar char="•"/>
              <a:tabLst>
                <a:tab pos="621665" algn="l"/>
                <a:tab pos="622300" algn="l"/>
              </a:tabLst>
            </a:pPr>
            <a:r>
              <a:rPr sz="2400" dirty="0">
                <a:latin typeface="Times New Roman"/>
                <a:cs typeface="Times New Roman"/>
              </a:rPr>
              <a:t>Low Iodine </a:t>
            </a:r>
            <a:r>
              <a:rPr sz="2400" spc="-5" dirty="0">
                <a:latin typeface="Times New Roman"/>
                <a:cs typeface="Times New Roman"/>
              </a:rPr>
              <a:t>Number </a:t>
            </a:r>
            <a:r>
              <a:rPr sz="2400" dirty="0">
                <a:latin typeface="Times New Roman"/>
                <a:cs typeface="Times New Roman"/>
              </a:rPr>
              <a:t>is desirable in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oils.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Times New Roman"/>
                <a:cs typeface="Times New Roman"/>
              </a:rPr>
              <a:t>Some </a:t>
            </a:r>
            <a:r>
              <a:rPr sz="2400" dirty="0">
                <a:latin typeface="Times New Roman"/>
                <a:cs typeface="Times New Roman"/>
              </a:rPr>
              <a:t>oils and their Iodine </a:t>
            </a:r>
            <a:r>
              <a:rPr sz="2400" spc="-5" dirty="0">
                <a:latin typeface="Times New Roman"/>
                <a:cs typeface="Times New Roman"/>
              </a:rPr>
              <a:t>Numbers </a:t>
            </a:r>
            <a:r>
              <a:rPr sz="2400" dirty="0">
                <a:latin typeface="Times New Roman"/>
                <a:cs typeface="Times New Roman"/>
              </a:rPr>
              <a:t>are given below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4800600"/>
            <a:ext cx="2072005" cy="370840"/>
          </a:xfrm>
          <a:custGeom>
            <a:avLst/>
            <a:gdLst/>
            <a:ahLst/>
            <a:cxnLst/>
            <a:rect l="l" t="t" r="r" b="b"/>
            <a:pathLst>
              <a:path w="2072005" h="370839">
                <a:moveTo>
                  <a:pt x="0" y="370839"/>
                </a:moveTo>
                <a:lnTo>
                  <a:pt x="2071751" y="370839"/>
                </a:lnTo>
                <a:lnTo>
                  <a:pt x="2071751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09951" y="4800600"/>
            <a:ext cx="2286000" cy="370840"/>
          </a:xfrm>
          <a:custGeom>
            <a:avLst/>
            <a:gdLst/>
            <a:ahLst/>
            <a:cxnLst/>
            <a:rect l="l" t="t" r="r" b="b"/>
            <a:pathLst>
              <a:path w="2286000" h="370839">
                <a:moveTo>
                  <a:pt x="0" y="370839"/>
                </a:moveTo>
                <a:lnTo>
                  <a:pt x="2286000" y="370839"/>
                </a:lnTo>
                <a:lnTo>
                  <a:pt x="2286000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95951" y="4800600"/>
            <a:ext cx="3000375" cy="370840"/>
          </a:xfrm>
          <a:custGeom>
            <a:avLst/>
            <a:gdLst/>
            <a:ahLst/>
            <a:cxnLst/>
            <a:rect l="l" t="t" r="r" b="b"/>
            <a:pathLst>
              <a:path w="3000375" h="370839">
                <a:moveTo>
                  <a:pt x="0" y="370839"/>
                </a:moveTo>
                <a:lnTo>
                  <a:pt x="3000375" y="370839"/>
                </a:lnTo>
                <a:lnTo>
                  <a:pt x="3000375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8200" y="5171503"/>
            <a:ext cx="2072005" cy="415290"/>
          </a:xfrm>
          <a:custGeom>
            <a:avLst/>
            <a:gdLst/>
            <a:ahLst/>
            <a:cxnLst/>
            <a:rect l="l" t="t" r="r" b="b"/>
            <a:pathLst>
              <a:path w="2072005" h="415289">
                <a:moveTo>
                  <a:pt x="0" y="414972"/>
                </a:moveTo>
                <a:lnTo>
                  <a:pt x="2071751" y="414972"/>
                </a:lnTo>
                <a:lnTo>
                  <a:pt x="2071751" y="0"/>
                </a:lnTo>
                <a:lnTo>
                  <a:pt x="0" y="0"/>
                </a:lnTo>
                <a:lnTo>
                  <a:pt x="0" y="414972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09951" y="5171503"/>
            <a:ext cx="2286000" cy="415290"/>
          </a:xfrm>
          <a:custGeom>
            <a:avLst/>
            <a:gdLst/>
            <a:ahLst/>
            <a:cxnLst/>
            <a:rect l="l" t="t" r="r" b="b"/>
            <a:pathLst>
              <a:path w="2286000" h="415289">
                <a:moveTo>
                  <a:pt x="0" y="414972"/>
                </a:moveTo>
                <a:lnTo>
                  <a:pt x="2286000" y="414972"/>
                </a:lnTo>
                <a:lnTo>
                  <a:pt x="2286000" y="0"/>
                </a:lnTo>
                <a:lnTo>
                  <a:pt x="0" y="0"/>
                </a:lnTo>
                <a:lnTo>
                  <a:pt x="0" y="414972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95951" y="5171503"/>
            <a:ext cx="3000375" cy="415290"/>
          </a:xfrm>
          <a:custGeom>
            <a:avLst/>
            <a:gdLst/>
            <a:ahLst/>
            <a:cxnLst/>
            <a:rect l="l" t="t" r="r" b="b"/>
            <a:pathLst>
              <a:path w="3000375" h="415289">
                <a:moveTo>
                  <a:pt x="0" y="414972"/>
                </a:moveTo>
                <a:lnTo>
                  <a:pt x="3000375" y="414972"/>
                </a:lnTo>
                <a:lnTo>
                  <a:pt x="3000375" y="0"/>
                </a:lnTo>
                <a:lnTo>
                  <a:pt x="0" y="0"/>
                </a:lnTo>
                <a:lnTo>
                  <a:pt x="0" y="414972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8200" y="5586412"/>
            <a:ext cx="2072005" cy="370840"/>
          </a:xfrm>
          <a:custGeom>
            <a:avLst/>
            <a:gdLst/>
            <a:ahLst/>
            <a:cxnLst/>
            <a:rect l="l" t="t" r="r" b="b"/>
            <a:pathLst>
              <a:path w="2072005" h="370839">
                <a:moveTo>
                  <a:pt x="0" y="370840"/>
                </a:moveTo>
                <a:lnTo>
                  <a:pt x="2071751" y="370840"/>
                </a:lnTo>
                <a:lnTo>
                  <a:pt x="2071751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E8E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09951" y="5586412"/>
            <a:ext cx="2286000" cy="370840"/>
          </a:xfrm>
          <a:custGeom>
            <a:avLst/>
            <a:gdLst/>
            <a:ahLst/>
            <a:cxnLst/>
            <a:rect l="l" t="t" r="r" b="b"/>
            <a:pathLst>
              <a:path w="2286000" h="370839">
                <a:moveTo>
                  <a:pt x="0" y="370840"/>
                </a:moveTo>
                <a:lnTo>
                  <a:pt x="2286000" y="370840"/>
                </a:lnTo>
                <a:lnTo>
                  <a:pt x="2286000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E8E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95951" y="5586412"/>
            <a:ext cx="3000375" cy="370840"/>
          </a:xfrm>
          <a:custGeom>
            <a:avLst/>
            <a:gdLst/>
            <a:ahLst/>
            <a:cxnLst/>
            <a:rect l="l" t="t" r="r" b="b"/>
            <a:pathLst>
              <a:path w="3000375" h="370839">
                <a:moveTo>
                  <a:pt x="0" y="370840"/>
                </a:moveTo>
                <a:lnTo>
                  <a:pt x="3000375" y="370840"/>
                </a:lnTo>
                <a:lnTo>
                  <a:pt x="3000375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E8E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8200" y="5957252"/>
            <a:ext cx="2072005" cy="370840"/>
          </a:xfrm>
          <a:custGeom>
            <a:avLst/>
            <a:gdLst/>
            <a:ahLst/>
            <a:cxnLst/>
            <a:rect l="l" t="t" r="r" b="b"/>
            <a:pathLst>
              <a:path w="2072005" h="370839">
                <a:moveTo>
                  <a:pt x="0" y="370840"/>
                </a:moveTo>
                <a:lnTo>
                  <a:pt x="2071751" y="370840"/>
                </a:lnTo>
                <a:lnTo>
                  <a:pt x="2071751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09951" y="5957252"/>
            <a:ext cx="2286000" cy="370840"/>
          </a:xfrm>
          <a:custGeom>
            <a:avLst/>
            <a:gdLst/>
            <a:ahLst/>
            <a:cxnLst/>
            <a:rect l="l" t="t" r="r" b="b"/>
            <a:pathLst>
              <a:path w="2286000" h="370839">
                <a:moveTo>
                  <a:pt x="0" y="370840"/>
                </a:moveTo>
                <a:lnTo>
                  <a:pt x="2286000" y="370840"/>
                </a:lnTo>
                <a:lnTo>
                  <a:pt x="2286000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95951" y="5957252"/>
            <a:ext cx="3000375" cy="370840"/>
          </a:xfrm>
          <a:custGeom>
            <a:avLst/>
            <a:gdLst/>
            <a:ahLst/>
            <a:cxnLst/>
            <a:rect l="l" t="t" r="r" b="b"/>
            <a:pathLst>
              <a:path w="3000375" h="370839">
                <a:moveTo>
                  <a:pt x="0" y="370840"/>
                </a:moveTo>
                <a:lnTo>
                  <a:pt x="3000375" y="370840"/>
                </a:lnTo>
                <a:lnTo>
                  <a:pt x="3000375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09951" y="4794250"/>
            <a:ext cx="0" cy="1540510"/>
          </a:xfrm>
          <a:custGeom>
            <a:avLst/>
            <a:gdLst/>
            <a:ahLst/>
            <a:cxnLst/>
            <a:rect l="l" t="t" r="r" b="b"/>
            <a:pathLst>
              <a:path h="1540510">
                <a:moveTo>
                  <a:pt x="0" y="0"/>
                </a:moveTo>
                <a:lnTo>
                  <a:pt x="0" y="1540192"/>
                </a:lnTo>
              </a:path>
            </a:pathLst>
          </a:custGeom>
          <a:ln w="12700">
            <a:solidFill>
              <a:srgbClr val="FDEF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95951" y="4794250"/>
            <a:ext cx="0" cy="1540510"/>
          </a:xfrm>
          <a:custGeom>
            <a:avLst/>
            <a:gdLst/>
            <a:ahLst/>
            <a:cxnLst/>
            <a:rect l="l" t="t" r="r" b="b"/>
            <a:pathLst>
              <a:path h="1540510">
                <a:moveTo>
                  <a:pt x="0" y="0"/>
                </a:moveTo>
                <a:lnTo>
                  <a:pt x="0" y="1540192"/>
                </a:lnTo>
              </a:path>
            </a:pathLst>
          </a:custGeom>
          <a:ln w="12700">
            <a:solidFill>
              <a:srgbClr val="FDEF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1850" y="5171440"/>
            <a:ext cx="7371080" cy="0"/>
          </a:xfrm>
          <a:custGeom>
            <a:avLst/>
            <a:gdLst/>
            <a:ahLst/>
            <a:cxnLst/>
            <a:rect l="l" t="t" r="r" b="b"/>
            <a:pathLst>
              <a:path w="7371080">
                <a:moveTo>
                  <a:pt x="0" y="0"/>
                </a:moveTo>
                <a:lnTo>
                  <a:pt x="7370826" y="0"/>
                </a:lnTo>
              </a:path>
            </a:pathLst>
          </a:custGeom>
          <a:ln w="38100">
            <a:solidFill>
              <a:srgbClr val="FDEF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1850" y="5586476"/>
            <a:ext cx="7371080" cy="0"/>
          </a:xfrm>
          <a:custGeom>
            <a:avLst/>
            <a:gdLst/>
            <a:ahLst/>
            <a:cxnLst/>
            <a:rect l="l" t="t" r="r" b="b"/>
            <a:pathLst>
              <a:path w="7371080">
                <a:moveTo>
                  <a:pt x="0" y="0"/>
                </a:moveTo>
                <a:lnTo>
                  <a:pt x="7370826" y="0"/>
                </a:lnTo>
              </a:path>
            </a:pathLst>
          </a:custGeom>
          <a:ln w="12700">
            <a:solidFill>
              <a:srgbClr val="FDEF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31850" y="5957252"/>
            <a:ext cx="7371080" cy="0"/>
          </a:xfrm>
          <a:custGeom>
            <a:avLst/>
            <a:gdLst/>
            <a:ahLst/>
            <a:cxnLst/>
            <a:rect l="l" t="t" r="r" b="b"/>
            <a:pathLst>
              <a:path w="7371080">
                <a:moveTo>
                  <a:pt x="0" y="0"/>
                </a:moveTo>
                <a:lnTo>
                  <a:pt x="7370826" y="0"/>
                </a:lnTo>
              </a:path>
            </a:pathLst>
          </a:custGeom>
          <a:ln w="12700">
            <a:solidFill>
              <a:srgbClr val="FDEF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38200" y="4794250"/>
            <a:ext cx="0" cy="1540510"/>
          </a:xfrm>
          <a:custGeom>
            <a:avLst/>
            <a:gdLst/>
            <a:ahLst/>
            <a:cxnLst/>
            <a:rect l="l" t="t" r="r" b="b"/>
            <a:pathLst>
              <a:path h="1540510">
                <a:moveTo>
                  <a:pt x="0" y="0"/>
                </a:moveTo>
                <a:lnTo>
                  <a:pt x="0" y="1540192"/>
                </a:lnTo>
              </a:path>
            </a:pathLst>
          </a:custGeom>
          <a:ln w="12700">
            <a:solidFill>
              <a:srgbClr val="FDEF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196326" y="4794250"/>
            <a:ext cx="0" cy="1540510"/>
          </a:xfrm>
          <a:custGeom>
            <a:avLst/>
            <a:gdLst/>
            <a:ahLst/>
            <a:cxnLst/>
            <a:rect l="l" t="t" r="r" b="b"/>
            <a:pathLst>
              <a:path h="1540510">
                <a:moveTo>
                  <a:pt x="0" y="0"/>
                </a:moveTo>
                <a:lnTo>
                  <a:pt x="0" y="1540192"/>
                </a:lnTo>
              </a:path>
            </a:pathLst>
          </a:custGeom>
          <a:ln w="12700">
            <a:solidFill>
              <a:srgbClr val="FDEF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31850" y="4800600"/>
            <a:ext cx="7371080" cy="0"/>
          </a:xfrm>
          <a:custGeom>
            <a:avLst/>
            <a:gdLst/>
            <a:ahLst/>
            <a:cxnLst/>
            <a:rect l="l" t="t" r="r" b="b"/>
            <a:pathLst>
              <a:path w="7371080">
                <a:moveTo>
                  <a:pt x="0" y="0"/>
                </a:moveTo>
                <a:lnTo>
                  <a:pt x="7370826" y="0"/>
                </a:lnTo>
              </a:path>
            </a:pathLst>
          </a:custGeom>
          <a:ln w="12700">
            <a:solidFill>
              <a:srgbClr val="FDEF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31850" y="6328092"/>
            <a:ext cx="7371080" cy="0"/>
          </a:xfrm>
          <a:custGeom>
            <a:avLst/>
            <a:gdLst/>
            <a:ahLst/>
            <a:cxnLst/>
            <a:rect l="l" t="t" r="r" b="b"/>
            <a:pathLst>
              <a:path w="7371080">
                <a:moveTo>
                  <a:pt x="0" y="0"/>
                </a:moveTo>
                <a:lnTo>
                  <a:pt x="7370826" y="0"/>
                </a:lnTo>
              </a:path>
            </a:pathLst>
          </a:custGeom>
          <a:ln w="12700">
            <a:solidFill>
              <a:srgbClr val="FDEF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16939" y="4826889"/>
            <a:ext cx="15189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DEFCD"/>
                </a:solidFill>
                <a:latin typeface="Times New Roman"/>
                <a:cs typeface="Times New Roman"/>
              </a:rPr>
              <a:t>Iodine</a:t>
            </a:r>
            <a:r>
              <a:rPr sz="1800" b="1" spc="-30" dirty="0">
                <a:solidFill>
                  <a:srgbClr val="FDEFCD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DEFCD"/>
                </a:solidFill>
                <a:latin typeface="Times New Roman"/>
                <a:cs typeface="Times New Roman"/>
              </a:rPr>
              <a:t>Number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88945" y="4826889"/>
            <a:ext cx="3321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DEFCD"/>
                </a:solidFill>
                <a:latin typeface="Times New Roman"/>
                <a:cs typeface="Times New Roman"/>
              </a:rPr>
              <a:t>Oil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75579" y="4826889"/>
            <a:ext cx="889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DEFCD"/>
                </a:solidFill>
                <a:latin typeface="Times New Roman"/>
                <a:cs typeface="Times New Roman"/>
              </a:rPr>
              <a:t>Example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16939" y="5197855"/>
            <a:ext cx="4984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latin typeface="Times New Roman"/>
                <a:cs typeface="Times New Roman"/>
              </a:rPr>
              <a:t>&gt;</a:t>
            </a:r>
            <a:r>
              <a:rPr sz="1800" dirty="0">
                <a:latin typeface="Times New Roman"/>
                <a:cs typeface="Times New Roman"/>
              </a:rPr>
              <a:t>150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88945" y="5197855"/>
            <a:ext cx="970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Drying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oil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75579" y="5197855"/>
            <a:ext cx="186626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Linseed oil, tung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oil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16939" y="5612993"/>
            <a:ext cx="788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100-150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88945" y="5612993"/>
            <a:ext cx="13900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Semidrying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oil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275579" y="5612993"/>
            <a:ext cx="22796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Castor oil , Soyabean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oil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16939" y="5983935"/>
            <a:ext cx="4984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latin typeface="Times New Roman"/>
                <a:cs typeface="Times New Roman"/>
              </a:rPr>
              <a:t>&lt;</a:t>
            </a:r>
            <a:r>
              <a:rPr sz="1800" dirty="0">
                <a:latin typeface="Times New Roman"/>
                <a:cs typeface="Times New Roman"/>
              </a:rPr>
              <a:t>100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988945" y="5983935"/>
            <a:ext cx="1442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Non-Drying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oil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275579" y="5983935"/>
            <a:ext cx="201866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Coconut oil, Olive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oil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4572000"/>
          </a:xfrm>
          <a:custGeom>
            <a:avLst/>
            <a:gdLst/>
            <a:ahLst/>
            <a:cxnLst/>
            <a:rect l="l" t="t" r="r" b="b"/>
            <a:pathLst>
              <a:path w="9144000" h="4572000">
                <a:moveTo>
                  <a:pt x="0" y="4572000"/>
                </a:moveTo>
                <a:lnTo>
                  <a:pt x="9144000" y="45720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FFF3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0" cy="4572000"/>
          </a:xfrm>
          <a:custGeom>
            <a:avLst/>
            <a:gdLst/>
            <a:ahLst/>
            <a:cxnLst/>
            <a:rect l="l" t="t" r="r" b="b"/>
            <a:pathLst>
              <a:path w="1828800" h="4572000">
                <a:moveTo>
                  <a:pt x="0" y="4572000"/>
                </a:moveTo>
                <a:lnTo>
                  <a:pt x="1828800" y="4572000"/>
                </a:lnTo>
                <a:lnTo>
                  <a:pt x="18288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C32C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400800"/>
            <a:ext cx="9144000" cy="457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572000"/>
            <a:ext cx="7315200" cy="1828800"/>
          </a:xfrm>
          <a:custGeom>
            <a:avLst/>
            <a:gdLst/>
            <a:ahLst/>
            <a:cxnLst/>
            <a:rect l="l" t="t" r="r" b="b"/>
            <a:pathLst>
              <a:path w="7315200" h="1828800">
                <a:moveTo>
                  <a:pt x="0" y="1828800"/>
                </a:moveTo>
                <a:lnTo>
                  <a:pt x="7315200" y="1828800"/>
                </a:lnTo>
                <a:lnTo>
                  <a:pt x="7315200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572000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1828800" y="1828800"/>
                </a:lnTo>
                <a:lnTo>
                  <a:pt x="1828800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FDB809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2291" y="762000"/>
            <a:ext cx="3334512" cy="3550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21868" y="1339722"/>
            <a:ext cx="1149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331467" y="1339722"/>
            <a:ext cx="744918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Aniline</a:t>
            </a:r>
            <a:r>
              <a:rPr spc="85" dirty="0"/>
              <a:t> </a:t>
            </a:r>
            <a:r>
              <a:rPr spc="-5" dirty="0"/>
              <a:t>point</a:t>
            </a:r>
            <a:r>
              <a:rPr spc="95" dirty="0"/>
              <a:t> </a:t>
            </a:r>
            <a:r>
              <a:rPr spc="-10" dirty="0"/>
              <a:t>is</a:t>
            </a:r>
            <a:r>
              <a:rPr spc="90" dirty="0"/>
              <a:t> </a:t>
            </a:r>
            <a:r>
              <a:rPr dirty="0"/>
              <a:t>the</a:t>
            </a:r>
            <a:r>
              <a:rPr spc="90" dirty="0"/>
              <a:t> </a:t>
            </a:r>
            <a:r>
              <a:rPr spc="-10" dirty="0"/>
              <a:t>Min</a:t>
            </a:r>
            <a:r>
              <a:rPr spc="95" dirty="0"/>
              <a:t> </a:t>
            </a:r>
            <a:r>
              <a:rPr spc="-10" dirty="0"/>
              <a:t>temp</a:t>
            </a:r>
            <a:r>
              <a:rPr spc="100" dirty="0"/>
              <a:t> </a:t>
            </a:r>
            <a:r>
              <a:rPr dirty="0"/>
              <a:t>at</a:t>
            </a:r>
            <a:r>
              <a:rPr spc="85" dirty="0"/>
              <a:t> </a:t>
            </a:r>
            <a:r>
              <a:rPr spc="-5" dirty="0"/>
              <a:t>which</a:t>
            </a:r>
            <a:r>
              <a:rPr spc="85" dirty="0"/>
              <a:t> </a:t>
            </a:r>
            <a:r>
              <a:rPr dirty="0"/>
              <a:t>oil</a:t>
            </a:r>
            <a:r>
              <a:rPr spc="75" dirty="0"/>
              <a:t> </a:t>
            </a:r>
            <a:r>
              <a:rPr spc="-5" dirty="0"/>
              <a:t>is</a:t>
            </a:r>
            <a:r>
              <a:rPr spc="90" dirty="0"/>
              <a:t> </a:t>
            </a:r>
            <a:r>
              <a:rPr spc="-5" dirty="0"/>
              <a:t>miscible</a:t>
            </a:r>
            <a:r>
              <a:rPr spc="90" dirty="0"/>
              <a:t> </a:t>
            </a:r>
            <a:r>
              <a:rPr spc="-5" dirty="0"/>
              <a:t>with</a:t>
            </a:r>
            <a:r>
              <a:rPr spc="105" dirty="0"/>
              <a:t> </a:t>
            </a:r>
            <a:r>
              <a:rPr spc="-5" dirty="0"/>
              <a:t>equal</a:t>
            </a:r>
            <a:r>
              <a:rPr spc="90" dirty="0"/>
              <a:t> </a:t>
            </a:r>
            <a:r>
              <a:rPr spc="-10" dirty="0"/>
              <a:t>amt</a:t>
            </a:r>
            <a:r>
              <a:rPr spc="85" dirty="0"/>
              <a:t> </a:t>
            </a:r>
            <a:r>
              <a:rPr spc="-5" dirty="0"/>
              <a:t>of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331467" y="1614043"/>
            <a:ext cx="7169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aniline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31467" y="1888363"/>
            <a:ext cx="69392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Aniline Point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measure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aromatic </a:t>
            </a:r>
            <a:r>
              <a:rPr sz="2000" dirty="0">
                <a:latin typeface="Times New Roman"/>
                <a:cs typeface="Times New Roman"/>
              </a:rPr>
              <a:t>content of the lubricating</a:t>
            </a:r>
            <a:r>
              <a:rPr sz="2000" spc="-1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oil.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1868" y="1888363"/>
            <a:ext cx="114935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31467" y="2162682"/>
            <a:ext cx="744918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Low </a:t>
            </a:r>
            <a:r>
              <a:rPr sz="2000" spc="-5" dirty="0">
                <a:latin typeface="Times New Roman"/>
                <a:cs typeface="Times New Roman"/>
              </a:rPr>
              <a:t>Aniline Point </a:t>
            </a:r>
            <a:r>
              <a:rPr sz="2000" dirty="0">
                <a:latin typeface="Times New Roman"/>
                <a:cs typeface="Times New Roman"/>
              </a:rPr>
              <a:t>oil have </a:t>
            </a:r>
            <a:r>
              <a:rPr sz="2000" spc="-10" dirty="0">
                <a:latin typeface="Times New Roman"/>
                <a:cs typeface="Times New Roman"/>
              </a:rPr>
              <a:t>high aromatic </a:t>
            </a:r>
            <a:r>
              <a:rPr sz="2000" dirty="0">
                <a:latin typeface="Times New Roman"/>
                <a:cs typeface="Times New Roman"/>
              </a:rPr>
              <a:t>content </a:t>
            </a:r>
            <a:r>
              <a:rPr sz="2000" spc="-5" dirty="0">
                <a:latin typeface="Times New Roman"/>
                <a:cs typeface="Times New Roman"/>
              </a:rPr>
              <a:t>which attacks</a:t>
            </a:r>
            <a:r>
              <a:rPr sz="2000" spc="229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rubber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31467" y="2436698"/>
            <a:ext cx="58293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se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31467" y="2711576"/>
            <a:ext cx="68414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Higher Aniline point </a:t>
            </a:r>
            <a:r>
              <a:rPr sz="2000" spc="-5" dirty="0">
                <a:latin typeface="Times New Roman"/>
                <a:cs typeface="Times New Roman"/>
              </a:rPr>
              <a:t>means </a:t>
            </a:r>
            <a:r>
              <a:rPr sz="2000" dirty="0">
                <a:latin typeface="Times New Roman"/>
                <a:cs typeface="Times New Roman"/>
              </a:rPr>
              <a:t>low %age of hydrocarbons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(desirable).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1868" y="2711576"/>
            <a:ext cx="114935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31467" y="2985897"/>
            <a:ext cx="744918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Thus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Aniline</a:t>
            </a:r>
            <a:r>
              <a:rPr sz="2000" spc="2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Point</a:t>
            </a:r>
            <a:r>
              <a:rPr sz="2000" spc="20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1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used</a:t>
            </a:r>
            <a:r>
              <a:rPr sz="2000" spc="2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as</a:t>
            </a:r>
            <a:r>
              <a:rPr sz="2000" spc="2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</a:t>
            </a:r>
            <a:r>
              <a:rPr sz="2000" spc="20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indication</a:t>
            </a:r>
            <a:r>
              <a:rPr sz="2000" spc="2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1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possible</a:t>
            </a:r>
            <a:r>
              <a:rPr sz="2000" spc="1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deterioration</a:t>
            </a:r>
            <a:r>
              <a:rPr sz="2000" spc="2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8340" y="3260216"/>
            <a:ext cx="3161665" cy="5708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10" algn="ctr">
              <a:lnSpc>
                <a:spcPts val="2265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rubber sealing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etc.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ts val="2025"/>
              </a:lnSpc>
            </a:pPr>
            <a:r>
              <a:rPr sz="1800" b="1" dirty="0">
                <a:solidFill>
                  <a:srgbClr val="222C46"/>
                </a:solidFill>
                <a:latin typeface="Times New Roman"/>
                <a:cs typeface="Times New Roman"/>
              </a:rPr>
              <a:t>Determination of </a:t>
            </a:r>
            <a:r>
              <a:rPr sz="1800" b="1" spc="-5" dirty="0">
                <a:solidFill>
                  <a:srgbClr val="222C46"/>
                </a:solidFill>
                <a:latin typeface="Times New Roman"/>
                <a:cs typeface="Times New Roman"/>
              </a:rPr>
              <a:t>Aniline </a:t>
            </a:r>
            <a:r>
              <a:rPr sz="1800" b="1" dirty="0">
                <a:solidFill>
                  <a:srgbClr val="222C46"/>
                </a:solidFill>
                <a:latin typeface="Times New Roman"/>
                <a:cs typeface="Times New Roman"/>
              </a:rPr>
              <a:t>Point</a:t>
            </a:r>
            <a:r>
              <a:rPr sz="1800" b="1" spc="-190" dirty="0">
                <a:solidFill>
                  <a:srgbClr val="222C46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222C46"/>
                </a:solidFill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215389" y="3786378"/>
            <a:ext cx="1499870" cy="929640"/>
          </a:xfrm>
          <a:custGeom>
            <a:avLst/>
            <a:gdLst/>
            <a:ahLst/>
            <a:cxnLst/>
            <a:rect l="l" t="t" r="r" b="b"/>
            <a:pathLst>
              <a:path w="1499870" h="929639">
                <a:moveTo>
                  <a:pt x="1344676" y="0"/>
                </a:moveTo>
                <a:lnTo>
                  <a:pt x="154940" y="0"/>
                </a:lnTo>
                <a:lnTo>
                  <a:pt x="105956" y="7896"/>
                </a:lnTo>
                <a:lnTo>
                  <a:pt x="63422" y="29886"/>
                </a:lnTo>
                <a:lnTo>
                  <a:pt x="29886" y="63422"/>
                </a:lnTo>
                <a:lnTo>
                  <a:pt x="7896" y="105956"/>
                </a:lnTo>
                <a:lnTo>
                  <a:pt x="0" y="154940"/>
                </a:lnTo>
                <a:lnTo>
                  <a:pt x="0" y="774700"/>
                </a:lnTo>
                <a:lnTo>
                  <a:pt x="7896" y="823683"/>
                </a:lnTo>
                <a:lnTo>
                  <a:pt x="29886" y="866217"/>
                </a:lnTo>
                <a:lnTo>
                  <a:pt x="63422" y="899753"/>
                </a:lnTo>
                <a:lnTo>
                  <a:pt x="105956" y="921743"/>
                </a:lnTo>
                <a:lnTo>
                  <a:pt x="154940" y="929640"/>
                </a:lnTo>
                <a:lnTo>
                  <a:pt x="1344676" y="929640"/>
                </a:lnTo>
                <a:lnTo>
                  <a:pt x="1393659" y="921743"/>
                </a:lnTo>
                <a:lnTo>
                  <a:pt x="1436193" y="899753"/>
                </a:lnTo>
                <a:lnTo>
                  <a:pt x="1469729" y="866217"/>
                </a:lnTo>
                <a:lnTo>
                  <a:pt x="1491719" y="823683"/>
                </a:lnTo>
                <a:lnTo>
                  <a:pt x="1499616" y="774700"/>
                </a:lnTo>
                <a:lnTo>
                  <a:pt x="1499616" y="154940"/>
                </a:lnTo>
                <a:lnTo>
                  <a:pt x="1491719" y="105956"/>
                </a:lnTo>
                <a:lnTo>
                  <a:pt x="1469729" y="63422"/>
                </a:lnTo>
                <a:lnTo>
                  <a:pt x="1436193" y="29886"/>
                </a:lnTo>
                <a:lnTo>
                  <a:pt x="1393659" y="7896"/>
                </a:lnTo>
                <a:lnTo>
                  <a:pt x="1344676" y="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15389" y="3786378"/>
            <a:ext cx="1499870" cy="929640"/>
          </a:xfrm>
          <a:custGeom>
            <a:avLst/>
            <a:gdLst/>
            <a:ahLst/>
            <a:cxnLst/>
            <a:rect l="l" t="t" r="r" b="b"/>
            <a:pathLst>
              <a:path w="1499870" h="929639">
                <a:moveTo>
                  <a:pt x="0" y="154940"/>
                </a:moveTo>
                <a:lnTo>
                  <a:pt x="7896" y="105956"/>
                </a:lnTo>
                <a:lnTo>
                  <a:pt x="29886" y="63422"/>
                </a:lnTo>
                <a:lnTo>
                  <a:pt x="63422" y="29886"/>
                </a:lnTo>
                <a:lnTo>
                  <a:pt x="105956" y="7896"/>
                </a:lnTo>
                <a:lnTo>
                  <a:pt x="154940" y="0"/>
                </a:lnTo>
                <a:lnTo>
                  <a:pt x="1344676" y="0"/>
                </a:lnTo>
                <a:lnTo>
                  <a:pt x="1393659" y="7896"/>
                </a:lnTo>
                <a:lnTo>
                  <a:pt x="1436193" y="29886"/>
                </a:lnTo>
                <a:lnTo>
                  <a:pt x="1469729" y="63422"/>
                </a:lnTo>
                <a:lnTo>
                  <a:pt x="1491719" y="105956"/>
                </a:lnTo>
                <a:lnTo>
                  <a:pt x="1499616" y="154940"/>
                </a:lnTo>
                <a:lnTo>
                  <a:pt x="1499616" y="774700"/>
                </a:lnTo>
                <a:lnTo>
                  <a:pt x="1491719" y="823683"/>
                </a:lnTo>
                <a:lnTo>
                  <a:pt x="1469729" y="866217"/>
                </a:lnTo>
                <a:lnTo>
                  <a:pt x="1436193" y="899753"/>
                </a:lnTo>
                <a:lnTo>
                  <a:pt x="1393659" y="921743"/>
                </a:lnTo>
                <a:lnTo>
                  <a:pt x="1344676" y="929640"/>
                </a:lnTo>
                <a:lnTo>
                  <a:pt x="154940" y="929640"/>
                </a:lnTo>
                <a:lnTo>
                  <a:pt x="105956" y="921743"/>
                </a:lnTo>
                <a:lnTo>
                  <a:pt x="63422" y="899753"/>
                </a:lnTo>
                <a:lnTo>
                  <a:pt x="29886" y="866217"/>
                </a:lnTo>
                <a:lnTo>
                  <a:pt x="7896" y="823683"/>
                </a:lnTo>
                <a:lnTo>
                  <a:pt x="0" y="774700"/>
                </a:lnTo>
                <a:lnTo>
                  <a:pt x="0" y="154940"/>
                </a:lnTo>
                <a:close/>
              </a:path>
            </a:pathLst>
          </a:custGeom>
          <a:ln w="50292">
            <a:solidFill>
              <a:srgbClr val="5F8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516125" y="3819525"/>
            <a:ext cx="89661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DEFCD"/>
                </a:solidFill>
                <a:latin typeface="Times New Roman"/>
                <a:cs typeface="Times New Roman"/>
              </a:rPr>
              <a:t>Aniline</a:t>
            </a:r>
            <a:r>
              <a:rPr sz="1800" spc="-90" dirty="0">
                <a:solidFill>
                  <a:srgbClr val="FDEFCD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DEFCD"/>
                </a:solidFill>
                <a:latin typeface="Times New Roman"/>
                <a:cs typeface="Times New Roman"/>
              </a:rPr>
              <a:t>+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78025" y="4093845"/>
            <a:ext cx="970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DEFCD"/>
                </a:solidFill>
                <a:latin typeface="Times New Roman"/>
                <a:cs typeface="Times New Roman"/>
              </a:rPr>
              <a:t>sample</a:t>
            </a:r>
            <a:r>
              <a:rPr sz="1800" spc="-65" dirty="0">
                <a:solidFill>
                  <a:srgbClr val="FDEFCD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DEFCD"/>
                </a:solidFill>
                <a:latin typeface="Times New Roman"/>
                <a:cs typeface="Times New Roman"/>
              </a:rPr>
              <a:t>oil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27377" y="4368165"/>
            <a:ext cx="674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DEFCD"/>
                </a:solidFill>
                <a:latin typeface="Times New Roman"/>
                <a:cs typeface="Times New Roman"/>
              </a:rPr>
              <a:t>(equa</a:t>
            </a:r>
            <a:r>
              <a:rPr sz="1800" spc="5" dirty="0">
                <a:solidFill>
                  <a:srgbClr val="FDEFCD"/>
                </a:solidFill>
                <a:latin typeface="Times New Roman"/>
                <a:cs typeface="Times New Roman"/>
              </a:rPr>
              <a:t>l</a:t>
            </a:r>
            <a:r>
              <a:rPr sz="1800" dirty="0">
                <a:solidFill>
                  <a:srgbClr val="FDEFCD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786633" y="3858005"/>
            <a:ext cx="2357755" cy="715010"/>
          </a:xfrm>
          <a:custGeom>
            <a:avLst/>
            <a:gdLst/>
            <a:ahLst/>
            <a:cxnLst/>
            <a:rect l="l" t="t" r="r" b="b"/>
            <a:pathLst>
              <a:path w="2357754" h="715010">
                <a:moveTo>
                  <a:pt x="2000250" y="0"/>
                </a:moveTo>
                <a:lnTo>
                  <a:pt x="2000250" y="178689"/>
                </a:lnTo>
                <a:lnTo>
                  <a:pt x="0" y="178689"/>
                </a:lnTo>
                <a:lnTo>
                  <a:pt x="0" y="536067"/>
                </a:lnTo>
                <a:lnTo>
                  <a:pt x="2000250" y="536067"/>
                </a:lnTo>
                <a:lnTo>
                  <a:pt x="2000250" y="714756"/>
                </a:lnTo>
                <a:lnTo>
                  <a:pt x="2357628" y="357378"/>
                </a:lnTo>
                <a:lnTo>
                  <a:pt x="2000250" y="0"/>
                </a:lnTo>
                <a:close/>
              </a:path>
            </a:pathLst>
          </a:custGeom>
          <a:solidFill>
            <a:srgbClr val="835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86633" y="3858005"/>
            <a:ext cx="2357755" cy="715010"/>
          </a:xfrm>
          <a:custGeom>
            <a:avLst/>
            <a:gdLst/>
            <a:ahLst/>
            <a:cxnLst/>
            <a:rect l="l" t="t" r="r" b="b"/>
            <a:pathLst>
              <a:path w="2357754" h="715010">
                <a:moveTo>
                  <a:pt x="0" y="178689"/>
                </a:moveTo>
                <a:lnTo>
                  <a:pt x="2000250" y="178689"/>
                </a:lnTo>
                <a:lnTo>
                  <a:pt x="2000250" y="0"/>
                </a:lnTo>
                <a:lnTo>
                  <a:pt x="2357628" y="357378"/>
                </a:lnTo>
                <a:lnTo>
                  <a:pt x="2000250" y="714756"/>
                </a:lnTo>
                <a:lnTo>
                  <a:pt x="2000250" y="536067"/>
                </a:lnTo>
                <a:lnTo>
                  <a:pt x="0" y="536067"/>
                </a:lnTo>
                <a:lnTo>
                  <a:pt x="0" y="178689"/>
                </a:lnTo>
                <a:close/>
              </a:path>
            </a:pathLst>
          </a:custGeom>
          <a:ln w="50292">
            <a:solidFill>
              <a:srgbClr val="5F8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979801" y="4058157"/>
            <a:ext cx="17887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DEFCD"/>
                </a:solidFill>
                <a:latin typeface="Times New Roman"/>
                <a:cs typeface="Times New Roman"/>
              </a:rPr>
              <a:t>Heated in </a:t>
            </a:r>
            <a:r>
              <a:rPr sz="1800" spc="-35" dirty="0">
                <a:solidFill>
                  <a:srgbClr val="FDEFCD"/>
                </a:solidFill>
                <a:latin typeface="Times New Roman"/>
                <a:cs typeface="Times New Roman"/>
              </a:rPr>
              <a:t>Test</a:t>
            </a:r>
            <a:r>
              <a:rPr sz="1800" spc="-135" dirty="0">
                <a:solidFill>
                  <a:srgbClr val="FDEFCD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DEFCD"/>
                </a:solidFill>
                <a:latin typeface="Times New Roman"/>
                <a:cs typeface="Times New Roman"/>
              </a:rPr>
              <a:t>tube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215890" y="3786378"/>
            <a:ext cx="1786255" cy="571500"/>
          </a:xfrm>
          <a:custGeom>
            <a:avLst/>
            <a:gdLst/>
            <a:ahLst/>
            <a:cxnLst/>
            <a:rect l="l" t="t" r="r" b="b"/>
            <a:pathLst>
              <a:path w="1786254" h="571500">
                <a:moveTo>
                  <a:pt x="1690878" y="0"/>
                </a:moveTo>
                <a:lnTo>
                  <a:pt x="95250" y="0"/>
                </a:lnTo>
                <a:lnTo>
                  <a:pt x="58185" y="7489"/>
                </a:lnTo>
                <a:lnTo>
                  <a:pt x="27908" y="27908"/>
                </a:lnTo>
                <a:lnTo>
                  <a:pt x="7489" y="58185"/>
                </a:lnTo>
                <a:lnTo>
                  <a:pt x="0" y="95250"/>
                </a:lnTo>
                <a:lnTo>
                  <a:pt x="0" y="476250"/>
                </a:lnTo>
                <a:lnTo>
                  <a:pt x="7489" y="513314"/>
                </a:lnTo>
                <a:lnTo>
                  <a:pt x="27908" y="543591"/>
                </a:lnTo>
                <a:lnTo>
                  <a:pt x="58185" y="564010"/>
                </a:lnTo>
                <a:lnTo>
                  <a:pt x="95250" y="571500"/>
                </a:lnTo>
                <a:lnTo>
                  <a:pt x="1690878" y="571500"/>
                </a:lnTo>
                <a:lnTo>
                  <a:pt x="1727942" y="564010"/>
                </a:lnTo>
                <a:lnTo>
                  <a:pt x="1758219" y="543591"/>
                </a:lnTo>
                <a:lnTo>
                  <a:pt x="1778638" y="513314"/>
                </a:lnTo>
                <a:lnTo>
                  <a:pt x="1786128" y="476250"/>
                </a:lnTo>
                <a:lnTo>
                  <a:pt x="1786128" y="95250"/>
                </a:lnTo>
                <a:lnTo>
                  <a:pt x="1778638" y="58185"/>
                </a:lnTo>
                <a:lnTo>
                  <a:pt x="1758219" y="27908"/>
                </a:lnTo>
                <a:lnTo>
                  <a:pt x="1727942" y="7489"/>
                </a:lnTo>
                <a:lnTo>
                  <a:pt x="1690878" y="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15890" y="3786378"/>
            <a:ext cx="1786255" cy="571500"/>
          </a:xfrm>
          <a:custGeom>
            <a:avLst/>
            <a:gdLst/>
            <a:ahLst/>
            <a:cxnLst/>
            <a:rect l="l" t="t" r="r" b="b"/>
            <a:pathLst>
              <a:path w="1786254" h="571500">
                <a:moveTo>
                  <a:pt x="0" y="95250"/>
                </a:moveTo>
                <a:lnTo>
                  <a:pt x="7489" y="58185"/>
                </a:lnTo>
                <a:lnTo>
                  <a:pt x="27908" y="27908"/>
                </a:lnTo>
                <a:lnTo>
                  <a:pt x="58185" y="7489"/>
                </a:lnTo>
                <a:lnTo>
                  <a:pt x="95250" y="0"/>
                </a:lnTo>
                <a:lnTo>
                  <a:pt x="1690878" y="0"/>
                </a:lnTo>
                <a:lnTo>
                  <a:pt x="1727942" y="7489"/>
                </a:lnTo>
                <a:lnTo>
                  <a:pt x="1758219" y="27908"/>
                </a:lnTo>
                <a:lnTo>
                  <a:pt x="1778638" y="58185"/>
                </a:lnTo>
                <a:lnTo>
                  <a:pt x="1786128" y="95250"/>
                </a:lnTo>
                <a:lnTo>
                  <a:pt x="1786128" y="476250"/>
                </a:lnTo>
                <a:lnTo>
                  <a:pt x="1778638" y="513314"/>
                </a:lnTo>
                <a:lnTo>
                  <a:pt x="1758219" y="543591"/>
                </a:lnTo>
                <a:lnTo>
                  <a:pt x="1727942" y="564010"/>
                </a:lnTo>
                <a:lnTo>
                  <a:pt x="1690878" y="571500"/>
                </a:lnTo>
                <a:lnTo>
                  <a:pt x="95250" y="571500"/>
                </a:lnTo>
                <a:lnTo>
                  <a:pt x="58185" y="564010"/>
                </a:lnTo>
                <a:lnTo>
                  <a:pt x="27908" y="543591"/>
                </a:lnTo>
                <a:lnTo>
                  <a:pt x="7489" y="513314"/>
                </a:lnTo>
                <a:lnTo>
                  <a:pt x="0" y="476250"/>
                </a:lnTo>
                <a:lnTo>
                  <a:pt x="0" y="95250"/>
                </a:lnTo>
                <a:close/>
              </a:path>
            </a:pathLst>
          </a:custGeom>
          <a:ln w="50292">
            <a:solidFill>
              <a:srgbClr val="5F8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435600" y="3778122"/>
            <a:ext cx="1345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3530" marR="5080" indent="-29146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DEFCD"/>
                </a:solidFill>
                <a:latin typeface="Times New Roman"/>
                <a:cs typeface="Times New Roman"/>
              </a:rPr>
              <a:t>Ho</a:t>
            </a:r>
            <a:r>
              <a:rPr sz="1800" spc="-20" dirty="0">
                <a:solidFill>
                  <a:srgbClr val="FDEFCD"/>
                </a:solidFill>
                <a:latin typeface="Times New Roman"/>
                <a:cs typeface="Times New Roman"/>
              </a:rPr>
              <a:t>m</a:t>
            </a:r>
            <a:r>
              <a:rPr sz="1800" spc="-5" dirty="0">
                <a:solidFill>
                  <a:srgbClr val="FDEFCD"/>
                </a:solidFill>
                <a:latin typeface="Times New Roman"/>
                <a:cs typeface="Times New Roman"/>
              </a:rPr>
              <a:t>ogen</a:t>
            </a:r>
            <a:r>
              <a:rPr sz="1800" dirty="0">
                <a:solidFill>
                  <a:srgbClr val="FDEFCD"/>
                </a:solidFill>
                <a:latin typeface="Times New Roman"/>
                <a:cs typeface="Times New Roman"/>
              </a:rPr>
              <a:t>e</a:t>
            </a:r>
            <a:r>
              <a:rPr sz="1800" spc="-5" dirty="0">
                <a:solidFill>
                  <a:srgbClr val="FDEFCD"/>
                </a:solidFill>
                <a:latin typeface="Times New Roman"/>
                <a:cs typeface="Times New Roman"/>
              </a:rPr>
              <a:t>ous  </a:t>
            </a:r>
            <a:r>
              <a:rPr sz="1800" dirty="0">
                <a:solidFill>
                  <a:srgbClr val="FDEFCD"/>
                </a:solidFill>
                <a:latin typeface="Times New Roman"/>
                <a:cs typeface="Times New Roman"/>
              </a:rPr>
              <a:t>solution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715761" y="4429505"/>
            <a:ext cx="715010" cy="1071880"/>
          </a:xfrm>
          <a:custGeom>
            <a:avLst/>
            <a:gdLst/>
            <a:ahLst/>
            <a:cxnLst/>
            <a:rect l="l" t="t" r="r" b="b"/>
            <a:pathLst>
              <a:path w="715010" h="1071879">
                <a:moveTo>
                  <a:pt x="714755" y="713994"/>
                </a:moveTo>
                <a:lnTo>
                  <a:pt x="0" y="713994"/>
                </a:lnTo>
                <a:lnTo>
                  <a:pt x="357377" y="1071372"/>
                </a:lnTo>
                <a:lnTo>
                  <a:pt x="714755" y="713994"/>
                </a:lnTo>
                <a:close/>
              </a:path>
              <a:path w="715010" h="1071879">
                <a:moveTo>
                  <a:pt x="536066" y="0"/>
                </a:moveTo>
                <a:lnTo>
                  <a:pt x="178688" y="0"/>
                </a:lnTo>
                <a:lnTo>
                  <a:pt x="178688" y="713994"/>
                </a:lnTo>
                <a:lnTo>
                  <a:pt x="536066" y="713994"/>
                </a:lnTo>
                <a:lnTo>
                  <a:pt x="536066" y="0"/>
                </a:lnTo>
                <a:close/>
              </a:path>
            </a:pathLst>
          </a:custGeom>
          <a:solidFill>
            <a:srgbClr val="835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715761" y="4429505"/>
            <a:ext cx="715010" cy="1071880"/>
          </a:xfrm>
          <a:custGeom>
            <a:avLst/>
            <a:gdLst/>
            <a:ahLst/>
            <a:cxnLst/>
            <a:rect l="l" t="t" r="r" b="b"/>
            <a:pathLst>
              <a:path w="715010" h="1071879">
                <a:moveTo>
                  <a:pt x="536066" y="0"/>
                </a:moveTo>
                <a:lnTo>
                  <a:pt x="536066" y="713994"/>
                </a:lnTo>
                <a:lnTo>
                  <a:pt x="714755" y="713994"/>
                </a:lnTo>
                <a:lnTo>
                  <a:pt x="357377" y="1071372"/>
                </a:lnTo>
                <a:lnTo>
                  <a:pt x="0" y="713994"/>
                </a:lnTo>
                <a:lnTo>
                  <a:pt x="178688" y="713994"/>
                </a:lnTo>
                <a:lnTo>
                  <a:pt x="178688" y="0"/>
                </a:lnTo>
                <a:lnTo>
                  <a:pt x="536066" y="0"/>
                </a:lnTo>
                <a:close/>
              </a:path>
            </a:pathLst>
          </a:custGeom>
          <a:ln w="50292">
            <a:solidFill>
              <a:srgbClr val="5F8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927171" y="4533391"/>
            <a:ext cx="278765" cy="68643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sz="1800" dirty="0">
                <a:solidFill>
                  <a:srgbClr val="FDEFCD"/>
                </a:solidFill>
                <a:latin typeface="Times New Roman"/>
                <a:cs typeface="Times New Roman"/>
              </a:rPr>
              <a:t>Cool</a:t>
            </a:r>
            <a:r>
              <a:rPr sz="1800" spc="5" dirty="0">
                <a:solidFill>
                  <a:srgbClr val="FDEFCD"/>
                </a:solidFill>
                <a:latin typeface="Times New Roman"/>
                <a:cs typeface="Times New Roman"/>
              </a:rPr>
              <a:t>e</a:t>
            </a:r>
            <a:r>
              <a:rPr sz="1800" dirty="0">
                <a:solidFill>
                  <a:srgbClr val="FDEFCD"/>
                </a:solidFill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359146" y="5572505"/>
            <a:ext cx="1499870" cy="429895"/>
          </a:xfrm>
          <a:custGeom>
            <a:avLst/>
            <a:gdLst/>
            <a:ahLst/>
            <a:cxnLst/>
            <a:rect l="l" t="t" r="r" b="b"/>
            <a:pathLst>
              <a:path w="1499870" h="429895">
                <a:moveTo>
                  <a:pt x="1427987" y="0"/>
                </a:moveTo>
                <a:lnTo>
                  <a:pt x="71627" y="0"/>
                </a:lnTo>
                <a:lnTo>
                  <a:pt x="43773" y="5628"/>
                </a:lnTo>
                <a:lnTo>
                  <a:pt x="21002" y="20978"/>
                </a:lnTo>
                <a:lnTo>
                  <a:pt x="5637" y="43746"/>
                </a:lnTo>
                <a:lnTo>
                  <a:pt x="0" y="71628"/>
                </a:lnTo>
                <a:lnTo>
                  <a:pt x="0" y="358140"/>
                </a:lnTo>
                <a:lnTo>
                  <a:pt x="5637" y="386021"/>
                </a:lnTo>
                <a:lnTo>
                  <a:pt x="21002" y="408789"/>
                </a:lnTo>
                <a:lnTo>
                  <a:pt x="43773" y="424139"/>
                </a:lnTo>
                <a:lnTo>
                  <a:pt x="71627" y="429768"/>
                </a:lnTo>
                <a:lnTo>
                  <a:pt x="1427987" y="429768"/>
                </a:lnTo>
                <a:lnTo>
                  <a:pt x="1455842" y="424139"/>
                </a:lnTo>
                <a:lnTo>
                  <a:pt x="1478613" y="408789"/>
                </a:lnTo>
                <a:lnTo>
                  <a:pt x="1493978" y="386021"/>
                </a:lnTo>
                <a:lnTo>
                  <a:pt x="1499615" y="358140"/>
                </a:lnTo>
                <a:lnTo>
                  <a:pt x="1499615" y="71628"/>
                </a:lnTo>
                <a:lnTo>
                  <a:pt x="1493978" y="43746"/>
                </a:lnTo>
                <a:lnTo>
                  <a:pt x="1478613" y="20978"/>
                </a:lnTo>
                <a:lnTo>
                  <a:pt x="1455842" y="5628"/>
                </a:lnTo>
                <a:lnTo>
                  <a:pt x="1427987" y="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59146" y="5572505"/>
            <a:ext cx="1499870" cy="429895"/>
          </a:xfrm>
          <a:custGeom>
            <a:avLst/>
            <a:gdLst/>
            <a:ahLst/>
            <a:cxnLst/>
            <a:rect l="l" t="t" r="r" b="b"/>
            <a:pathLst>
              <a:path w="1499870" h="429895">
                <a:moveTo>
                  <a:pt x="0" y="71628"/>
                </a:moveTo>
                <a:lnTo>
                  <a:pt x="5637" y="43746"/>
                </a:lnTo>
                <a:lnTo>
                  <a:pt x="21002" y="20978"/>
                </a:lnTo>
                <a:lnTo>
                  <a:pt x="43773" y="5628"/>
                </a:lnTo>
                <a:lnTo>
                  <a:pt x="71627" y="0"/>
                </a:lnTo>
                <a:lnTo>
                  <a:pt x="1427987" y="0"/>
                </a:lnTo>
                <a:lnTo>
                  <a:pt x="1455842" y="5628"/>
                </a:lnTo>
                <a:lnTo>
                  <a:pt x="1478613" y="20978"/>
                </a:lnTo>
                <a:lnTo>
                  <a:pt x="1493978" y="43746"/>
                </a:lnTo>
                <a:lnTo>
                  <a:pt x="1499615" y="71628"/>
                </a:lnTo>
                <a:lnTo>
                  <a:pt x="1499615" y="358140"/>
                </a:lnTo>
                <a:lnTo>
                  <a:pt x="1493978" y="386021"/>
                </a:lnTo>
                <a:lnTo>
                  <a:pt x="1478613" y="408789"/>
                </a:lnTo>
                <a:lnTo>
                  <a:pt x="1455842" y="424139"/>
                </a:lnTo>
                <a:lnTo>
                  <a:pt x="1427987" y="429768"/>
                </a:lnTo>
                <a:lnTo>
                  <a:pt x="71627" y="429768"/>
                </a:lnTo>
                <a:lnTo>
                  <a:pt x="43773" y="424139"/>
                </a:lnTo>
                <a:lnTo>
                  <a:pt x="21002" y="408789"/>
                </a:lnTo>
                <a:lnTo>
                  <a:pt x="5637" y="386021"/>
                </a:lnTo>
                <a:lnTo>
                  <a:pt x="0" y="358140"/>
                </a:lnTo>
                <a:lnTo>
                  <a:pt x="0" y="71628"/>
                </a:lnTo>
                <a:close/>
              </a:path>
            </a:pathLst>
          </a:custGeom>
          <a:ln w="50292">
            <a:solidFill>
              <a:srgbClr val="5F8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07288" y="5630062"/>
            <a:ext cx="7474584" cy="1115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357630" algn="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DEFCD"/>
                </a:solidFill>
                <a:latin typeface="Times New Roman"/>
                <a:cs typeface="Times New Roman"/>
              </a:rPr>
              <a:t>Cloud</a:t>
            </a:r>
            <a:r>
              <a:rPr sz="1800" spc="5" dirty="0">
                <a:solidFill>
                  <a:srgbClr val="FDEFCD"/>
                </a:solidFill>
                <a:latin typeface="Times New Roman"/>
                <a:cs typeface="Times New Roman"/>
              </a:rPr>
              <a:t>i</a:t>
            </a:r>
            <a:r>
              <a:rPr sz="1800" spc="-5" dirty="0">
                <a:solidFill>
                  <a:srgbClr val="FDEFCD"/>
                </a:solidFill>
                <a:latin typeface="Times New Roman"/>
                <a:cs typeface="Times New Roman"/>
              </a:rPr>
              <a:t>ness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The temperature at which separation of the two phases (Aniline + oil) takes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place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the Aniline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Point.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6863" y="762000"/>
            <a:ext cx="4482084" cy="3550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4642" y="1359153"/>
            <a:ext cx="8619490" cy="416369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622300" marR="624840" indent="-609600">
              <a:lnSpc>
                <a:spcPts val="2480"/>
              </a:lnSpc>
              <a:spcBef>
                <a:spcPts val="420"/>
              </a:spcBef>
              <a:buFont typeface="Arial"/>
              <a:buChar char="•"/>
              <a:tabLst>
                <a:tab pos="621665" algn="l"/>
                <a:tab pos="622300" algn="l"/>
              </a:tabLst>
            </a:pPr>
            <a:r>
              <a:rPr sz="2300" spc="-5" dirty="0">
                <a:latin typeface="Times New Roman"/>
                <a:cs typeface="Times New Roman"/>
              </a:rPr>
              <a:t>Emulsification </a:t>
            </a:r>
            <a:r>
              <a:rPr sz="2300" dirty="0">
                <a:latin typeface="Times New Roman"/>
                <a:cs typeface="Times New Roman"/>
              </a:rPr>
              <a:t>is the property of water </a:t>
            </a:r>
            <a:r>
              <a:rPr sz="2300" spc="-5" dirty="0">
                <a:latin typeface="Times New Roman"/>
                <a:cs typeface="Times New Roman"/>
              </a:rPr>
              <a:t>to </a:t>
            </a:r>
            <a:r>
              <a:rPr sz="2300" dirty="0">
                <a:latin typeface="Times New Roman"/>
                <a:cs typeface="Times New Roman"/>
              </a:rPr>
              <a:t>get </a:t>
            </a:r>
            <a:r>
              <a:rPr sz="2300" spc="-5" dirty="0">
                <a:latin typeface="Times New Roman"/>
                <a:cs typeface="Times New Roman"/>
              </a:rPr>
              <a:t>mixed </a:t>
            </a:r>
            <a:r>
              <a:rPr sz="2300" dirty="0">
                <a:latin typeface="Times New Roman"/>
                <a:cs typeface="Times New Roman"/>
              </a:rPr>
              <a:t>with water  </a:t>
            </a:r>
            <a:r>
              <a:rPr sz="2300" spc="-20" dirty="0">
                <a:latin typeface="Times New Roman"/>
                <a:cs typeface="Times New Roman"/>
              </a:rPr>
              <a:t>easily.</a:t>
            </a:r>
            <a:endParaRPr sz="2300">
              <a:latin typeface="Times New Roman"/>
              <a:cs typeface="Times New Roman"/>
            </a:endParaRPr>
          </a:p>
          <a:p>
            <a:pPr marL="622300" indent="-609600">
              <a:lnSpc>
                <a:spcPts val="2315"/>
              </a:lnSpc>
              <a:buFont typeface="Arial"/>
              <a:buChar char="•"/>
              <a:tabLst>
                <a:tab pos="621665" algn="l"/>
                <a:tab pos="622300" algn="l"/>
              </a:tabLst>
            </a:pPr>
            <a:r>
              <a:rPr sz="2300" spc="-5" dirty="0">
                <a:latin typeface="Times New Roman"/>
                <a:cs typeface="Times New Roman"/>
              </a:rPr>
              <a:t>Emulsions can </a:t>
            </a:r>
            <a:r>
              <a:rPr sz="2300" dirty="0">
                <a:latin typeface="Times New Roman"/>
                <a:cs typeface="Times New Roman"/>
              </a:rPr>
              <a:t>be </a:t>
            </a:r>
            <a:r>
              <a:rPr sz="2300" spc="-5" dirty="0">
                <a:latin typeface="Times New Roman"/>
                <a:cs typeface="Times New Roman"/>
              </a:rPr>
              <a:t>oil in </a:t>
            </a:r>
            <a:r>
              <a:rPr sz="2300" dirty="0">
                <a:latin typeface="Times New Roman"/>
                <a:cs typeface="Times New Roman"/>
              </a:rPr>
              <a:t>water </a:t>
            </a:r>
            <a:r>
              <a:rPr sz="2300" spc="-5" dirty="0">
                <a:latin typeface="Times New Roman"/>
                <a:cs typeface="Times New Roman"/>
              </a:rPr>
              <a:t>emulsion </a:t>
            </a:r>
            <a:r>
              <a:rPr sz="2300" dirty="0">
                <a:latin typeface="Times New Roman"/>
                <a:cs typeface="Times New Roman"/>
              </a:rPr>
              <a:t>or water </a:t>
            </a:r>
            <a:r>
              <a:rPr sz="2300" spc="-5" dirty="0">
                <a:latin typeface="Times New Roman"/>
                <a:cs typeface="Times New Roman"/>
              </a:rPr>
              <a:t>in </a:t>
            </a:r>
            <a:r>
              <a:rPr sz="2300" dirty="0">
                <a:latin typeface="Times New Roman"/>
                <a:cs typeface="Times New Roman"/>
              </a:rPr>
              <a:t>oil</a:t>
            </a:r>
            <a:r>
              <a:rPr sz="2300" spc="5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emulsion.</a:t>
            </a:r>
            <a:endParaRPr sz="2300">
              <a:latin typeface="Times New Roman"/>
              <a:cs typeface="Times New Roman"/>
            </a:endParaRPr>
          </a:p>
          <a:p>
            <a:pPr marL="622300" marR="508000" indent="-609600">
              <a:lnSpc>
                <a:spcPts val="2480"/>
              </a:lnSpc>
              <a:spcBef>
                <a:spcPts val="175"/>
              </a:spcBef>
              <a:buFont typeface="Arial"/>
              <a:buChar char="•"/>
              <a:tabLst>
                <a:tab pos="621665" algn="l"/>
                <a:tab pos="622300" algn="l"/>
              </a:tabLst>
            </a:pPr>
            <a:r>
              <a:rPr sz="2300" dirty="0">
                <a:latin typeface="Times New Roman"/>
                <a:cs typeface="Times New Roman"/>
              </a:rPr>
              <a:t>A good </a:t>
            </a:r>
            <a:r>
              <a:rPr sz="2300" spc="-5" dirty="0">
                <a:latin typeface="Times New Roman"/>
                <a:cs typeface="Times New Roman"/>
              </a:rPr>
              <a:t>lubricating oil </a:t>
            </a:r>
            <a:r>
              <a:rPr sz="2300" dirty="0">
                <a:latin typeface="Times New Roman"/>
                <a:cs typeface="Times New Roman"/>
              </a:rPr>
              <a:t>should form such an </a:t>
            </a:r>
            <a:r>
              <a:rPr sz="2300" spc="-5" dirty="0">
                <a:latin typeface="Times New Roman"/>
                <a:cs typeface="Times New Roman"/>
              </a:rPr>
              <a:t>emulsion </a:t>
            </a:r>
            <a:r>
              <a:rPr sz="2300" dirty="0">
                <a:latin typeface="Times New Roman"/>
                <a:cs typeface="Times New Roman"/>
              </a:rPr>
              <a:t>with</a:t>
            </a:r>
            <a:r>
              <a:rPr sz="2300" spc="-13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water  which breaks </a:t>
            </a:r>
            <a:r>
              <a:rPr sz="2300" spc="-20" dirty="0">
                <a:latin typeface="Times New Roman"/>
                <a:cs typeface="Times New Roman"/>
              </a:rPr>
              <a:t>easily. </a:t>
            </a:r>
            <a:r>
              <a:rPr sz="2300" spc="-5" dirty="0">
                <a:latin typeface="Times New Roman"/>
                <a:cs typeface="Times New Roman"/>
              </a:rPr>
              <a:t>This </a:t>
            </a:r>
            <a:r>
              <a:rPr sz="2300" dirty="0">
                <a:latin typeface="Times New Roman"/>
                <a:cs typeface="Times New Roman"/>
              </a:rPr>
              <a:t>property is </a:t>
            </a:r>
            <a:r>
              <a:rPr sz="2300" spc="-5" dirty="0">
                <a:latin typeface="Times New Roman"/>
                <a:cs typeface="Times New Roman"/>
              </a:rPr>
              <a:t>called</a:t>
            </a:r>
            <a:r>
              <a:rPr sz="2300" spc="-3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demulsification.</a:t>
            </a:r>
            <a:endParaRPr sz="2300">
              <a:latin typeface="Times New Roman"/>
              <a:cs typeface="Times New Roman"/>
            </a:endParaRPr>
          </a:p>
          <a:p>
            <a:pPr marL="622300" indent="-609600">
              <a:lnSpc>
                <a:spcPts val="2315"/>
              </a:lnSpc>
              <a:buFont typeface="Arial"/>
              <a:buChar char="•"/>
              <a:tabLst>
                <a:tab pos="621665" algn="l"/>
                <a:tab pos="622300" algn="l"/>
                <a:tab pos="6390640" algn="l"/>
              </a:tabLst>
            </a:pPr>
            <a:r>
              <a:rPr sz="2300" dirty="0">
                <a:latin typeface="Times New Roman"/>
                <a:cs typeface="Times New Roman"/>
              </a:rPr>
              <a:t>The </a:t>
            </a:r>
            <a:r>
              <a:rPr sz="2300" spc="-10" dirty="0">
                <a:latin typeface="Times New Roman"/>
                <a:cs typeface="Times New Roman"/>
              </a:rPr>
              <a:t>time </a:t>
            </a:r>
            <a:r>
              <a:rPr sz="2300" dirty="0">
                <a:latin typeface="Times New Roman"/>
                <a:cs typeface="Times New Roman"/>
              </a:rPr>
              <a:t>in seconds in which a </a:t>
            </a:r>
            <a:r>
              <a:rPr sz="2300" spc="-5" dirty="0">
                <a:latin typeface="Times New Roman"/>
                <a:cs typeface="Times New Roman"/>
              </a:rPr>
              <a:t>given</a:t>
            </a:r>
            <a:r>
              <a:rPr sz="2300" spc="6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volume</a:t>
            </a:r>
            <a:r>
              <a:rPr sz="2300" spc="1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of	oil and</a:t>
            </a:r>
            <a:r>
              <a:rPr sz="2300" spc="-7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water</a:t>
            </a:r>
            <a:endParaRPr sz="2300">
              <a:latin typeface="Times New Roman"/>
              <a:cs typeface="Times New Roman"/>
            </a:endParaRPr>
          </a:p>
          <a:p>
            <a:pPr marL="622300">
              <a:lnSpc>
                <a:spcPts val="2485"/>
              </a:lnSpc>
              <a:tabLst>
                <a:tab pos="2587625" algn="l"/>
              </a:tabLst>
            </a:pPr>
            <a:r>
              <a:rPr sz="2300" spc="-5" dirty="0">
                <a:latin typeface="Times New Roman"/>
                <a:cs typeface="Times New Roman"/>
              </a:rPr>
              <a:t>separates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out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in	</a:t>
            </a:r>
            <a:r>
              <a:rPr sz="2300" spc="-5" dirty="0">
                <a:latin typeface="Times New Roman"/>
                <a:cs typeface="Times New Roman"/>
              </a:rPr>
              <a:t>distinct </a:t>
            </a:r>
            <a:r>
              <a:rPr sz="2300" dirty="0">
                <a:latin typeface="Times New Roman"/>
                <a:cs typeface="Times New Roman"/>
              </a:rPr>
              <a:t>layers is </a:t>
            </a:r>
            <a:r>
              <a:rPr sz="2300" spc="-5" dirty="0">
                <a:latin typeface="Times New Roman"/>
                <a:cs typeface="Times New Roman"/>
              </a:rPr>
              <a:t>called steam</a:t>
            </a:r>
            <a:r>
              <a:rPr sz="2300" spc="6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demulsification</a:t>
            </a:r>
            <a:endParaRPr sz="2300">
              <a:latin typeface="Times New Roman"/>
              <a:cs typeface="Times New Roman"/>
            </a:endParaRPr>
          </a:p>
          <a:p>
            <a:pPr marL="622300">
              <a:lnSpc>
                <a:spcPts val="2485"/>
              </a:lnSpc>
            </a:pPr>
            <a:r>
              <a:rPr sz="2300" spc="-25" dirty="0">
                <a:latin typeface="Times New Roman"/>
                <a:cs typeface="Times New Roman"/>
              </a:rPr>
              <a:t>number.</a:t>
            </a:r>
            <a:endParaRPr sz="2300">
              <a:latin typeface="Times New Roman"/>
              <a:cs typeface="Times New Roman"/>
            </a:endParaRPr>
          </a:p>
          <a:p>
            <a:pPr marL="622300" indent="-609600">
              <a:lnSpc>
                <a:spcPts val="2485"/>
              </a:lnSpc>
              <a:buFont typeface="Arial"/>
              <a:buChar char="•"/>
              <a:tabLst>
                <a:tab pos="621665" algn="l"/>
                <a:tab pos="622300" algn="l"/>
              </a:tabLst>
            </a:pPr>
            <a:r>
              <a:rPr sz="2300" dirty="0">
                <a:latin typeface="Times New Roman"/>
                <a:cs typeface="Times New Roman"/>
              </a:rPr>
              <a:t>A good </a:t>
            </a:r>
            <a:r>
              <a:rPr sz="2300" spc="-5" dirty="0">
                <a:latin typeface="Times New Roman"/>
                <a:cs typeface="Times New Roman"/>
              </a:rPr>
              <a:t>lubricating oil </a:t>
            </a:r>
            <a:r>
              <a:rPr sz="2300" dirty="0">
                <a:latin typeface="Times New Roman"/>
                <a:cs typeface="Times New Roman"/>
              </a:rPr>
              <a:t>should </a:t>
            </a:r>
            <a:r>
              <a:rPr sz="2300" spc="-5" dirty="0">
                <a:latin typeface="Times New Roman"/>
                <a:cs typeface="Times New Roman"/>
              </a:rPr>
              <a:t>have lower demulsification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-25" dirty="0">
                <a:latin typeface="Times New Roman"/>
                <a:cs typeface="Times New Roman"/>
              </a:rPr>
              <a:t>number.</a:t>
            </a:r>
            <a:endParaRPr sz="2300">
              <a:latin typeface="Times New Roman"/>
              <a:cs typeface="Times New Roman"/>
            </a:endParaRPr>
          </a:p>
          <a:p>
            <a:pPr marL="622300" marR="5080" indent="-609600">
              <a:lnSpc>
                <a:spcPts val="2480"/>
              </a:lnSpc>
              <a:spcBef>
                <a:spcPts val="180"/>
              </a:spcBef>
              <a:buFont typeface="Arial"/>
              <a:buChar char="•"/>
              <a:tabLst>
                <a:tab pos="621665" algn="l"/>
                <a:tab pos="622300" algn="l"/>
              </a:tabLst>
            </a:pPr>
            <a:r>
              <a:rPr sz="2300" dirty="0">
                <a:latin typeface="Times New Roman"/>
                <a:cs typeface="Times New Roman"/>
              </a:rPr>
              <a:t>Quicker </a:t>
            </a:r>
            <a:r>
              <a:rPr sz="2300" spc="-5" dirty="0">
                <a:latin typeface="Times New Roman"/>
                <a:cs typeface="Times New Roman"/>
              </a:rPr>
              <a:t>the oil separates </a:t>
            </a:r>
            <a:r>
              <a:rPr sz="2300" dirty="0">
                <a:latin typeface="Times New Roman"/>
                <a:cs typeface="Times New Roman"/>
              </a:rPr>
              <a:t>out from the </a:t>
            </a:r>
            <a:r>
              <a:rPr sz="2300" spc="-5" dirty="0">
                <a:latin typeface="Times New Roman"/>
                <a:cs typeface="Times New Roman"/>
              </a:rPr>
              <a:t>emulsion formed, better </a:t>
            </a:r>
            <a:r>
              <a:rPr sz="2300" dirty="0">
                <a:latin typeface="Times New Roman"/>
                <a:cs typeface="Times New Roman"/>
              </a:rPr>
              <a:t>is the  </a:t>
            </a:r>
            <a:r>
              <a:rPr sz="2300" spc="-5" dirty="0">
                <a:latin typeface="Times New Roman"/>
                <a:cs typeface="Times New Roman"/>
              </a:rPr>
              <a:t>lubricating oil.</a:t>
            </a:r>
            <a:endParaRPr sz="2300">
              <a:latin typeface="Times New Roman"/>
              <a:cs typeface="Times New Roman"/>
            </a:endParaRPr>
          </a:p>
          <a:p>
            <a:pPr marL="622300" indent="-609600">
              <a:lnSpc>
                <a:spcPts val="2315"/>
              </a:lnSpc>
              <a:buFont typeface="Arial"/>
              <a:buChar char="•"/>
              <a:tabLst>
                <a:tab pos="621665" algn="l"/>
                <a:tab pos="622300" algn="l"/>
              </a:tabLst>
            </a:pPr>
            <a:r>
              <a:rPr sz="2300" dirty="0">
                <a:latin typeface="Times New Roman"/>
                <a:cs typeface="Times New Roman"/>
              </a:rPr>
              <a:t>In </a:t>
            </a:r>
            <a:r>
              <a:rPr sz="2300" spc="-5" dirty="0">
                <a:latin typeface="Times New Roman"/>
                <a:cs typeface="Times New Roman"/>
              </a:rPr>
              <a:t>cutting oils </a:t>
            </a:r>
            <a:r>
              <a:rPr sz="2300" dirty="0">
                <a:latin typeface="Times New Roman"/>
                <a:cs typeface="Times New Roman"/>
              </a:rPr>
              <a:t>the higher the </a:t>
            </a:r>
            <a:r>
              <a:rPr sz="2300" spc="-5" dirty="0">
                <a:latin typeface="Times New Roman"/>
                <a:cs typeface="Times New Roman"/>
              </a:rPr>
              <a:t>emulsification </a:t>
            </a:r>
            <a:r>
              <a:rPr sz="2300" spc="-20" dirty="0">
                <a:latin typeface="Times New Roman"/>
                <a:cs typeface="Times New Roman"/>
              </a:rPr>
              <a:t>number, </a:t>
            </a:r>
            <a:r>
              <a:rPr sz="2300" spc="-5" dirty="0">
                <a:latin typeface="Times New Roman"/>
                <a:cs typeface="Times New Roman"/>
              </a:rPr>
              <a:t>better the </a:t>
            </a:r>
            <a:r>
              <a:rPr sz="2300" dirty="0">
                <a:latin typeface="Times New Roman"/>
                <a:cs typeface="Times New Roman"/>
              </a:rPr>
              <a:t>oil</a:t>
            </a:r>
            <a:r>
              <a:rPr sz="2300" spc="10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is.</a:t>
            </a:r>
            <a:endParaRPr sz="2300">
              <a:latin typeface="Times New Roman"/>
              <a:cs typeface="Times New Roman"/>
            </a:endParaRPr>
          </a:p>
          <a:p>
            <a:pPr marL="622300">
              <a:lnSpc>
                <a:spcPts val="2625"/>
              </a:lnSpc>
            </a:pPr>
            <a:r>
              <a:rPr sz="2300" spc="-5" dirty="0">
                <a:latin typeface="Times New Roman"/>
                <a:cs typeface="Times New Roman"/>
              </a:rPr>
              <a:t>This </a:t>
            </a:r>
            <a:r>
              <a:rPr sz="2300" dirty="0">
                <a:latin typeface="Times New Roman"/>
                <a:cs typeface="Times New Roman"/>
              </a:rPr>
              <a:t>is because the </a:t>
            </a:r>
            <a:r>
              <a:rPr sz="2300" spc="-5" dirty="0">
                <a:latin typeface="Times New Roman"/>
                <a:cs typeface="Times New Roman"/>
              </a:rPr>
              <a:t>emulsion </a:t>
            </a:r>
            <a:r>
              <a:rPr sz="2300" dirty="0">
                <a:latin typeface="Times New Roman"/>
                <a:cs typeface="Times New Roman"/>
              </a:rPr>
              <a:t>acts as a coolant as well as a</a:t>
            </a:r>
            <a:r>
              <a:rPr sz="2300" spc="4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lubricant.</a:t>
            </a:r>
            <a:endParaRPr sz="2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4572000"/>
          </a:xfrm>
          <a:custGeom>
            <a:avLst/>
            <a:gdLst/>
            <a:ahLst/>
            <a:cxnLst/>
            <a:rect l="l" t="t" r="r" b="b"/>
            <a:pathLst>
              <a:path w="9144000" h="4572000">
                <a:moveTo>
                  <a:pt x="0" y="4572000"/>
                </a:moveTo>
                <a:lnTo>
                  <a:pt x="9144000" y="45720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FFF3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0" cy="4572000"/>
          </a:xfrm>
          <a:custGeom>
            <a:avLst/>
            <a:gdLst/>
            <a:ahLst/>
            <a:cxnLst/>
            <a:rect l="l" t="t" r="r" b="b"/>
            <a:pathLst>
              <a:path w="1828800" h="4572000">
                <a:moveTo>
                  <a:pt x="0" y="4572000"/>
                </a:moveTo>
                <a:lnTo>
                  <a:pt x="1828800" y="4572000"/>
                </a:lnTo>
                <a:lnTo>
                  <a:pt x="18288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C32C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400800"/>
            <a:ext cx="9144000" cy="457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572000"/>
            <a:ext cx="7315200" cy="1828800"/>
          </a:xfrm>
          <a:custGeom>
            <a:avLst/>
            <a:gdLst/>
            <a:ahLst/>
            <a:cxnLst/>
            <a:rect l="l" t="t" r="r" b="b"/>
            <a:pathLst>
              <a:path w="7315200" h="1828800">
                <a:moveTo>
                  <a:pt x="0" y="1828800"/>
                </a:moveTo>
                <a:lnTo>
                  <a:pt x="7315200" y="1828800"/>
                </a:lnTo>
                <a:lnTo>
                  <a:pt x="7315200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572000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1828800" y="1828800"/>
                </a:lnTo>
                <a:lnTo>
                  <a:pt x="1828800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FDB809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1436" y="762000"/>
            <a:ext cx="6153912" cy="4556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64642" y="1310132"/>
            <a:ext cx="1149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974242" y="1310132"/>
            <a:ext cx="77863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Flash Point is the </a:t>
            </a:r>
            <a:r>
              <a:rPr spc="-10" dirty="0"/>
              <a:t>min temp </a:t>
            </a:r>
            <a:r>
              <a:rPr dirty="0"/>
              <a:t>at which the lubricant vaporizes that </a:t>
            </a:r>
            <a:r>
              <a:rPr spc="-5" dirty="0"/>
              <a:t>ignite </a:t>
            </a:r>
            <a:r>
              <a:rPr dirty="0"/>
              <a:t>for</a:t>
            </a:r>
            <a:r>
              <a:rPr spc="-190" dirty="0"/>
              <a:t> </a:t>
            </a:r>
            <a:r>
              <a:rPr dirty="0"/>
              <a:t>a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74242" y="1614932"/>
            <a:ext cx="42030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Times New Roman"/>
                <a:cs typeface="Times New Roman"/>
              </a:rPr>
              <a:t>moment </a:t>
            </a:r>
            <a:r>
              <a:rPr sz="2000" dirty="0">
                <a:latin typeface="Times New Roman"/>
                <a:cs typeface="Times New Roman"/>
              </a:rPr>
              <a:t>when </a:t>
            </a:r>
            <a:r>
              <a:rPr sz="2000" spc="-5" dirty="0">
                <a:latin typeface="Times New Roman"/>
                <a:cs typeface="Times New Roman"/>
              </a:rPr>
              <a:t>tiny flame </a:t>
            </a:r>
            <a:r>
              <a:rPr sz="2000" dirty="0">
                <a:latin typeface="Times New Roman"/>
                <a:cs typeface="Times New Roman"/>
              </a:rPr>
              <a:t>is brought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near.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4642" y="1980692"/>
            <a:ext cx="1149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74242" y="1980692"/>
            <a:ext cx="80511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Fire </a:t>
            </a:r>
            <a:r>
              <a:rPr sz="2000" dirty="0">
                <a:latin typeface="Times New Roman"/>
                <a:cs typeface="Times New Roman"/>
              </a:rPr>
              <a:t>Point is the </a:t>
            </a:r>
            <a:r>
              <a:rPr sz="2000" spc="-5" dirty="0">
                <a:latin typeface="Times New Roman"/>
                <a:cs typeface="Times New Roman"/>
              </a:rPr>
              <a:t>Min </a:t>
            </a:r>
            <a:r>
              <a:rPr sz="2000" spc="-10" dirty="0">
                <a:latin typeface="Times New Roman"/>
                <a:cs typeface="Times New Roman"/>
              </a:rPr>
              <a:t>temp </a:t>
            </a:r>
            <a:r>
              <a:rPr sz="2000" dirty="0">
                <a:latin typeface="Times New Roman"/>
                <a:cs typeface="Times New Roman"/>
              </a:rPr>
              <a:t>at which the </a:t>
            </a:r>
            <a:r>
              <a:rPr sz="2000" spc="-10" dirty="0">
                <a:latin typeface="Times New Roman"/>
                <a:cs typeface="Times New Roman"/>
              </a:rPr>
              <a:t>lubricant’s </a:t>
            </a:r>
            <a:r>
              <a:rPr sz="2000" dirty="0">
                <a:latin typeface="Times New Roman"/>
                <a:cs typeface="Times New Roman"/>
              </a:rPr>
              <a:t>vapours burn constantly</a:t>
            </a:r>
            <a:r>
              <a:rPr sz="2000" spc="-229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74242" y="2285187"/>
            <a:ext cx="436562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5 seconds when </a:t>
            </a:r>
            <a:r>
              <a:rPr sz="2000" spc="-5" dirty="0">
                <a:latin typeface="Times New Roman"/>
                <a:cs typeface="Times New Roman"/>
              </a:rPr>
              <a:t>tiny flame is </a:t>
            </a:r>
            <a:r>
              <a:rPr sz="2000" dirty="0">
                <a:latin typeface="Times New Roman"/>
                <a:cs typeface="Times New Roman"/>
              </a:rPr>
              <a:t>brought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near.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4642" y="2651506"/>
            <a:ext cx="1149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74242" y="2651506"/>
            <a:ext cx="43929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If flash point &lt; </a:t>
            </a:r>
            <a:r>
              <a:rPr sz="2000" spc="5" dirty="0">
                <a:latin typeface="Times New Roman"/>
                <a:cs typeface="Times New Roman"/>
              </a:rPr>
              <a:t>140°F </a:t>
            </a:r>
            <a:r>
              <a:rPr sz="2000" dirty="0">
                <a:latin typeface="Times New Roman"/>
                <a:cs typeface="Times New Roman"/>
              </a:rPr>
              <a:t>= </a:t>
            </a:r>
            <a:r>
              <a:rPr sz="2000" spc="-5" dirty="0">
                <a:latin typeface="Times New Roman"/>
                <a:cs typeface="Times New Roman"/>
              </a:rPr>
              <a:t>Flammable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liquids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56615" y="3857244"/>
            <a:ext cx="2602992" cy="27157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974242" y="3017266"/>
            <a:ext cx="7856220" cy="38627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latin typeface="Times New Roman"/>
                <a:cs typeface="Times New Roman"/>
              </a:rPr>
              <a:t>And </a:t>
            </a:r>
            <a:r>
              <a:rPr sz="2000" dirty="0">
                <a:latin typeface="Times New Roman"/>
                <a:cs typeface="Times New Roman"/>
              </a:rPr>
              <a:t>if flash point &gt; </a:t>
            </a:r>
            <a:r>
              <a:rPr sz="2000" spc="5" dirty="0">
                <a:latin typeface="Times New Roman"/>
                <a:cs typeface="Times New Roman"/>
              </a:rPr>
              <a:t>140°F </a:t>
            </a:r>
            <a:r>
              <a:rPr sz="2000" spc="-5" dirty="0">
                <a:latin typeface="Times New Roman"/>
                <a:cs typeface="Times New Roman"/>
              </a:rPr>
              <a:t>=Combustible</a:t>
            </a:r>
            <a:r>
              <a:rPr sz="2000" spc="-1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liquids.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2260600">
              <a:lnSpc>
                <a:spcPts val="1945"/>
              </a:lnSpc>
            </a:pPr>
            <a:r>
              <a:rPr sz="1800" dirty="0">
                <a:latin typeface="Times New Roman"/>
                <a:cs typeface="Times New Roman"/>
              </a:rPr>
              <a:t>The flash and fire points are generally determined by</a:t>
            </a:r>
            <a:r>
              <a:rPr sz="1800" spc="-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using</a:t>
            </a:r>
            <a:endParaRPr sz="1800">
              <a:latin typeface="Times New Roman"/>
              <a:cs typeface="Times New Roman"/>
            </a:endParaRPr>
          </a:p>
          <a:p>
            <a:pPr marL="2260600">
              <a:lnSpc>
                <a:spcPts val="1945"/>
              </a:lnSpc>
            </a:pPr>
            <a:r>
              <a:rPr sz="1800" spc="-10" dirty="0">
                <a:latin typeface="Times New Roman"/>
                <a:cs typeface="Times New Roman"/>
              </a:rPr>
              <a:t>Pensky-Marten’s</a:t>
            </a:r>
            <a:r>
              <a:rPr sz="1800" spc="4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apparatus.</a:t>
            </a:r>
            <a:endParaRPr sz="1800">
              <a:latin typeface="Times New Roman"/>
              <a:cs typeface="Times New Roman"/>
            </a:endParaRPr>
          </a:p>
          <a:p>
            <a:pPr marL="2260600" marR="62230">
              <a:lnSpc>
                <a:spcPct val="80000"/>
              </a:lnSpc>
              <a:spcBef>
                <a:spcPts val="1730"/>
              </a:spcBef>
              <a:buSzPct val="94444"/>
              <a:buFont typeface="Arial"/>
              <a:buChar char="•"/>
              <a:tabLst>
                <a:tab pos="2341880" algn="l"/>
              </a:tabLst>
            </a:pPr>
            <a:r>
              <a:rPr sz="1800" spc="-5" dirty="0">
                <a:latin typeface="Times New Roman"/>
                <a:cs typeface="Times New Roman"/>
              </a:rPr>
              <a:t>Oil </a:t>
            </a:r>
            <a:r>
              <a:rPr sz="1800" dirty="0">
                <a:latin typeface="Times New Roman"/>
                <a:cs typeface="Times New Roman"/>
              </a:rPr>
              <a:t>under examination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filled in the oil cup up to the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mark  </a:t>
            </a:r>
            <a:r>
              <a:rPr sz="1800" dirty="0">
                <a:latin typeface="Times New Roman"/>
                <a:cs typeface="Times New Roman"/>
              </a:rPr>
              <a:t>and heated by the air bath by 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burner.</a:t>
            </a:r>
            <a:endParaRPr sz="1800">
              <a:latin typeface="Times New Roman"/>
              <a:cs typeface="Times New Roman"/>
            </a:endParaRPr>
          </a:p>
          <a:p>
            <a:pPr marL="2341245" indent="-80645">
              <a:lnSpc>
                <a:spcPts val="1510"/>
              </a:lnSpc>
              <a:buSzPct val="94444"/>
              <a:buFont typeface="Arial"/>
              <a:buChar char="•"/>
              <a:tabLst>
                <a:tab pos="2341880" algn="l"/>
              </a:tabLst>
            </a:pPr>
            <a:r>
              <a:rPr sz="1800" dirty="0">
                <a:latin typeface="Times New Roman"/>
                <a:cs typeface="Times New Roman"/>
              </a:rPr>
              <a:t>Stirrer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worked b/n </a:t>
            </a:r>
            <a:r>
              <a:rPr sz="1800" spc="-5" dirty="0">
                <a:latin typeface="Times New Roman"/>
                <a:cs typeface="Times New Roman"/>
              </a:rPr>
              <a:t>tests </a:t>
            </a:r>
            <a:r>
              <a:rPr sz="1800" dirty="0">
                <a:latin typeface="Times New Roman"/>
                <a:cs typeface="Times New Roman"/>
              </a:rPr>
              <a:t>at a rate of about 1 – 2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rev/sec.</a:t>
            </a:r>
            <a:endParaRPr sz="1800">
              <a:latin typeface="Times New Roman"/>
              <a:cs typeface="Times New Roman"/>
            </a:endParaRPr>
          </a:p>
          <a:p>
            <a:pPr marL="2341245" indent="-80645">
              <a:lnSpc>
                <a:spcPts val="1730"/>
              </a:lnSpc>
              <a:buSzPct val="94444"/>
              <a:buFont typeface="Arial"/>
              <a:buChar char="•"/>
              <a:tabLst>
                <a:tab pos="2341880" algn="l"/>
              </a:tabLst>
            </a:pPr>
            <a:r>
              <a:rPr sz="1800" spc="-5" dirty="0">
                <a:latin typeface="Times New Roman"/>
                <a:cs typeface="Times New Roman"/>
              </a:rPr>
              <a:t>Heat is </a:t>
            </a:r>
            <a:r>
              <a:rPr sz="1800" dirty="0">
                <a:latin typeface="Times New Roman"/>
                <a:cs typeface="Times New Roman"/>
              </a:rPr>
              <a:t>applied </a:t>
            </a:r>
            <a:r>
              <a:rPr sz="1800" spc="-5" dirty="0">
                <a:latin typeface="Times New Roman"/>
                <a:cs typeface="Times New Roman"/>
              </a:rPr>
              <a:t>so </a:t>
            </a:r>
            <a:r>
              <a:rPr sz="1800" dirty="0">
                <a:latin typeface="Times New Roman"/>
                <a:cs typeface="Times New Roman"/>
              </a:rPr>
              <a:t>as to raise the oil </a:t>
            </a:r>
            <a:r>
              <a:rPr sz="1800" spc="-5" dirty="0">
                <a:latin typeface="Times New Roman"/>
                <a:cs typeface="Times New Roman"/>
              </a:rPr>
              <a:t>temp </a:t>
            </a:r>
            <a:r>
              <a:rPr sz="1800" dirty="0">
                <a:latin typeface="Times New Roman"/>
                <a:cs typeface="Times New Roman"/>
              </a:rPr>
              <a:t>by about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5c/min.</a:t>
            </a:r>
            <a:endParaRPr sz="1800">
              <a:latin typeface="Times New Roman"/>
              <a:cs typeface="Times New Roman"/>
            </a:endParaRPr>
          </a:p>
          <a:p>
            <a:pPr marL="2341245" indent="-80645">
              <a:lnSpc>
                <a:spcPts val="1730"/>
              </a:lnSpc>
              <a:buSzPct val="94444"/>
              <a:buFont typeface="Arial"/>
              <a:buChar char="•"/>
              <a:tabLst>
                <a:tab pos="2341880" algn="l"/>
              </a:tabLst>
            </a:pP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temp </a:t>
            </a:r>
            <a:r>
              <a:rPr sz="1800" dirty="0">
                <a:latin typeface="Times New Roman"/>
                <a:cs typeface="Times New Roman"/>
              </a:rPr>
              <a:t>at which distinct flash appeared in </a:t>
            </a:r>
            <a:r>
              <a:rPr sz="1800" spc="-5" dirty="0">
                <a:latin typeface="Times New Roman"/>
                <a:cs typeface="Times New Roman"/>
              </a:rPr>
              <a:t>side </a:t>
            </a:r>
            <a:r>
              <a:rPr sz="1800" dirty="0">
                <a:latin typeface="Times New Roman"/>
                <a:cs typeface="Times New Roman"/>
              </a:rPr>
              <a:t>the oil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cup</a:t>
            </a:r>
            <a:endParaRPr sz="1800">
              <a:latin typeface="Times New Roman"/>
              <a:cs typeface="Times New Roman"/>
            </a:endParaRPr>
          </a:p>
          <a:p>
            <a:pPr marL="2260600">
              <a:lnSpc>
                <a:spcPts val="1730"/>
              </a:lnSpc>
            </a:pPr>
            <a:r>
              <a:rPr sz="1800" dirty="0">
                <a:latin typeface="Times New Roman"/>
                <a:cs typeface="Times New Roman"/>
              </a:rPr>
              <a:t>is recorded as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flashpoint.</a:t>
            </a:r>
            <a:endParaRPr sz="1800">
              <a:latin typeface="Times New Roman"/>
              <a:cs typeface="Times New Roman"/>
            </a:endParaRPr>
          </a:p>
          <a:p>
            <a:pPr marL="2341245" indent="-80645">
              <a:lnSpc>
                <a:spcPts val="1945"/>
              </a:lnSpc>
              <a:buSzPct val="94444"/>
              <a:buFont typeface="Arial"/>
              <a:buChar char="•"/>
              <a:tabLst>
                <a:tab pos="2341880" algn="l"/>
              </a:tabLst>
            </a:pPr>
            <a:r>
              <a:rPr sz="1800" dirty="0">
                <a:latin typeface="Times New Roman"/>
                <a:cs typeface="Times New Roman"/>
              </a:rPr>
              <a:t>The heating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continued to record the fire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point.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00">
              <a:latin typeface="Times New Roman"/>
              <a:cs typeface="Times New Roman"/>
            </a:endParaRPr>
          </a:p>
          <a:p>
            <a:pPr marL="201295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1817" y="466090"/>
            <a:ext cx="57232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45" dirty="0"/>
              <a:t>D</a:t>
            </a:r>
            <a:r>
              <a:rPr sz="3200" spc="145" dirty="0"/>
              <a:t>EFINITION</a:t>
            </a:r>
            <a:r>
              <a:rPr sz="4000" spc="145" dirty="0"/>
              <a:t>:</a:t>
            </a:r>
            <a:r>
              <a:rPr sz="4000" spc="335" dirty="0"/>
              <a:t> </a:t>
            </a:r>
            <a:r>
              <a:rPr sz="4000" spc="140" dirty="0"/>
              <a:t>L</a:t>
            </a:r>
            <a:r>
              <a:rPr sz="3200" spc="140" dirty="0"/>
              <a:t>UBRICANTS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517394" y="1851101"/>
            <a:ext cx="6075045" cy="3776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268605" indent="-457200">
              <a:lnSpc>
                <a:spcPct val="100000"/>
              </a:lnSpc>
              <a:spcBef>
                <a:spcPts val="100"/>
              </a:spcBef>
              <a:buClr>
                <a:srgbClr val="3891A7"/>
              </a:buClr>
              <a:buSzPct val="79166"/>
              <a:buFont typeface="Wingdings"/>
              <a:buChar char=""/>
              <a:tabLst>
                <a:tab pos="469265" algn="l"/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A lubricant is substance (often liquid)  introduced between </a:t>
            </a:r>
            <a:r>
              <a:rPr sz="2400" spc="-5" dirty="0">
                <a:latin typeface="Times New Roman"/>
                <a:cs typeface="Times New Roman"/>
              </a:rPr>
              <a:t>two moving </a:t>
            </a:r>
            <a:r>
              <a:rPr sz="2400" dirty="0">
                <a:latin typeface="Times New Roman"/>
                <a:cs typeface="Times New Roman"/>
              </a:rPr>
              <a:t>surfaces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  reduce the friction between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them.</a:t>
            </a:r>
            <a:endParaRPr sz="2400">
              <a:latin typeface="Times New Roman"/>
              <a:cs typeface="Times New Roman"/>
            </a:endParaRPr>
          </a:p>
          <a:p>
            <a:pPr marL="469900" marR="259079" indent="-457200">
              <a:lnSpc>
                <a:spcPct val="100000"/>
              </a:lnSpc>
              <a:spcBef>
                <a:spcPts val="1805"/>
              </a:spcBef>
              <a:buClr>
                <a:srgbClr val="3891A7"/>
              </a:buClr>
              <a:buSzPct val="79166"/>
              <a:buFont typeface="Wingdings"/>
              <a:buChar char=""/>
              <a:tabLst>
                <a:tab pos="546100" algn="l"/>
                <a:tab pos="546735" algn="l"/>
                <a:tab pos="1341120" algn="l"/>
                <a:tab pos="3894454" algn="l"/>
              </a:tabLst>
            </a:pPr>
            <a:r>
              <a:rPr dirty="0"/>
              <a:t>	</a:t>
            </a:r>
            <a:r>
              <a:rPr sz="2400" dirty="0">
                <a:latin typeface="Times New Roman"/>
                <a:cs typeface="Times New Roman"/>
              </a:rPr>
              <a:t>Fluid	which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introduced	in between  </a:t>
            </a:r>
            <a:r>
              <a:rPr sz="2400" spc="-5" dirty="0">
                <a:latin typeface="Times New Roman"/>
                <a:cs typeface="Times New Roman"/>
              </a:rPr>
              <a:t>moving </a:t>
            </a:r>
            <a:r>
              <a:rPr sz="2400" dirty="0">
                <a:latin typeface="Times New Roman"/>
                <a:cs typeface="Times New Roman"/>
              </a:rPr>
              <a:t>parts in order to reduce the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friction,  generated heat &amp; </a:t>
            </a:r>
            <a:r>
              <a:rPr sz="2400" spc="-5" dirty="0">
                <a:latin typeface="Times New Roman"/>
                <a:cs typeface="Times New Roman"/>
              </a:rPr>
              <a:t>wear </a:t>
            </a:r>
            <a:r>
              <a:rPr sz="2400" dirty="0">
                <a:latin typeface="Times New Roman"/>
                <a:cs typeface="Times New Roman"/>
              </a:rPr>
              <a:t>and tear of </a:t>
            </a:r>
            <a:r>
              <a:rPr sz="2400" spc="-5" dirty="0">
                <a:latin typeface="Times New Roman"/>
                <a:cs typeface="Times New Roman"/>
              </a:rPr>
              <a:t>machine  </a:t>
            </a:r>
            <a:r>
              <a:rPr sz="2400" dirty="0">
                <a:latin typeface="Times New Roman"/>
                <a:cs typeface="Times New Roman"/>
              </a:rPr>
              <a:t>parts are called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Lubricants.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800"/>
              </a:spcBef>
              <a:buClr>
                <a:srgbClr val="3891A7"/>
              </a:buClr>
              <a:buSzPct val="79166"/>
              <a:buFont typeface="Wingdings"/>
              <a:buChar char=""/>
              <a:tabLst>
                <a:tab pos="469265" algn="l"/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This process of introducing lubricant is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called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Lubrication.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4572000"/>
          </a:xfrm>
          <a:custGeom>
            <a:avLst/>
            <a:gdLst/>
            <a:ahLst/>
            <a:cxnLst/>
            <a:rect l="l" t="t" r="r" b="b"/>
            <a:pathLst>
              <a:path w="9144000" h="4572000">
                <a:moveTo>
                  <a:pt x="0" y="4572000"/>
                </a:moveTo>
                <a:lnTo>
                  <a:pt x="9144000" y="45720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FFF3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0" cy="4572000"/>
          </a:xfrm>
          <a:custGeom>
            <a:avLst/>
            <a:gdLst/>
            <a:ahLst/>
            <a:cxnLst/>
            <a:rect l="l" t="t" r="r" b="b"/>
            <a:pathLst>
              <a:path w="1828800" h="4572000">
                <a:moveTo>
                  <a:pt x="0" y="4572000"/>
                </a:moveTo>
                <a:lnTo>
                  <a:pt x="1828800" y="4572000"/>
                </a:lnTo>
                <a:lnTo>
                  <a:pt x="18288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C32C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400800"/>
            <a:ext cx="9144000" cy="457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572000"/>
            <a:ext cx="7315200" cy="1828800"/>
          </a:xfrm>
          <a:custGeom>
            <a:avLst/>
            <a:gdLst/>
            <a:ahLst/>
            <a:cxnLst/>
            <a:rect l="l" t="t" r="r" b="b"/>
            <a:pathLst>
              <a:path w="7315200" h="1828800">
                <a:moveTo>
                  <a:pt x="0" y="1828800"/>
                </a:moveTo>
                <a:lnTo>
                  <a:pt x="7315200" y="1828800"/>
                </a:lnTo>
                <a:lnTo>
                  <a:pt x="7315200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572000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1828800" y="1828800"/>
                </a:lnTo>
                <a:lnTo>
                  <a:pt x="1828800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FDB809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4623" y="764031"/>
            <a:ext cx="2886824" cy="4523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77264" y="1026286"/>
            <a:ext cx="93179" cy="932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94372" y="915035"/>
            <a:ext cx="83769" cy="1891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51455" y="894207"/>
            <a:ext cx="91185" cy="2006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54908" y="881507"/>
            <a:ext cx="82549" cy="2216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81073" y="881507"/>
            <a:ext cx="82549" cy="2216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28898" y="870838"/>
            <a:ext cx="135762" cy="24244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82822" y="869314"/>
            <a:ext cx="250190" cy="238760"/>
          </a:xfrm>
          <a:custGeom>
            <a:avLst/>
            <a:gdLst/>
            <a:ahLst/>
            <a:cxnLst/>
            <a:rect l="l" t="t" r="r" b="b"/>
            <a:pathLst>
              <a:path w="250189" h="238759">
                <a:moveTo>
                  <a:pt x="163829" y="0"/>
                </a:moveTo>
                <a:lnTo>
                  <a:pt x="201294" y="12446"/>
                </a:lnTo>
                <a:lnTo>
                  <a:pt x="222847" y="52250"/>
                </a:lnTo>
                <a:lnTo>
                  <a:pt x="225043" y="97917"/>
                </a:lnTo>
                <a:lnTo>
                  <a:pt x="225043" y="188087"/>
                </a:lnTo>
                <a:lnTo>
                  <a:pt x="225351" y="200179"/>
                </a:lnTo>
                <a:lnTo>
                  <a:pt x="250062" y="229743"/>
                </a:lnTo>
                <a:lnTo>
                  <a:pt x="250062" y="238633"/>
                </a:lnTo>
                <a:lnTo>
                  <a:pt x="132841" y="238633"/>
                </a:lnTo>
                <a:lnTo>
                  <a:pt x="132841" y="229743"/>
                </a:lnTo>
                <a:lnTo>
                  <a:pt x="141604" y="228473"/>
                </a:lnTo>
                <a:lnTo>
                  <a:pt x="147954" y="224917"/>
                </a:lnTo>
                <a:lnTo>
                  <a:pt x="155701" y="188087"/>
                </a:lnTo>
                <a:lnTo>
                  <a:pt x="155701" y="84962"/>
                </a:lnTo>
                <a:lnTo>
                  <a:pt x="151891" y="44069"/>
                </a:lnTo>
                <a:lnTo>
                  <a:pt x="138429" y="33400"/>
                </a:lnTo>
                <a:lnTo>
                  <a:pt x="134112" y="33400"/>
                </a:lnTo>
                <a:lnTo>
                  <a:pt x="123634" y="35305"/>
                </a:lnTo>
                <a:lnTo>
                  <a:pt x="113537" y="41020"/>
                </a:lnTo>
                <a:lnTo>
                  <a:pt x="103822" y="50545"/>
                </a:lnTo>
                <a:lnTo>
                  <a:pt x="94487" y="63881"/>
                </a:lnTo>
                <a:lnTo>
                  <a:pt x="94487" y="188087"/>
                </a:lnTo>
                <a:lnTo>
                  <a:pt x="102488" y="225679"/>
                </a:lnTo>
                <a:lnTo>
                  <a:pt x="117221" y="229743"/>
                </a:lnTo>
                <a:lnTo>
                  <a:pt x="117221" y="238633"/>
                </a:lnTo>
                <a:lnTo>
                  <a:pt x="0" y="238633"/>
                </a:lnTo>
                <a:lnTo>
                  <a:pt x="0" y="229743"/>
                </a:lnTo>
                <a:lnTo>
                  <a:pt x="9778" y="228726"/>
                </a:lnTo>
                <a:lnTo>
                  <a:pt x="16763" y="225551"/>
                </a:lnTo>
                <a:lnTo>
                  <a:pt x="25018" y="188087"/>
                </a:lnTo>
                <a:lnTo>
                  <a:pt x="25018" y="57276"/>
                </a:lnTo>
                <a:lnTo>
                  <a:pt x="10287" y="17399"/>
                </a:lnTo>
                <a:lnTo>
                  <a:pt x="0" y="16129"/>
                </a:lnTo>
                <a:lnTo>
                  <a:pt x="0" y="6858"/>
                </a:lnTo>
                <a:lnTo>
                  <a:pt x="94487" y="6858"/>
                </a:lnTo>
                <a:lnTo>
                  <a:pt x="94487" y="36957"/>
                </a:lnTo>
                <a:lnTo>
                  <a:pt x="103272" y="27908"/>
                </a:lnTo>
                <a:lnTo>
                  <a:pt x="136987" y="4929"/>
                </a:lnTo>
                <a:lnTo>
                  <a:pt x="154564" y="547"/>
                </a:lnTo>
                <a:lnTo>
                  <a:pt x="163829" y="0"/>
                </a:lnTo>
                <a:close/>
              </a:path>
            </a:pathLst>
          </a:custGeom>
          <a:ln w="10668">
            <a:solidFill>
              <a:srgbClr val="2E8B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87598" y="869314"/>
            <a:ext cx="217804" cy="245745"/>
          </a:xfrm>
          <a:custGeom>
            <a:avLst/>
            <a:gdLst/>
            <a:ahLst/>
            <a:cxnLst/>
            <a:rect l="l" t="t" r="r" b="b"/>
            <a:pathLst>
              <a:path w="217805" h="245744">
                <a:moveTo>
                  <a:pt x="108076" y="0"/>
                </a:moveTo>
                <a:lnTo>
                  <a:pt x="151046" y="8786"/>
                </a:lnTo>
                <a:lnTo>
                  <a:pt x="187182" y="34496"/>
                </a:lnTo>
                <a:lnTo>
                  <a:pt x="209742" y="74662"/>
                </a:lnTo>
                <a:lnTo>
                  <a:pt x="217296" y="122936"/>
                </a:lnTo>
                <a:lnTo>
                  <a:pt x="215745" y="146530"/>
                </a:lnTo>
                <a:lnTo>
                  <a:pt x="203259" y="187765"/>
                </a:lnTo>
                <a:lnTo>
                  <a:pt x="175758" y="222934"/>
                </a:lnTo>
                <a:lnTo>
                  <a:pt x="134002" y="242988"/>
                </a:lnTo>
                <a:lnTo>
                  <a:pt x="108838" y="245490"/>
                </a:lnTo>
                <a:lnTo>
                  <a:pt x="84167" y="243204"/>
                </a:lnTo>
                <a:lnTo>
                  <a:pt x="43920" y="224916"/>
                </a:lnTo>
                <a:lnTo>
                  <a:pt x="15912" y="189815"/>
                </a:lnTo>
                <a:lnTo>
                  <a:pt x="1764" y="147282"/>
                </a:lnTo>
                <a:lnTo>
                  <a:pt x="0" y="123825"/>
                </a:lnTo>
                <a:lnTo>
                  <a:pt x="1807" y="99752"/>
                </a:lnTo>
                <a:lnTo>
                  <a:pt x="16234" y="56370"/>
                </a:lnTo>
                <a:lnTo>
                  <a:pt x="44640" y="20841"/>
                </a:lnTo>
                <a:lnTo>
                  <a:pt x="84264" y="2311"/>
                </a:lnTo>
                <a:lnTo>
                  <a:pt x="108076" y="0"/>
                </a:lnTo>
                <a:close/>
              </a:path>
            </a:pathLst>
          </a:custGeom>
          <a:ln w="10667">
            <a:solidFill>
              <a:srgbClr val="2E8B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59635" y="869314"/>
            <a:ext cx="250825" cy="347345"/>
          </a:xfrm>
          <a:custGeom>
            <a:avLst/>
            <a:gdLst/>
            <a:ahLst/>
            <a:cxnLst/>
            <a:rect l="l" t="t" r="r" b="b"/>
            <a:pathLst>
              <a:path w="250825" h="347344">
                <a:moveTo>
                  <a:pt x="161289" y="0"/>
                </a:moveTo>
                <a:lnTo>
                  <a:pt x="207771" y="16129"/>
                </a:lnTo>
                <a:lnTo>
                  <a:pt x="233525" y="47150"/>
                </a:lnTo>
                <a:lnTo>
                  <a:pt x="247824" y="90027"/>
                </a:lnTo>
                <a:lnTo>
                  <a:pt x="250570" y="121665"/>
                </a:lnTo>
                <a:lnTo>
                  <a:pt x="249858" y="138886"/>
                </a:lnTo>
                <a:lnTo>
                  <a:pt x="239267" y="185927"/>
                </a:lnTo>
                <a:lnTo>
                  <a:pt x="216622" y="221771"/>
                </a:lnTo>
                <a:lnTo>
                  <a:pt x="183880" y="241680"/>
                </a:lnTo>
                <a:lnTo>
                  <a:pt x="158876" y="245490"/>
                </a:lnTo>
                <a:lnTo>
                  <a:pt x="149443" y="244967"/>
                </a:lnTo>
                <a:lnTo>
                  <a:pt x="110458" y="228346"/>
                </a:lnTo>
                <a:lnTo>
                  <a:pt x="97154" y="215011"/>
                </a:lnTo>
                <a:lnTo>
                  <a:pt x="97154" y="301244"/>
                </a:lnTo>
                <a:lnTo>
                  <a:pt x="97154" y="313182"/>
                </a:lnTo>
                <a:lnTo>
                  <a:pt x="98043" y="321310"/>
                </a:lnTo>
                <a:lnTo>
                  <a:pt x="120522" y="337947"/>
                </a:lnTo>
                <a:lnTo>
                  <a:pt x="132079" y="337947"/>
                </a:lnTo>
                <a:lnTo>
                  <a:pt x="132079" y="347090"/>
                </a:lnTo>
                <a:lnTo>
                  <a:pt x="0" y="347090"/>
                </a:lnTo>
                <a:lnTo>
                  <a:pt x="0" y="337947"/>
                </a:lnTo>
                <a:lnTo>
                  <a:pt x="10287" y="337693"/>
                </a:lnTo>
                <a:lnTo>
                  <a:pt x="17779" y="334772"/>
                </a:lnTo>
                <a:lnTo>
                  <a:pt x="27685" y="299847"/>
                </a:lnTo>
                <a:lnTo>
                  <a:pt x="27685" y="55245"/>
                </a:lnTo>
                <a:lnTo>
                  <a:pt x="10921" y="16763"/>
                </a:lnTo>
                <a:lnTo>
                  <a:pt x="0" y="16129"/>
                </a:lnTo>
                <a:lnTo>
                  <a:pt x="0" y="6858"/>
                </a:lnTo>
                <a:lnTo>
                  <a:pt x="97154" y="6858"/>
                </a:lnTo>
                <a:lnTo>
                  <a:pt x="97154" y="37337"/>
                </a:lnTo>
                <a:lnTo>
                  <a:pt x="103221" y="29079"/>
                </a:lnTo>
                <a:lnTo>
                  <a:pt x="140795" y="2889"/>
                </a:lnTo>
                <a:lnTo>
                  <a:pt x="150834" y="718"/>
                </a:lnTo>
                <a:lnTo>
                  <a:pt x="161289" y="0"/>
                </a:lnTo>
                <a:close/>
              </a:path>
            </a:pathLst>
          </a:custGeom>
          <a:ln w="10668">
            <a:solidFill>
              <a:srgbClr val="2E8B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13763" y="869314"/>
            <a:ext cx="217804" cy="245745"/>
          </a:xfrm>
          <a:custGeom>
            <a:avLst/>
            <a:gdLst/>
            <a:ahLst/>
            <a:cxnLst/>
            <a:rect l="l" t="t" r="r" b="b"/>
            <a:pathLst>
              <a:path w="217805" h="245744">
                <a:moveTo>
                  <a:pt x="108076" y="0"/>
                </a:moveTo>
                <a:lnTo>
                  <a:pt x="151046" y="8786"/>
                </a:lnTo>
                <a:lnTo>
                  <a:pt x="187182" y="34496"/>
                </a:lnTo>
                <a:lnTo>
                  <a:pt x="209742" y="74662"/>
                </a:lnTo>
                <a:lnTo>
                  <a:pt x="217297" y="122936"/>
                </a:lnTo>
                <a:lnTo>
                  <a:pt x="215745" y="146530"/>
                </a:lnTo>
                <a:lnTo>
                  <a:pt x="203259" y="187765"/>
                </a:lnTo>
                <a:lnTo>
                  <a:pt x="175758" y="222934"/>
                </a:lnTo>
                <a:lnTo>
                  <a:pt x="134002" y="242988"/>
                </a:lnTo>
                <a:lnTo>
                  <a:pt x="108838" y="245490"/>
                </a:lnTo>
                <a:lnTo>
                  <a:pt x="84167" y="243204"/>
                </a:lnTo>
                <a:lnTo>
                  <a:pt x="43920" y="224916"/>
                </a:lnTo>
                <a:lnTo>
                  <a:pt x="15912" y="189815"/>
                </a:lnTo>
                <a:lnTo>
                  <a:pt x="1764" y="147282"/>
                </a:lnTo>
                <a:lnTo>
                  <a:pt x="0" y="123825"/>
                </a:lnTo>
                <a:lnTo>
                  <a:pt x="1807" y="99752"/>
                </a:lnTo>
                <a:lnTo>
                  <a:pt x="16234" y="56370"/>
                </a:lnTo>
                <a:lnTo>
                  <a:pt x="44640" y="20841"/>
                </a:lnTo>
                <a:lnTo>
                  <a:pt x="84264" y="2311"/>
                </a:lnTo>
                <a:lnTo>
                  <a:pt x="108076" y="0"/>
                </a:lnTo>
                <a:close/>
              </a:path>
            </a:pathLst>
          </a:custGeom>
          <a:ln w="10668">
            <a:solidFill>
              <a:srgbClr val="2E8B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92275" y="863980"/>
            <a:ext cx="209676" cy="24930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56889" y="791463"/>
            <a:ext cx="154940" cy="320040"/>
          </a:xfrm>
          <a:custGeom>
            <a:avLst/>
            <a:gdLst/>
            <a:ahLst/>
            <a:cxnLst/>
            <a:rect l="l" t="t" r="r" b="b"/>
            <a:pathLst>
              <a:path w="154939" h="320040">
                <a:moveTo>
                  <a:pt x="91439" y="0"/>
                </a:moveTo>
                <a:lnTo>
                  <a:pt x="99568" y="0"/>
                </a:lnTo>
                <a:lnTo>
                  <a:pt x="99568" y="84709"/>
                </a:lnTo>
                <a:lnTo>
                  <a:pt x="154559" y="84709"/>
                </a:lnTo>
                <a:lnTo>
                  <a:pt x="154559" y="109347"/>
                </a:lnTo>
                <a:lnTo>
                  <a:pt x="99568" y="109347"/>
                </a:lnTo>
                <a:lnTo>
                  <a:pt x="99568" y="252222"/>
                </a:lnTo>
                <a:lnTo>
                  <a:pt x="111125" y="289940"/>
                </a:lnTo>
                <a:lnTo>
                  <a:pt x="114046" y="291211"/>
                </a:lnTo>
                <a:lnTo>
                  <a:pt x="116712" y="291211"/>
                </a:lnTo>
                <a:lnTo>
                  <a:pt x="124618" y="289667"/>
                </a:lnTo>
                <a:lnTo>
                  <a:pt x="132334" y="285051"/>
                </a:lnTo>
                <a:lnTo>
                  <a:pt x="139858" y="277387"/>
                </a:lnTo>
                <a:lnTo>
                  <a:pt x="147193" y="266700"/>
                </a:lnTo>
                <a:lnTo>
                  <a:pt x="154559" y="272161"/>
                </a:lnTo>
                <a:lnTo>
                  <a:pt x="142986" y="292923"/>
                </a:lnTo>
                <a:lnTo>
                  <a:pt x="128270" y="307768"/>
                </a:lnTo>
                <a:lnTo>
                  <a:pt x="110410" y="316684"/>
                </a:lnTo>
                <a:lnTo>
                  <a:pt x="89408" y="319659"/>
                </a:lnTo>
                <a:lnTo>
                  <a:pt x="78861" y="318897"/>
                </a:lnTo>
                <a:lnTo>
                  <a:pt x="39703" y="294417"/>
                </a:lnTo>
                <a:lnTo>
                  <a:pt x="30370" y="251227"/>
                </a:lnTo>
                <a:lnTo>
                  <a:pt x="30225" y="234441"/>
                </a:lnTo>
                <a:lnTo>
                  <a:pt x="30225" y="109347"/>
                </a:lnTo>
                <a:lnTo>
                  <a:pt x="0" y="109347"/>
                </a:lnTo>
                <a:lnTo>
                  <a:pt x="0" y="100584"/>
                </a:lnTo>
                <a:lnTo>
                  <a:pt x="15027" y="89467"/>
                </a:lnTo>
                <a:lnTo>
                  <a:pt x="28876" y="78041"/>
                </a:lnTo>
                <a:lnTo>
                  <a:pt x="63757" y="41826"/>
                </a:lnTo>
                <a:lnTo>
                  <a:pt x="82911" y="14672"/>
                </a:lnTo>
                <a:lnTo>
                  <a:pt x="91439" y="0"/>
                </a:lnTo>
                <a:close/>
              </a:path>
            </a:pathLst>
          </a:custGeom>
          <a:ln w="10667">
            <a:solidFill>
              <a:srgbClr val="2E8B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91638" y="785876"/>
            <a:ext cx="85978" cy="15646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48053" y="790955"/>
            <a:ext cx="121285" cy="299085"/>
          </a:xfrm>
          <a:custGeom>
            <a:avLst/>
            <a:gdLst/>
            <a:ahLst/>
            <a:cxnLst/>
            <a:rect l="l" t="t" r="r" b="b"/>
            <a:pathLst>
              <a:path w="121284" h="299084">
                <a:moveTo>
                  <a:pt x="0" y="0"/>
                </a:moveTo>
                <a:lnTo>
                  <a:pt x="0" y="262255"/>
                </a:lnTo>
                <a:lnTo>
                  <a:pt x="121" y="271637"/>
                </a:lnTo>
                <a:lnTo>
                  <a:pt x="8762" y="294894"/>
                </a:lnTo>
                <a:lnTo>
                  <a:pt x="13208" y="297434"/>
                </a:lnTo>
                <a:lnTo>
                  <a:pt x="19558" y="298577"/>
                </a:lnTo>
                <a:lnTo>
                  <a:pt x="28067" y="298577"/>
                </a:lnTo>
                <a:lnTo>
                  <a:pt x="79091" y="282717"/>
                </a:lnTo>
                <a:lnTo>
                  <a:pt x="104187" y="248689"/>
                </a:lnTo>
                <a:lnTo>
                  <a:pt x="119046" y="189444"/>
                </a:lnTo>
                <a:lnTo>
                  <a:pt x="120904" y="151892"/>
                </a:lnTo>
                <a:lnTo>
                  <a:pt x="119639" y="121221"/>
                </a:lnTo>
                <a:lnTo>
                  <a:pt x="109491" y="69595"/>
                </a:lnTo>
                <a:lnTo>
                  <a:pt x="91991" y="34710"/>
                </a:lnTo>
                <a:lnTo>
                  <a:pt x="59309" y="7493"/>
                </a:lnTo>
                <a:lnTo>
                  <a:pt x="19214" y="402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2E8B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72766" y="771905"/>
            <a:ext cx="281940" cy="336550"/>
          </a:xfrm>
          <a:custGeom>
            <a:avLst/>
            <a:gdLst/>
            <a:ahLst/>
            <a:cxnLst/>
            <a:rect l="l" t="t" r="r" b="b"/>
            <a:pathLst>
              <a:path w="281939" h="336550">
                <a:moveTo>
                  <a:pt x="0" y="0"/>
                </a:moveTo>
                <a:lnTo>
                  <a:pt x="146431" y="0"/>
                </a:lnTo>
                <a:lnTo>
                  <a:pt x="180076" y="1617"/>
                </a:lnTo>
                <a:lnTo>
                  <a:pt x="232030" y="14519"/>
                </a:lnTo>
                <a:lnTo>
                  <a:pt x="264078" y="39449"/>
                </a:lnTo>
                <a:lnTo>
                  <a:pt x="281813" y="90170"/>
                </a:lnTo>
                <a:lnTo>
                  <a:pt x="280531" y="105957"/>
                </a:lnTo>
                <a:lnTo>
                  <a:pt x="261492" y="146177"/>
                </a:lnTo>
                <a:lnTo>
                  <a:pt x="222345" y="172805"/>
                </a:lnTo>
                <a:lnTo>
                  <a:pt x="173132" y="182387"/>
                </a:lnTo>
                <a:lnTo>
                  <a:pt x="124206" y="183896"/>
                </a:lnTo>
                <a:lnTo>
                  <a:pt x="124206" y="276987"/>
                </a:lnTo>
                <a:lnTo>
                  <a:pt x="129793" y="316103"/>
                </a:lnTo>
                <a:lnTo>
                  <a:pt x="170814" y="326898"/>
                </a:lnTo>
                <a:lnTo>
                  <a:pt x="170814" y="336042"/>
                </a:lnTo>
                <a:lnTo>
                  <a:pt x="0" y="336042"/>
                </a:lnTo>
                <a:lnTo>
                  <a:pt x="0" y="326898"/>
                </a:lnTo>
                <a:lnTo>
                  <a:pt x="10745" y="326616"/>
                </a:lnTo>
                <a:lnTo>
                  <a:pt x="19573" y="325786"/>
                </a:lnTo>
                <a:lnTo>
                  <a:pt x="46396" y="289399"/>
                </a:lnTo>
                <a:lnTo>
                  <a:pt x="46608" y="276987"/>
                </a:lnTo>
                <a:lnTo>
                  <a:pt x="46608" y="58928"/>
                </a:lnTo>
                <a:lnTo>
                  <a:pt x="41020" y="19939"/>
                </a:lnTo>
                <a:lnTo>
                  <a:pt x="0" y="9144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2E8B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19911" y="771905"/>
            <a:ext cx="339090" cy="336550"/>
          </a:xfrm>
          <a:custGeom>
            <a:avLst/>
            <a:gdLst/>
            <a:ahLst/>
            <a:cxnLst/>
            <a:rect l="l" t="t" r="r" b="b"/>
            <a:pathLst>
              <a:path w="339089" h="336550">
                <a:moveTo>
                  <a:pt x="0" y="0"/>
                </a:moveTo>
                <a:lnTo>
                  <a:pt x="150494" y="0"/>
                </a:lnTo>
                <a:lnTo>
                  <a:pt x="179119" y="1023"/>
                </a:lnTo>
                <a:lnTo>
                  <a:pt x="227558" y="9215"/>
                </a:lnTo>
                <a:lnTo>
                  <a:pt x="268442" y="27689"/>
                </a:lnTo>
                <a:lnTo>
                  <a:pt x="302438" y="58066"/>
                </a:lnTo>
                <a:lnTo>
                  <a:pt x="325508" y="98045"/>
                </a:lnTo>
                <a:lnTo>
                  <a:pt x="337129" y="144008"/>
                </a:lnTo>
                <a:lnTo>
                  <a:pt x="338581" y="169037"/>
                </a:lnTo>
                <a:lnTo>
                  <a:pt x="337867" y="186398"/>
                </a:lnTo>
                <a:lnTo>
                  <a:pt x="327151" y="234315"/>
                </a:lnTo>
                <a:lnTo>
                  <a:pt x="306310" y="273230"/>
                </a:lnTo>
                <a:lnTo>
                  <a:pt x="278177" y="301116"/>
                </a:lnTo>
                <a:lnTo>
                  <a:pt x="243427" y="320403"/>
                </a:lnTo>
                <a:lnTo>
                  <a:pt x="197992" y="332994"/>
                </a:lnTo>
                <a:lnTo>
                  <a:pt x="150494" y="336042"/>
                </a:lnTo>
                <a:lnTo>
                  <a:pt x="0" y="336042"/>
                </a:lnTo>
                <a:lnTo>
                  <a:pt x="0" y="326898"/>
                </a:lnTo>
                <a:lnTo>
                  <a:pt x="11175" y="326898"/>
                </a:lnTo>
                <a:lnTo>
                  <a:pt x="20954" y="326898"/>
                </a:lnTo>
                <a:lnTo>
                  <a:pt x="47230" y="290250"/>
                </a:lnTo>
                <a:lnTo>
                  <a:pt x="47370" y="278511"/>
                </a:lnTo>
                <a:lnTo>
                  <a:pt x="47370" y="57531"/>
                </a:lnTo>
                <a:lnTo>
                  <a:pt x="39115" y="17272"/>
                </a:lnTo>
                <a:lnTo>
                  <a:pt x="20573" y="9144"/>
                </a:lnTo>
                <a:lnTo>
                  <a:pt x="11175" y="9144"/>
                </a:lnTo>
                <a:lnTo>
                  <a:pt x="0" y="9144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2E8B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4623" y="764920"/>
            <a:ext cx="219710" cy="349885"/>
          </a:xfrm>
          <a:custGeom>
            <a:avLst/>
            <a:gdLst/>
            <a:ahLst/>
            <a:cxnLst/>
            <a:rect l="l" t="t" r="r" b="b"/>
            <a:pathLst>
              <a:path w="219709" h="349884">
                <a:moveTo>
                  <a:pt x="219544" y="0"/>
                </a:moveTo>
                <a:lnTo>
                  <a:pt x="219544" y="6984"/>
                </a:lnTo>
                <a:lnTo>
                  <a:pt x="198228" y="13104"/>
                </a:lnTo>
                <a:lnTo>
                  <a:pt x="179123" y="20034"/>
                </a:lnTo>
                <a:lnTo>
                  <a:pt x="134707" y="45827"/>
                </a:lnTo>
                <a:lnTo>
                  <a:pt x="104686" y="80009"/>
                </a:lnTo>
                <a:lnTo>
                  <a:pt x="85064" y="125319"/>
                </a:lnTo>
                <a:lnTo>
                  <a:pt x="80289" y="143509"/>
                </a:lnTo>
                <a:lnTo>
                  <a:pt x="87553" y="138556"/>
                </a:lnTo>
                <a:lnTo>
                  <a:pt x="93586" y="135381"/>
                </a:lnTo>
                <a:lnTo>
                  <a:pt x="148885" y="130619"/>
                </a:lnTo>
                <a:lnTo>
                  <a:pt x="193649" y="156337"/>
                </a:lnTo>
                <a:lnTo>
                  <a:pt x="217234" y="208557"/>
                </a:lnTo>
                <a:lnTo>
                  <a:pt x="218808" y="231012"/>
                </a:lnTo>
                <a:lnTo>
                  <a:pt x="217955" y="247253"/>
                </a:lnTo>
                <a:lnTo>
                  <a:pt x="205168" y="291973"/>
                </a:lnTo>
                <a:lnTo>
                  <a:pt x="178318" y="326459"/>
                </a:lnTo>
                <a:lnTo>
                  <a:pt x="140623" y="346138"/>
                </a:lnTo>
                <a:lnTo>
                  <a:pt x="112991" y="349884"/>
                </a:lnTo>
                <a:lnTo>
                  <a:pt x="97799" y="348835"/>
                </a:lnTo>
                <a:lnTo>
                  <a:pt x="55753" y="332993"/>
                </a:lnTo>
                <a:lnTo>
                  <a:pt x="22836" y="298668"/>
                </a:lnTo>
                <a:lnTo>
                  <a:pt x="3686" y="249158"/>
                </a:lnTo>
                <a:lnTo>
                  <a:pt x="0" y="212216"/>
                </a:lnTo>
                <a:lnTo>
                  <a:pt x="1695" y="184425"/>
                </a:lnTo>
                <a:lnTo>
                  <a:pt x="15259" y="131796"/>
                </a:lnTo>
                <a:lnTo>
                  <a:pt x="42122" y="83863"/>
                </a:lnTo>
                <a:lnTo>
                  <a:pt x="80651" y="45104"/>
                </a:lnTo>
                <a:lnTo>
                  <a:pt x="130130" y="16769"/>
                </a:lnTo>
                <a:lnTo>
                  <a:pt x="187804" y="2049"/>
                </a:lnTo>
                <a:lnTo>
                  <a:pt x="219544" y="0"/>
                </a:lnTo>
                <a:close/>
              </a:path>
            </a:pathLst>
          </a:custGeom>
          <a:ln w="10668">
            <a:solidFill>
              <a:srgbClr val="2E8B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53155" y="758698"/>
            <a:ext cx="87248" cy="8724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64642" y="1310132"/>
            <a:ext cx="1149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Drop Point is the </a:t>
            </a:r>
            <a:r>
              <a:rPr spc="-15" dirty="0"/>
              <a:t>Temperature</a:t>
            </a:r>
            <a:r>
              <a:rPr spc="-185" dirty="0"/>
              <a:t> </a:t>
            </a:r>
            <a:r>
              <a:rPr dirty="0"/>
              <a:t>at</a:t>
            </a:r>
          </a:p>
        </p:txBody>
      </p:sp>
      <p:sp>
        <p:nvSpPr>
          <p:cNvPr id="28" name="object 28"/>
          <p:cNvSpPr/>
          <p:nvPr/>
        </p:nvSpPr>
        <p:spPr>
          <a:xfrm>
            <a:off x="377164" y="3750183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37" y="0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230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which grease passes from the</a:t>
            </a:r>
            <a:r>
              <a:rPr spc="-145" dirty="0"/>
              <a:t> </a:t>
            </a:r>
            <a:r>
              <a:rPr spc="-5" dirty="0"/>
              <a:t>semi-  solid </a:t>
            </a:r>
            <a:r>
              <a:rPr dirty="0"/>
              <a:t>to the liquid </a:t>
            </a:r>
            <a:r>
              <a:rPr spc="-5" dirty="0"/>
              <a:t>state. </a:t>
            </a:r>
            <a:r>
              <a:rPr dirty="0"/>
              <a:t>So, it  </a:t>
            </a:r>
            <a:r>
              <a:rPr spc="-5" dirty="0"/>
              <a:t>determines </a:t>
            </a:r>
            <a:r>
              <a:rPr dirty="0"/>
              <a:t>the upper </a:t>
            </a:r>
            <a:r>
              <a:rPr spc="-10" dirty="0"/>
              <a:t>temp limit </a:t>
            </a:r>
            <a:r>
              <a:rPr dirty="0"/>
              <a:t>for  the </a:t>
            </a:r>
            <a:r>
              <a:rPr spc="-5" dirty="0"/>
              <a:t>applicability </a:t>
            </a:r>
            <a:r>
              <a:rPr dirty="0"/>
              <a:t>of</a:t>
            </a:r>
            <a:r>
              <a:rPr spc="-65" dirty="0"/>
              <a:t> </a:t>
            </a:r>
            <a:r>
              <a:rPr dirty="0"/>
              <a:t>grease.</a:t>
            </a:r>
          </a:p>
          <a:p>
            <a:pPr>
              <a:lnSpc>
                <a:spcPct val="100000"/>
              </a:lnSpc>
            </a:pPr>
            <a:endParaRPr sz="2200"/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/>
          </a:p>
          <a:p>
            <a:pPr marL="12700">
              <a:lnSpc>
                <a:spcPct val="100000"/>
              </a:lnSpc>
            </a:pPr>
            <a:r>
              <a:rPr b="1" dirty="0">
                <a:latin typeface="Times New Roman"/>
                <a:cs typeface="Times New Roman"/>
              </a:rPr>
              <a:t>Determination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dirty="0"/>
              <a:t>: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974242" y="3748481"/>
            <a:ext cx="176847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Beaker is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heated.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74242" y="4053966"/>
            <a:ext cx="22694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>
                <a:latin typeface="Times New Roman"/>
                <a:cs typeface="Times New Roman"/>
              </a:rPr>
              <a:t>Temperature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raised.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4642" y="3748481"/>
            <a:ext cx="114935" cy="941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74242" y="4358766"/>
            <a:ext cx="35814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Grease </a:t>
            </a:r>
            <a:r>
              <a:rPr sz="2000" spc="-5" dirty="0">
                <a:latin typeface="Times New Roman"/>
                <a:cs typeface="Times New Roman"/>
              </a:rPr>
              <a:t>sample </a:t>
            </a:r>
            <a:r>
              <a:rPr sz="2000" dirty="0">
                <a:latin typeface="Times New Roman"/>
                <a:cs typeface="Times New Roman"/>
              </a:rPr>
              <a:t>passes from a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semi-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74242" y="4663566"/>
            <a:ext cx="20866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imes New Roman"/>
                <a:cs typeface="Times New Roman"/>
              </a:rPr>
              <a:t>solid </a:t>
            </a:r>
            <a:r>
              <a:rPr sz="2000" dirty="0">
                <a:latin typeface="Times New Roman"/>
                <a:cs typeface="Times New Roman"/>
              </a:rPr>
              <a:t>to a fluid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state.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4642" y="4968366"/>
            <a:ext cx="1149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74242" y="4968366"/>
            <a:ext cx="33305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45" dirty="0">
                <a:latin typeface="Times New Roman"/>
                <a:cs typeface="Times New Roman"/>
              </a:rPr>
              <a:t>Temp </a:t>
            </a:r>
            <a:r>
              <a:rPr sz="2000" dirty="0">
                <a:latin typeface="Times New Roman"/>
                <a:cs typeface="Times New Roman"/>
              </a:rPr>
              <a:t>at which </a:t>
            </a:r>
            <a:r>
              <a:rPr sz="2000" spc="-5" dirty="0">
                <a:latin typeface="Times New Roman"/>
                <a:cs typeface="Times New Roman"/>
              </a:rPr>
              <a:t>its </a:t>
            </a:r>
            <a:r>
              <a:rPr sz="2000" dirty="0">
                <a:latin typeface="Times New Roman"/>
                <a:cs typeface="Times New Roman"/>
              </a:rPr>
              <a:t>first drop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falls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74242" y="5273166"/>
            <a:ext cx="3230245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from the opening is recorded</a:t>
            </a:r>
            <a:r>
              <a:rPr sz="2000" spc="-1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drop-point.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648200" y="762000"/>
            <a:ext cx="4495800" cy="55626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8766809" y="6427419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1436" y="762000"/>
            <a:ext cx="6492240" cy="455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55394" y="1378457"/>
            <a:ext cx="7165975" cy="2562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2300" marR="461645" indent="-609600">
              <a:lnSpc>
                <a:spcPct val="100000"/>
              </a:lnSpc>
              <a:spcBef>
                <a:spcPts val="105"/>
              </a:spcBef>
              <a:buChar char="•"/>
              <a:tabLst>
                <a:tab pos="621665" algn="l"/>
                <a:tab pos="622300" algn="l"/>
              </a:tabLst>
            </a:pPr>
            <a:r>
              <a:rPr sz="2600" dirty="0">
                <a:latin typeface="Times New Roman"/>
                <a:cs typeface="Times New Roman"/>
              </a:rPr>
              <a:t>Cloud Point </a:t>
            </a:r>
            <a:r>
              <a:rPr sz="2600" spc="-5" dirty="0">
                <a:latin typeface="Times New Roman"/>
                <a:cs typeface="Times New Roman"/>
              </a:rPr>
              <a:t>is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10" dirty="0">
                <a:latin typeface="Times New Roman"/>
                <a:cs typeface="Times New Roman"/>
              </a:rPr>
              <a:t>temp </a:t>
            </a:r>
            <a:r>
              <a:rPr sz="2600" dirty="0">
                <a:latin typeface="Times New Roman"/>
                <a:cs typeface="Times New Roman"/>
              </a:rPr>
              <a:t>at which the </a:t>
            </a:r>
            <a:r>
              <a:rPr sz="2600" spc="-5" dirty="0">
                <a:latin typeface="Times New Roman"/>
                <a:cs typeface="Times New Roman"/>
              </a:rPr>
              <a:t>lubricant  </a:t>
            </a:r>
            <a:r>
              <a:rPr sz="2600" dirty="0">
                <a:latin typeface="Times New Roman"/>
                <a:cs typeface="Times New Roman"/>
              </a:rPr>
              <a:t>becomes cloudy or hazy when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cooled.</a:t>
            </a:r>
            <a:endParaRPr sz="2600">
              <a:latin typeface="Times New Roman"/>
              <a:cs typeface="Times New Roman"/>
            </a:endParaRPr>
          </a:p>
          <a:p>
            <a:pPr marL="622300" marR="5080" indent="-609600">
              <a:lnSpc>
                <a:spcPct val="100000"/>
              </a:lnSpc>
              <a:spcBef>
                <a:spcPts val="625"/>
              </a:spcBef>
              <a:buChar char="•"/>
              <a:tabLst>
                <a:tab pos="621665" algn="l"/>
                <a:tab pos="622300" algn="l"/>
                <a:tab pos="6674484" algn="l"/>
              </a:tabLst>
            </a:pPr>
            <a:r>
              <a:rPr sz="2600" dirty="0">
                <a:latin typeface="Times New Roman"/>
                <a:cs typeface="Times New Roman"/>
              </a:rPr>
              <a:t>P</a:t>
            </a:r>
            <a:r>
              <a:rPr sz="2600" spc="5" dirty="0">
                <a:latin typeface="Times New Roman"/>
                <a:cs typeface="Times New Roman"/>
              </a:rPr>
              <a:t>o</a:t>
            </a:r>
            <a:r>
              <a:rPr sz="2600" dirty="0">
                <a:latin typeface="Times New Roman"/>
                <a:cs typeface="Times New Roman"/>
              </a:rPr>
              <a:t>ur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</a:t>
            </a:r>
            <a:r>
              <a:rPr sz="2600" spc="5" dirty="0">
                <a:latin typeface="Times New Roman"/>
                <a:cs typeface="Times New Roman"/>
              </a:rPr>
              <a:t>o</a:t>
            </a:r>
            <a:r>
              <a:rPr sz="2600" dirty="0">
                <a:latin typeface="Times New Roman"/>
                <a:cs typeface="Times New Roman"/>
              </a:rPr>
              <a:t>int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is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10" dirty="0">
                <a:latin typeface="Times New Roman"/>
                <a:cs typeface="Times New Roman"/>
              </a:rPr>
              <a:t>t</a:t>
            </a:r>
            <a:r>
              <a:rPr sz="2600" dirty="0">
                <a:latin typeface="Times New Roman"/>
                <a:cs typeface="Times New Roman"/>
              </a:rPr>
              <a:t>e</a:t>
            </a:r>
            <a:r>
              <a:rPr sz="2600" spc="-15" dirty="0">
                <a:latin typeface="Times New Roman"/>
                <a:cs typeface="Times New Roman"/>
              </a:rPr>
              <a:t>m</a:t>
            </a:r>
            <a:r>
              <a:rPr sz="2600" dirty="0">
                <a:latin typeface="Times New Roman"/>
                <a:cs typeface="Times New Roman"/>
              </a:rPr>
              <a:t>p at </a:t>
            </a:r>
            <a:r>
              <a:rPr sz="2600" spc="5" dirty="0">
                <a:latin typeface="Times New Roman"/>
                <a:cs typeface="Times New Roman"/>
              </a:rPr>
              <a:t>w</a:t>
            </a:r>
            <a:r>
              <a:rPr sz="2600" dirty="0">
                <a:latin typeface="Times New Roman"/>
                <a:cs typeface="Times New Roman"/>
              </a:rPr>
              <a:t>hich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10" dirty="0">
                <a:latin typeface="Times New Roman"/>
                <a:cs typeface="Times New Roman"/>
              </a:rPr>
              <a:t>l</a:t>
            </a:r>
            <a:r>
              <a:rPr sz="2600" dirty="0">
                <a:latin typeface="Times New Roman"/>
                <a:cs typeface="Times New Roman"/>
              </a:rPr>
              <a:t>u</a:t>
            </a:r>
            <a:r>
              <a:rPr sz="2600" spc="10" dirty="0">
                <a:latin typeface="Times New Roman"/>
                <a:cs typeface="Times New Roman"/>
              </a:rPr>
              <a:t>b</a:t>
            </a:r>
            <a:r>
              <a:rPr sz="2600" dirty="0">
                <a:latin typeface="Times New Roman"/>
                <a:cs typeface="Times New Roman"/>
              </a:rPr>
              <a:t>ri</a:t>
            </a:r>
            <a:r>
              <a:rPr sz="2600" spc="-15" dirty="0">
                <a:latin typeface="Times New Roman"/>
                <a:cs typeface="Times New Roman"/>
              </a:rPr>
              <a:t>c</a:t>
            </a:r>
            <a:r>
              <a:rPr sz="2600" dirty="0">
                <a:latin typeface="Times New Roman"/>
                <a:cs typeface="Times New Roman"/>
              </a:rPr>
              <a:t>ant	just  </a:t>
            </a:r>
            <a:r>
              <a:rPr sz="2600" spc="-5" dirty="0">
                <a:latin typeface="Times New Roman"/>
                <a:cs typeface="Times New Roman"/>
              </a:rPr>
              <a:t>ceases </a:t>
            </a:r>
            <a:r>
              <a:rPr sz="2600" dirty="0">
                <a:latin typeface="Times New Roman"/>
                <a:cs typeface="Times New Roman"/>
              </a:rPr>
              <a:t>to </a:t>
            </a:r>
            <a:r>
              <a:rPr sz="2600" spc="-5" dirty="0">
                <a:latin typeface="Times New Roman"/>
                <a:cs typeface="Times New Roman"/>
              </a:rPr>
              <a:t>flow </a:t>
            </a:r>
            <a:r>
              <a:rPr sz="2600" dirty="0">
                <a:latin typeface="Times New Roman"/>
                <a:cs typeface="Times New Roman"/>
              </a:rPr>
              <a:t>when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cooled.</a:t>
            </a:r>
            <a:endParaRPr sz="2600">
              <a:latin typeface="Times New Roman"/>
              <a:cs typeface="Times New Roman"/>
            </a:endParaRPr>
          </a:p>
          <a:p>
            <a:pPr marL="622300" marR="628015" indent="-609600">
              <a:lnSpc>
                <a:spcPct val="100000"/>
              </a:lnSpc>
              <a:spcBef>
                <a:spcPts val="625"/>
              </a:spcBef>
              <a:buChar char="•"/>
              <a:tabLst>
                <a:tab pos="621665" algn="l"/>
                <a:tab pos="622300" algn="l"/>
              </a:tabLst>
            </a:pPr>
            <a:r>
              <a:rPr sz="2600" dirty="0">
                <a:latin typeface="Times New Roman"/>
                <a:cs typeface="Times New Roman"/>
              </a:rPr>
              <a:t>Both </a:t>
            </a:r>
            <a:r>
              <a:rPr sz="2600" spc="-5" dirty="0">
                <a:latin typeface="Times New Roman"/>
                <a:cs typeface="Times New Roman"/>
              </a:rPr>
              <a:t>indicates suitability </a:t>
            </a:r>
            <a:r>
              <a:rPr sz="2600" dirty="0">
                <a:latin typeface="Times New Roman"/>
                <a:cs typeface="Times New Roman"/>
              </a:rPr>
              <a:t>of lubricant in cold  conditions and thus </a:t>
            </a:r>
            <a:r>
              <a:rPr sz="2600" spc="-5" dirty="0">
                <a:latin typeface="Times New Roman"/>
                <a:cs typeface="Times New Roman"/>
              </a:rPr>
              <a:t>must </a:t>
            </a:r>
            <a:r>
              <a:rPr sz="2600" spc="5" dirty="0">
                <a:latin typeface="Times New Roman"/>
                <a:cs typeface="Times New Roman"/>
              </a:rPr>
              <a:t>be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low.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3633" y="766191"/>
            <a:ext cx="341477" cy="3486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77264" y="1026286"/>
            <a:ext cx="93179" cy="932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81240" y="952372"/>
            <a:ext cx="99123" cy="1520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90155" y="776223"/>
            <a:ext cx="93192" cy="1346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3633" y="766191"/>
            <a:ext cx="218440" cy="348615"/>
          </a:xfrm>
          <a:custGeom>
            <a:avLst/>
            <a:gdLst/>
            <a:ahLst/>
            <a:cxnLst/>
            <a:rect l="l" t="t" r="r" b="b"/>
            <a:pathLst>
              <a:path w="218440" h="348615">
                <a:moveTo>
                  <a:pt x="112750" y="0"/>
                </a:moveTo>
                <a:lnTo>
                  <a:pt x="155271" y="5699"/>
                </a:lnTo>
                <a:lnTo>
                  <a:pt x="198042" y="34619"/>
                </a:lnTo>
                <a:lnTo>
                  <a:pt x="212610" y="77088"/>
                </a:lnTo>
                <a:lnTo>
                  <a:pt x="211734" y="88640"/>
                </a:lnTo>
                <a:lnTo>
                  <a:pt x="190634" y="127960"/>
                </a:lnTo>
                <a:lnTo>
                  <a:pt x="155117" y="151892"/>
                </a:lnTo>
                <a:lnTo>
                  <a:pt x="171479" y="164705"/>
                </a:lnTo>
                <a:lnTo>
                  <a:pt x="204304" y="200406"/>
                </a:lnTo>
                <a:lnTo>
                  <a:pt x="217199" y="237696"/>
                </a:lnTo>
                <a:lnTo>
                  <a:pt x="218059" y="251841"/>
                </a:lnTo>
                <a:lnTo>
                  <a:pt x="216146" y="271345"/>
                </a:lnTo>
                <a:lnTo>
                  <a:pt x="187452" y="320548"/>
                </a:lnTo>
                <a:lnTo>
                  <a:pt x="151371" y="341630"/>
                </a:lnTo>
                <a:lnTo>
                  <a:pt x="104317" y="348614"/>
                </a:lnTo>
                <a:lnTo>
                  <a:pt x="80826" y="347089"/>
                </a:lnTo>
                <a:lnTo>
                  <a:pt x="42293" y="334845"/>
                </a:lnTo>
                <a:lnTo>
                  <a:pt x="6811" y="296894"/>
                </a:lnTo>
                <a:lnTo>
                  <a:pt x="0" y="264160"/>
                </a:lnTo>
                <a:lnTo>
                  <a:pt x="983" y="251061"/>
                </a:lnTo>
                <a:lnTo>
                  <a:pt x="24910" y="206886"/>
                </a:lnTo>
                <a:lnTo>
                  <a:pt x="68135" y="179705"/>
                </a:lnTo>
                <a:lnTo>
                  <a:pt x="49978" y="165157"/>
                </a:lnTo>
                <a:lnTo>
                  <a:pt x="16967" y="129921"/>
                </a:lnTo>
                <a:lnTo>
                  <a:pt x="5689" y="84962"/>
                </a:lnTo>
                <a:lnTo>
                  <a:pt x="7479" y="68677"/>
                </a:lnTo>
                <a:lnTo>
                  <a:pt x="34315" y="25654"/>
                </a:lnTo>
                <a:lnTo>
                  <a:pt x="68232" y="6397"/>
                </a:lnTo>
                <a:lnTo>
                  <a:pt x="89166" y="1597"/>
                </a:lnTo>
                <a:lnTo>
                  <a:pt x="112750" y="0"/>
                </a:lnTo>
                <a:close/>
              </a:path>
            </a:pathLst>
          </a:custGeom>
          <a:ln w="10668">
            <a:solidFill>
              <a:srgbClr val="2E8B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39596" y="764031"/>
            <a:ext cx="3093974" cy="45237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44648" y="758698"/>
            <a:ext cx="2294255" cy="3614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80591" y="972692"/>
            <a:ext cx="64896" cy="1021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51227" y="894207"/>
            <a:ext cx="91185" cy="2006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59407" y="869314"/>
            <a:ext cx="250825" cy="347345"/>
          </a:xfrm>
          <a:custGeom>
            <a:avLst/>
            <a:gdLst/>
            <a:ahLst/>
            <a:cxnLst/>
            <a:rect l="l" t="t" r="r" b="b"/>
            <a:pathLst>
              <a:path w="250825" h="347344">
                <a:moveTo>
                  <a:pt x="161290" y="0"/>
                </a:moveTo>
                <a:lnTo>
                  <a:pt x="207772" y="16129"/>
                </a:lnTo>
                <a:lnTo>
                  <a:pt x="233525" y="47150"/>
                </a:lnTo>
                <a:lnTo>
                  <a:pt x="247824" y="90027"/>
                </a:lnTo>
                <a:lnTo>
                  <a:pt x="250570" y="121665"/>
                </a:lnTo>
                <a:lnTo>
                  <a:pt x="249858" y="138886"/>
                </a:lnTo>
                <a:lnTo>
                  <a:pt x="239268" y="185927"/>
                </a:lnTo>
                <a:lnTo>
                  <a:pt x="216622" y="221771"/>
                </a:lnTo>
                <a:lnTo>
                  <a:pt x="183880" y="241680"/>
                </a:lnTo>
                <a:lnTo>
                  <a:pt x="158876" y="245490"/>
                </a:lnTo>
                <a:lnTo>
                  <a:pt x="149443" y="244967"/>
                </a:lnTo>
                <a:lnTo>
                  <a:pt x="110458" y="228346"/>
                </a:lnTo>
                <a:lnTo>
                  <a:pt x="97155" y="215011"/>
                </a:lnTo>
                <a:lnTo>
                  <a:pt x="97155" y="301244"/>
                </a:lnTo>
                <a:lnTo>
                  <a:pt x="97155" y="313182"/>
                </a:lnTo>
                <a:lnTo>
                  <a:pt x="98043" y="321310"/>
                </a:lnTo>
                <a:lnTo>
                  <a:pt x="99949" y="325627"/>
                </a:lnTo>
                <a:lnTo>
                  <a:pt x="101854" y="329946"/>
                </a:lnTo>
                <a:lnTo>
                  <a:pt x="104775" y="332994"/>
                </a:lnTo>
                <a:lnTo>
                  <a:pt x="108712" y="335025"/>
                </a:lnTo>
                <a:lnTo>
                  <a:pt x="112775" y="336931"/>
                </a:lnTo>
                <a:lnTo>
                  <a:pt x="120523" y="337947"/>
                </a:lnTo>
                <a:lnTo>
                  <a:pt x="132080" y="337947"/>
                </a:lnTo>
                <a:lnTo>
                  <a:pt x="132080" y="347090"/>
                </a:lnTo>
                <a:lnTo>
                  <a:pt x="0" y="347090"/>
                </a:lnTo>
                <a:lnTo>
                  <a:pt x="0" y="337947"/>
                </a:lnTo>
                <a:lnTo>
                  <a:pt x="10287" y="337693"/>
                </a:lnTo>
                <a:lnTo>
                  <a:pt x="17780" y="334772"/>
                </a:lnTo>
                <a:lnTo>
                  <a:pt x="27686" y="299847"/>
                </a:lnTo>
                <a:lnTo>
                  <a:pt x="27686" y="55245"/>
                </a:lnTo>
                <a:lnTo>
                  <a:pt x="10922" y="16763"/>
                </a:lnTo>
                <a:lnTo>
                  <a:pt x="0" y="16129"/>
                </a:lnTo>
                <a:lnTo>
                  <a:pt x="0" y="6858"/>
                </a:lnTo>
                <a:lnTo>
                  <a:pt x="97155" y="6858"/>
                </a:lnTo>
                <a:lnTo>
                  <a:pt x="97155" y="37337"/>
                </a:lnTo>
                <a:lnTo>
                  <a:pt x="103221" y="29079"/>
                </a:lnTo>
                <a:lnTo>
                  <a:pt x="140795" y="2889"/>
                </a:lnTo>
                <a:lnTo>
                  <a:pt x="150834" y="718"/>
                </a:lnTo>
                <a:lnTo>
                  <a:pt x="161290" y="0"/>
                </a:lnTo>
                <a:close/>
              </a:path>
            </a:pathLst>
          </a:custGeom>
          <a:ln w="10668">
            <a:solidFill>
              <a:srgbClr val="2E8B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12646" y="863980"/>
            <a:ext cx="233171" cy="2524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39596" y="764286"/>
            <a:ext cx="235585" cy="351790"/>
          </a:xfrm>
          <a:custGeom>
            <a:avLst/>
            <a:gdLst/>
            <a:ahLst/>
            <a:cxnLst/>
            <a:rect l="l" t="t" r="r" b="b"/>
            <a:pathLst>
              <a:path w="235584" h="351790">
                <a:moveTo>
                  <a:pt x="104012" y="0"/>
                </a:moveTo>
                <a:lnTo>
                  <a:pt x="141884" y="5699"/>
                </a:lnTo>
                <a:lnTo>
                  <a:pt x="175259" y="20319"/>
                </a:lnTo>
                <a:lnTo>
                  <a:pt x="183134" y="22987"/>
                </a:lnTo>
                <a:lnTo>
                  <a:pt x="187578" y="22987"/>
                </a:lnTo>
                <a:lnTo>
                  <a:pt x="191769" y="22987"/>
                </a:lnTo>
                <a:lnTo>
                  <a:pt x="195198" y="21716"/>
                </a:lnTo>
                <a:lnTo>
                  <a:pt x="197738" y="19050"/>
                </a:lnTo>
                <a:lnTo>
                  <a:pt x="200151" y="16383"/>
                </a:lnTo>
                <a:lnTo>
                  <a:pt x="202437" y="10033"/>
                </a:lnTo>
                <a:lnTo>
                  <a:pt x="204597" y="0"/>
                </a:lnTo>
                <a:lnTo>
                  <a:pt x="212090" y="0"/>
                </a:lnTo>
                <a:lnTo>
                  <a:pt x="214756" y="111887"/>
                </a:lnTo>
                <a:lnTo>
                  <a:pt x="204597" y="111887"/>
                </a:lnTo>
                <a:lnTo>
                  <a:pt x="199741" y="91862"/>
                </a:lnTo>
                <a:lnTo>
                  <a:pt x="192230" y="73898"/>
                </a:lnTo>
                <a:lnTo>
                  <a:pt x="154981" y="32954"/>
                </a:lnTo>
                <a:lnTo>
                  <a:pt x="108457" y="18541"/>
                </a:lnTo>
                <a:lnTo>
                  <a:pt x="96527" y="19377"/>
                </a:lnTo>
                <a:lnTo>
                  <a:pt x="62025" y="39026"/>
                </a:lnTo>
                <a:lnTo>
                  <a:pt x="53720" y="63118"/>
                </a:lnTo>
                <a:lnTo>
                  <a:pt x="53720" y="70612"/>
                </a:lnTo>
                <a:lnTo>
                  <a:pt x="81915" y="106044"/>
                </a:lnTo>
                <a:lnTo>
                  <a:pt x="116615" y="125404"/>
                </a:lnTo>
                <a:lnTo>
                  <a:pt x="135762" y="135000"/>
                </a:lnTo>
                <a:lnTo>
                  <a:pt x="162812" y="149286"/>
                </a:lnTo>
                <a:lnTo>
                  <a:pt x="202574" y="176666"/>
                </a:lnTo>
                <a:lnTo>
                  <a:pt x="230520" y="217360"/>
                </a:lnTo>
                <a:lnTo>
                  <a:pt x="235584" y="248792"/>
                </a:lnTo>
                <a:lnTo>
                  <a:pt x="233537" y="269105"/>
                </a:lnTo>
                <a:lnTo>
                  <a:pt x="217154" y="305300"/>
                </a:lnTo>
                <a:lnTo>
                  <a:pt x="185245" y="334498"/>
                </a:lnTo>
                <a:lnTo>
                  <a:pt x="143525" y="349650"/>
                </a:lnTo>
                <a:lnTo>
                  <a:pt x="119379" y="351536"/>
                </a:lnTo>
                <a:lnTo>
                  <a:pt x="111571" y="351343"/>
                </a:lnTo>
                <a:lnTo>
                  <a:pt x="73501" y="343693"/>
                </a:lnTo>
                <a:lnTo>
                  <a:pt x="46100" y="332866"/>
                </a:lnTo>
                <a:lnTo>
                  <a:pt x="39496" y="331215"/>
                </a:lnTo>
                <a:lnTo>
                  <a:pt x="34416" y="331215"/>
                </a:lnTo>
                <a:lnTo>
                  <a:pt x="30098" y="331215"/>
                </a:lnTo>
                <a:lnTo>
                  <a:pt x="25526" y="332866"/>
                </a:lnTo>
                <a:lnTo>
                  <a:pt x="20828" y="336168"/>
                </a:lnTo>
                <a:lnTo>
                  <a:pt x="16001" y="339471"/>
                </a:lnTo>
                <a:lnTo>
                  <a:pt x="12065" y="344550"/>
                </a:lnTo>
                <a:lnTo>
                  <a:pt x="9143" y="351281"/>
                </a:lnTo>
                <a:lnTo>
                  <a:pt x="0" y="351281"/>
                </a:lnTo>
                <a:lnTo>
                  <a:pt x="0" y="224409"/>
                </a:lnTo>
                <a:lnTo>
                  <a:pt x="9143" y="224409"/>
                </a:lnTo>
                <a:lnTo>
                  <a:pt x="15837" y="249598"/>
                </a:lnTo>
                <a:lnTo>
                  <a:pt x="25066" y="271621"/>
                </a:lnTo>
                <a:lnTo>
                  <a:pt x="51181" y="306069"/>
                </a:lnTo>
                <a:lnTo>
                  <a:pt x="83454" y="327215"/>
                </a:lnTo>
                <a:lnTo>
                  <a:pt x="118109" y="334263"/>
                </a:lnTo>
                <a:lnTo>
                  <a:pt x="131304" y="333313"/>
                </a:lnTo>
                <a:lnTo>
                  <a:pt x="169600" y="311243"/>
                </a:lnTo>
                <a:lnTo>
                  <a:pt x="178815" y="283972"/>
                </a:lnTo>
                <a:lnTo>
                  <a:pt x="178815" y="275971"/>
                </a:lnTo>
                <a:lnTo>
                  <a:pt x="153288" y="239649"/>
                </a:lnTo>
                <a:lnTo>
                  <a:pt x="107695" y="213487"/>
                </a:lnTo>
                <a:lnTo>
                  <a:pt x="86431" y="202654"/>
                </a:lnTo>
                <a:lnTo>
                  <a:pt x="53474" y="183465"/>
                </a:lnTo>
                <a:lnTo>
                  <a:pt x="24066" y="158368"/>
                </a:lnTo>
                <a:lnTo>
                  <a:pt x="2920" y="119125"/>
                </a:lnTo>
                <a:lnTo>
                  <a:pt x="253" y="96647"/>
                </a:lnTo>
                <a:lnTo>
                  <a:pt x="2089" y="77289"/>
                </a:lnTo>
                <a:lnTo>
                  <a:pt x="29717" y="28193"/>
                </a:lnTo>
                <a:lnTo>
                  <a:pt x="63055" y="7048"/>
                </a:lnTo>
                <a:lnTo>
                  <a:pt x="82581" y="1762"/>
                </a:lnTo>
                <a:lnTo>
                  <a:pt x="104012" y="0"/>
                </a:lnTo>
                <a:close/>
              </a:path>
            </a:pathLst>
          </a:custGeom>
          <a:ln w="10668">
            <a:solidFill>
              <a:srgbClr val="2E8B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83303" y="771905"/>
            <a:ext cx="1787779" cy="34366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47511" y="892175"/>
            <a:ext cx="90932" cy="21069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07608" y="880110"/>
            <a:ext cx="78105" cy="9245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57571" y="876172"/>
            <a:ext cx="250190" cy="238760"/>
          </a:xfrm>
          <a:custGeom>
            <a:avLst/>
            <a:gdLst/>
            <a:ahLst/>
            <a:cxnLst/>
            <a:rect l="l" t="t" r="r" b="b"/>
            <a:pathLst>
              <a:path w="250189" h="238759">
                <a:moveTo>
                  <a:pt x="0" y="0"/>
                </a:moveTo>
                <a:lnTo>
                  <a:pt x="94361" y="0"/>
                </a:lnTo>
                <a:lnTo>
                  <a:pt x="94361" y="158368"/>
                </a:lnTo>
                <a:lnTo>
                  <a:pt x="94505" y="169656"/>
                </a:lnTo>
                <a:lnTo>
                  <a:pt x="111505" y="204977"/>
                </a:lnTo>
                <a:lnTo>
                  <a:pt x="115950" y="204977"/>
                </a:lnTo>
                <a:lnTo>
                  <a:pt x="121919" y="204977"/>
                </a:lnTo>
                <a:lnTo>
                  <a:pt x="155828" y="174243"/>
                </a:lnTo>
                <a:lnTo>
                  <a:pt x="155828" y="50418"/>
                </a:lnTo>
                <a:lnTo>
                  <a:pt x="141097" y="10540"/>
                </a:lnTo>
                <a:lnTo>
                  <a:pt x="130810" y="9271"/>
                </a:lnTo>
                <a:lnTo>
                  <a:pt x="130810" y="0"/>
                </a:lnTo>
                <a:lnTo>
                  <a:pt x="225170" y="0"/>
                </a:lnTo>
                <a:lnTo>
                  <a:pt x="225170" y="181482"/>
                </a:lnTo>
                <a:lnTo>
                  <a:pt x="225480" y="193482"/>
                </a:lnTo>
                <a:lnTo>
                  <a:pt x="250189" y="222885"/>
                </a:lnTo>
                <a:lnTo>
                  <a:pt x="250189" y="231775"/>
                </a:lnTo>
                <a:lnTo>
                  <a:pt x="155828" y="231775"/>
                </a:lnTo>
                <a:lnTo>
                  <a:pt x="155828" y="200787"/>
                </a:lnTo>
                <a:lnTo>
                  <a:pt x="147542" y="210024"/>
                </a:lnTo>
                <a:lnTo>
                  <a:pt x="114081" y="233596"/>
                </a:lnTo>
                <a:lnTo>
                  <a:pt x="85470" y="238632"/>
                </a:lnTo>
                <a:lnTo>
                  <a:pt x="75944" y="237892"/>
                </a:lnTo>
                <a:lnTo>
                  <a:pt x="37925" y="213645"/>
                </a:lnTo>
                <a:lnTo>
                  <a:pt x="26288" y="176418"/>
                </a:lnTo>
                <a:lnTo>
                  <a:pt x="25018" y="142239"/>
                </a:lnTo>
                <a:lnTo>
                  <a:pt x="25018" y="50418"/>
                </a:lnTo>
                <a:lnTo>
                  <a:pt x="24711" y="38512"/>
                </a:lnTo>
                <a:lnTo>
                  <a:pt x="0" y="9271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2E8B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66739" y="863980"/>
            <a:ext cx="209677" cy="24930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47536" y="869314"/>
            <a:ext cx="194310" cy="245745"/>
          </a:xfrm>
          <a:custGeom>
            <a:avLst/>
            <a:gdLst/>
            <a:ahLst/>
            <a:cxnLst/>
            <a:rect l="l" t="t" r="r" b="b"/>
            <a:pathLst>
              <a:path w="194310" h="245744">
                <a:moveTo>
                  <a:pt x="104775" y="0"/>
                </a:moveTo>
                <a:lnTo>
                  <a:pt x="152334" y="16234"/>
                </a:lnTo>
                <a:lnTo>
                  <a:pt x="177317" y="45025"/>
                </a:lnTo>
                <a:lnTo>
                  <a:pt x="191275" y="87800"/>
                </a:lnTo>
                <a:lnTo>
                  <a:pt x="193801" y="114426"/>
                </a:lnTo>
                <a:lnTo>
                  <a:pt x="66675" y="114426"/>
                </a:lnTo>
                <a:lnTo>
                  <a:pt x="69004" y="136265"/>
                </a:lnTo>
                <a:lnTo>
                  <a:pt x="81283" y="172702"/>
                </a:lnTo>
                <a:lnTo>
                  <a:pt x="110045" y="202755"/>
                </a:lnTo>
                <a:lnTo>
                  <a:pt x="132334" y="207899"/>
                </a:lnTo>
                <a:lnTo>
                  <a:pt x="139596" y="207377"/>
                </a:lnTo>
                <a:lnTo>
                  <a:pt x="178512" y="179677"/>
                </a:lnTo>
                <a:lnTo>
                  <a:pt x="185292" y="169672"/>
                </a:lnTo>
                <a:lnTo>
                  <a:pt x="193801" y="175133"/>
                </a:lnTo>
                <a:lnTo>
                  <a:pt x="173974" y="207994"/>
                </a:lnTo>
                <a:lnTo>
                  <a:pt x="140283" y="236597"/>
                </a:lnTo>
                <a:lnTo>
                  <a:pt x="99313" y="245490"/>
                </a:lnTo>
                <a:lnTo>
                  <a:pt x="75146" y="243014"/>
                </a:lnTo>
                <a:lnTo>
                  <a:pt x="36145" y="223202"/>
                </a:lnTo>
                <a:lnTo>
                  <a:pt x="12001" y="188912"/>
                </a:lnTo>
                <a:lnTo>
                  <a:pt x="1333" y="149288"/>
                </a:lnTo>
                <a:lnTo>
                  <a:pt x="0" y="126619"/>
                </a:lnTo>
                <a:lnTo>
                  <a:pt x="1954" y="99119"/>
                </a:lnTo>
                <a:lnTo>
                  <a:pt x="17627" y="52931"/>
                </a:lnTo>
                <a:lnTo>
                  <a:pt x="47678" y="19288"/>
                </a:lnTo>
                <a:lnTo>
                  <a:pt x="84393" y="2143"/>
                </a:lnTo>
                <a:lnTo>
                  <a:pt x="104775" y="0"/>
                </a:lnTo>
                <a:close/>
              </a:path>
            </a:pathLst>
          </a:custGeom>
          <a:ln w="10667">
            <a:solidFill>
              <a:srgbClr val="2E8B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2686" y="869314"/>
            <a:ext cx="391160" cy="238760"/>
          </a:xfrm>
          <a:custGeom>
            <a:avLst/>
            <a:gdLst/>
            <a:ahLst/>
            <a:cxnLst/>
            <a:rect l="l" t="t" r="r" b="b"/>
            <a:pathLst>
              <a:path w="391160" h="238759">
                <a:moveTo>
                  <a:pt x="165353" y="0"/>
                </a:moveTo>
                <a:lnTo>
                  <a:pt x="202691" y="10413"/>
                </a:lnTo>
                <a:lnTo>
                  <a:pt x="226060" y="42163"/>
                </a:lnTo>
                <a:lnTo>
                  <a:pt x="235850" y="31730"/>
                </a:lnTo>
                <a:lnTo>
                  <a:pt x="273254" y="5572"/>
                </a:lnTo>
                <a:lnTo>
                  <a:pt x="302133" y="0"/>
                </a:lnTo>
                <a:lnTo>
                  <a:pt x="313517" y="690"/>
                </a:lnTo>
                <a:lnTo>
                  <a:pt x="352456" y="23542"/>
                </a:lnTo>
                <a:lnTo>
                  <a:pt x="364347" y="61007"/>
                </a:lnTo>
                <a:lnTo>
                  <a:pt x="365760" y="93218"/>
                </a:lnTo>
                <a:lnTo>
                  <a:pt x="365760" y="188087"/>
                </a:lnTo>
                <a:lnTo>
                  <a:pt x="366067" y="200159"/>
                </a:lnTo>
                <a:lnTo>
                  <a:pt x="390778" y="229743"/>
                </a:lnTo>
                <a:lnTo>
                  <a:pt x="390778" y="238633"/>
                </a:lnTo>
                <a:lnTo>
                  <a:pt x="271145" y="238633"/>
                </a:lnTo>
                <a:lnTo>
                  <a:pt x="271145" y="229743"/>
                </a:lnTo>
                <a:lnTo>
                  <a:pt x="280542" y="228854"/>
                </a:lnTo>
                <a:lnTo>
                  <a:pt x="287400" y="225171"/>
                </a:lnTo>
                <a:lnTo>
                  <a:pt x="296417" y="188087"/>
                </a:lnTo>
                <a:lnTo>
                  <a:pt x="296417" y="88392"/>
                </a:lnTo>
                <a:lnTo>
                  <a:pt x="293877" y="49022"/>
                </a:lnTo>
                <a:lnTo>
                  <a:pt x="286130" y="36575"/>
                </a:lnTo>
                <a:lnTo>
                  <a:pt x="282575" y="33782"/>
                </a:lnTo>
                <a:lnTo>
                  <a:pt x="278384" y="32385"/>
                </a:lnTo>
                <a:lnTo>
                  <a:pt x="273558" y="32385"/>
                </a:lnTo>
                <a:lnTo>
                  <a:pt x="266446" y="32385"/>
                </a:lnTo>
                <a:lnTo>
                  <a:pt x="235519" y="56314"/>
                </a:lnTo>
                <a:lnTo>
                  <a:pt x="229997" y="63626"/>
                </a:lnTo>
                <a:lnTo>
                  <a:pt x="229997" y="188087"/>
                </a:lnTo>
                <a:lnTo>
                  <a:pt x="237998" y="225679"/>
                </a:lnTo>
                <a:lnTo>
                  <a:pt x="256032" y="229743"/>
                </a:lnTo>
                <a:lnTo>
                  <a:pt x="256032" y="238633"/>
                </a:lnTo>
                <a:lnTo>
                  <a:pt x="136016" y="238633"/>
                </a:lnTo>
                <a:lnTo>
                  <a:pt x="136016" y="229743"/>
                </a:lnTo>
                <a:lnTo>
                  <a:pt x="142493" y="229362"/>
                </a:lnTo>
                <a:lnTo>
                  <a:pt x="147574" y="227711"/>
                </a:lnTo>
                <a:lnTo>
                  <a:pt x="160527" y="188087"/>
                </a:lnTo>
                <a:lnTo>
                  <a:pt x="160527" y="88392"/>
                </a:lnTo>
                <a:lnTo>
                  <a:pt x="158114" y="49022"/>
                </a:lnTo>
                <a:lnTo>
                  <a:pt x="149860" y="36702"/>
                </a:lnTo>
                <a:lnTo>
                  <a:pt x="145923" y="33655"/>
                </a:lnTo>
                <a:lnTo>
                  <a:pt x="141732" y="32258"/>
                </a:lnTo>
                <a:lnTo>
                  <a:pt x="137287" y="32258"/>
                </a:lnTo>
                <a:lnTo>
                  <a:pt x="130683" y="32258"/>
                </a:lnTo>
                <a:lnTo>
                  <a:pt x="94361" y="63626"/>
                </a:lnTo>
                <a:lnTo>
                  <a:pt x="94361" y="188087"/>
                </a:lnTo>
                <a:lnTo>
                  <a:pt x="102488" y="225551"/>
                </a:lnTo>
                <a:lnTo>
                  <a:pt x="119507" y="229743"/>
                </a:lnTo>
                <a:lnTo>
                  <a:pt x="119507" y="238633"/>
                </a:lnTo>
                <a:lnTo>
                  <a:pt x="0" y="238633"/>
                </a:lnTo>
                <a:lnTo>
                  <a:pt x="0" y="229743"/>
                </a:lnTo>
                <a:lnTo>
                  <a:pt x="9778" y="228726"/>
                </a:lnTo>
                <a:lnTo>
                  <a:pt x="16637" y="225551"/>
                </a:lnTo>
                <a:lnTo>
                  <a:pt x="25018" y="188087"/>
                </a:lnTo>
                <a:lnTo>
                  <a:pt x="25018" y="57276"/>
                </a:lnTo>
                <a:lnTo>
                  <a:pt x="10287" y="17399"/>
                </a:lnTo>
                <a:lnTo>
                  <a:pt x="0" y="16129"/>
                </a:lnTo>
                <a:lnTo>
                  <a:pt x="0" y="6858"/>
                </a:lnTo>
                <a:lnTo>
                  <a:pt x="94361" y="6858"/>
                </a:lnTo>
                <a:lnTo>
                  <a:pt x="94361" y="37337"/>
                </a:lnTo>
                <a:lnTo>
                  <a:pt x="103772" y="27739"/>
                </a:lnTo>
                <a:lnTo>
                  <a:pt x="138082" y="4661"/>
                </a:lnTo>
                <a:lnTo>
                  <a:pt x="155850" y="521"/>
                </a:lnTo>
                <a:lnTo>
                  <a:pt x="165353" y="0"/>
                </a:lnTo>
                <a:close/>
              </a:path>
            </a:pathLst>
          </a:custGeom>
          <a:ln w="10668">
            <a:solidFill>
              <a:srgbClr val="2E8B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56707" y="771905"/>
            <a:ext cx="250190" cy="342900"/>
          </a:xfrm>
          <a:custGeom>
            <a:avLst/>
            <a:gdLst/>
            <a:ahLst/>
            <a:cxnLst/>
            <a:rect l="l" t="t" r="r" b="b"/>
            <a:pathLst>
              <a:path w="250189" h="342900">
                <a:moveTo>
                  <a:pt x="0" y="0"/>
                </a:moveTo>
                <a:lnTo>
                  <a:pt x="96138" y="0"/>
                </a:lnTo>
                <a:lnTo>
                  <a:pt x="96138" y="127635"/>
                </a:lnTo>
                <a:lnTo>
                  <a:pt x="111067" y="114393"/>
                </a:lnTo>
                <a:lnTo>
                  <a:pt x="126698" y="104949"/>
                </a:lnTo>
                <a:lnTo>
                  <a:pt x="143019" y="99292"/>
                </a:lnTo>
                <a:lnTo>
                  <a:pt x="160019" y="97409"/>
                </a:lnTo>
                <a:lnTo>
                  <a:pt x="171757" y="98288"/>
                </a:lnTo>
                <a:lnTo>
                  <a:pt x="214832" y="119143"/>
                </a:lnTo>
                <a:lnTo>
                  <a:pt x="237870" y="151130"/>
                </a:lnTo>
                <a:lnTo>
                  <a:pt x="248943" y="194331"/>
                </a:lnTo>
                <a:lnTo>
                  <a:pt x="249681" y="210693"/>
                </a:lnTo>
                <a:lnTo>
                  <a:pt x="248749" y="229199"/>
                </a:lnTo>
                <a:lnTo>
                  <a:pt x="234568" y="279527"/>
                </a:lnTo>
                <a:lnTo>
                  <a:pt x="206208" y="317692"/>
                </a:lnTo>
                <a:lnTo>
                  <a:pt x="167163" y="338883"/>
                </a:lnTo>
                <a:lnTo>
                  <a:pt x="136525" y="342900"/>
                </a:lnTo>
                <a:lnTo>
                  <a:pt x="127357" y="342540"/>
                </a:lnTo>
                <a:lnTo>
                  <a:pt x="88550" y="329199"/>
                </a:lnTo>
                <a:lnTo>
                  <a:pt x="74294" y="317627"/>
                </a:lnTo>
                <a:lnTo>
                  <a:pt x="35940" y="342773"/>
                </a:lnTo>
                <a:lnTo>
                  <a:pt x="27431" y="342773"/>
                </a:lnTo>
                <a:lnTo>
                  <a:pt x="27431" y="48133"/>
                </a:lnTo>
                <a:lnTo>
                  <a:pt x="27431" y="34671"/>
                </a:lnTo>
                <a:lnTo>
                  <a:pt x="0" y="9144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2E8B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83303" y="771905"/>
            <a:ext cx="347980" cy="344170"/>
          </a:xfrm>
          <a:custGeom>
            <a:avLst/>
            <a:gdLst/>
            <a:ahLst/>
            <a:cxnLst/>
            <a:rect l="l" t="t" r="r" b="b"/>
            <a:pathLst>
              <a:path w="347979" h="344169">
                <a:moveTo>
                  <a:pt x="0" y="0"/>
                </a:moveTo>
                <a:lnTo>
                  <a:pt x="119252" y="0"/>
                </a:lnTo>
                <a:lnTo>
                  <a:pt x="284988" y="208407"/>
                </a:lnTo>
                <a:lnTo>
                  <a:pt x="284988" y="63881"/>
                </a:lnTo>
                <a:lnTo>
                  <a:pt x="276351" y="23114"/>
                </a:lnTo>
                <a:lnTo>
                  <a:pt x="236474" y="9144"/>
                </a:lnTo>
                <a:lnTo>
                  <a:pt x="236474" y="0"/>
                </a:lnTo>
                <a:lnTo>
                  <a:pt x="347472" y="0"/>
                </a:lnTo>
                <a:lnTo>
                  <a:pt x="347472" y="9144"/>
                </a:lnTo>
                <a:lnTo>
                  <a:pt x="337685" y="10648"/>
                </a:lnTo>
                <a:lnTo>
                  <a:pt x="329660" y="12318"/>
                </a:lnTo>
                <a:lnTo>
                  <a:pt x="304387" y="43640"/>
                </a:lnTo>
                <a:lnTo>
                  <a:pt x="303402" y="63881"/>
                </a:lnTo>
                <a:lnTo>
                  <a:pt x="303402" y="343662"/>
                </a:lnTo>
                <a:lnTo>
                  <a:pt x="294894" y="343662"/>
                </a:lnTo>
                <a:lnTo>
                  <a:pt x="67691" y="63881"/>
                </a:lnTo>
                <a:lnTo>
                  <a:pt x="67691" y="277495"/>
                </a:lnTo>
                <a:lnTo>
                  <a:pt x="80899" y="316738"/>
                </a:lnTo>
                <a:lnTo>
                  <a:pt x="119252" y="326898"/>
                </a:lnTo>
                <a:lnTo>
                  <a:pt x="119252" y="336042"/>
                </a:lnTo>
                <a:lnTo>
                  <a:pt x="0" y="336042"/>
                </a:lnTo>
                <a:lnTo>
                  <a:pt x="0" y="326898"/>
                </a:lnTo>
                <a:lnTo>
                  <a:pt x="12856" y="326040"/>
                </a:lnTo>
                <a:lnTo>
                  <a:pt x="23606" y="323850"/>
                </a:lnTo>
                <a:lnTo>
                  <a:pt x="48968" y="289929"/>
                </a:lnTo>
                <a:lnTo>
                  <a:pt x="49657" y="277495"/>
                </a:lnTo>
                <a:lnTo>
                  <a:pt x="49657" y="40386"/>
                </a:lnTo>
                <a:lnTo>
                  <a:pt x="18161" y="11049"/>
                </a:lnTo>
                <a:lnTo>
                  <a:pt x="0" y="9144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2E8B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831594" y="1451609"/>
            <a:ext cx="6964680" cy="1779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621665" algn="l"/>
                <a:tab pos="622300" algn="l"/>
              </a:tabLst>
            </a:pPr>
            <a:r>
              <a:rPr sz="2300" spc="-30" dirty="0">
                <a:latin typeface="Times New Roman"/>
                <a:cs typeface="Times New Roman"/>
              </a:rPr>
              <a:t>It’s </a:t>
            </a:r>
            <a:r>
              <a:rPr sz="2300" dirty="0">
                <a:latin typeface="Times New Roman"/>
                <a:cs typeface="Times New Roman"/>
              </a:rPr>
              <a:t>the </a:t>
            </a:r>
            <a:r>
              <a:rPr sz="2300" spc="-5" dirty="0">
                <a:latin typeface="Times New Roman"/>
                <a:cs typeface="Times New Roman"/>
              </a:rPr>
              <a:t>mgs </a:t>
            </a:r>
            <a:r>
              <a:rPr sz="2300" dirty="0">
                <a:latin typeface="Times New Roman"/>
                <a:cs typeface="Times New Roman"/>
              </a:rPr>
              <a:t>of KOH required to </a:t>
            </a:r>
            <a:r>
              <a:rPr sz="2300" spc="-5" dirty="0">
                <a:latin typeface="Times New Roman"/>
                <a:cs typeface="Times New Roman"/>
              </a:rPr>
              <a:t>saponify </a:t>
            </a:r>
            <a:r>
              <a:rPr sz="2300" dirty="0">
                <a:latin typeface="Times New Roman"/>
                <a:cs typeface="Times New Roman"/>
              </a:rPr>
              <a:t>1 gm of</a:t>
            </a:r>
            <a:r>
              <a:rPr sz="2300" spc="-8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oil.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150">
              <a:latin typeface="Times New Roman"/>
              <a:cs typeface="Times New Roman"/>
            </a:endParaRPr>
          </a:p>
          <a:p>
            <a:pPr marL="622300" marR="5080" indent="-609600">
              <a:lnSpc>
                <a:spcPct val="100000"/>
              </a:lnSpc>
              <a:buFont typeface="Arial"/>
              <a:buChar char="•"/>
              <a:tabLst>
                <a:tab pos="621665" algn="l"/>
                <a:tab pos="622300" algn="l"/>
              </a:tabLst>
            </a:pPr>
            <a:r>
              <a:rPr sz="2300" spc="-5" dirty="0">
                <a:latin typeface="Times New Roman"/>
                <a:cs typeface="Times New Roman"/>
              </a:rPr>
              <a:t>Saponification </a:t>
            </a:r>
            <a:r>
              <a:rPr sz="2300" dirty="0">
                <a:latin typeface="Times New Roman"/>
                <a:cs typeface="Times New Roman"/>
              </a:rPr>
              <a:t>is hydrolysis of an </a:t>
            </a:r>
            <a:r>
              <a:rPr sz="2300" spc="-5" dirty="0">
                <a:latin typeface="Times New Roman"/>
                <a:cs typeface="Times New Roman"/>
              </a:rPr>
              <a:t>Easter with </a:t>
            </a:r>
            <a:r>
              <a:rPr sz="2300" dirty="0">
                <a:latin typeface="Times New Roman"/>
                <a:cs typeface="Times New Roman"/>
              </a:rPr>
              <a:t>KOH to  give alcohol and Na/K salt of</a:t>
            </a:r>
            <a:r>
              <a:rPr sz="2300" spc="-5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acid.</a:t>
            </a:r>
            <a:endParaRPr sz="2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7394" y="356362"/>
            <a:ext cx="12642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200" dirty="0"/>
              <a:t>U</a:t>
            </a:r>
            <a:r>
              <a:rPr sz="3500" spc="155" dirty="0"/>
              <a:t>S</a:t>
            </a:r>
            <a:r>
              <a:rPr sz="3500" spc="160" dirty="0"/>
              <a:t>E</a:t>
            </a:r>
            <a:r>
              <a:rPr sz="3500" spc="5" dirty="0"/>
              <a:t>S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2517394" y="2310511"/>
            <a:ext cx="5923280" cy="1823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79545"/>
              <a:buFont typeface="Wingdings"/>
              <a:buChar char=""/>
              <a:tabLst>
                <a:tab pos="469265" algn="l"/>
                <a:tab pos="469900" algn="l"/>
              </a:tabLst>
            </a:pPr>
            <a:r>
              <a:rPr sz="2200" dirty="0">
                <a:latin typeface="Times New Roman"/>
                <a:cs typeface="Times New Roman"/>
              </a:rPr>
              <a:t>Other </a:t>
            </a:r>
            <a:r>
              <a:rPr sz="2200" spc="-5" dirty="0">
                <a:latin typeface="Times New Roman"/>
                <a:cs typeface="Times New Roman"/>
              </a:rPr>
              <a:t>uses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are</a:t>
            </a:r>
            <a:endParaRPr sz="2200">
              <a:latin typeface="Times New Roman"/>
              <a:cs typeface="Times New Roman"/>
            </a:endParaRPr>
          </a:p>
          <a:p>
            <a:pPr marL="540385" indent="-527685">
              <a:lnSpc>
                <a:spcPct val="100000"/>
              </a:lnSpc>
              <a:spcBef>
                <a:spcPts val="1800"/>
              </a:spcBef>
              <a:buClr>
                <a:srgbClr val="3891A7"/>
              </a:buClr>
              <a:buSzPct val="79545"/>
              <a:buFont typeface="Wingdings"/>
              <a:buChar char=""/>
              <a:tabLst>
                <a:tab pos="539750" algn="l"/>
                <a:tab pos="540385" algn="l"/>
              </a:tabLst>
            </a:pPr>
            <a:r>
              <a:rPr sz="2200" spc="-5" dirty="0">
                <a:latin typeface="Times New Roman"/>
                <a:cs typeface="Times New Roman"/>
              </a:rPr>
              <a:t>for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cooking,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800"/>
              </a:spcBef>
              <a:buClr>
                <a:srgbClr val="3891A7"/>
              </a:buClr>
              <a:buSzPct val="79545"/>
              <a:buFont typeface="Wingdings"/>
              <a:buChar char=""/>
              <a:tabLst>
                <a:tab pos="469265" algn="l"/>
                <a:tab pos="469900" algn="l"/>
              </a:tabLst>
            </a:pPr>
            <a:r>
              <a:rPr sz="2200" spc="-5" dirty="0">
                <a:latin typeface="Times New Roman"/>
                <a:cs typeface="Times New Roman"/>
              </a:rPr>
              <a:t>biomedical </a:t>
            </a:r>
            <a:r>
              <a:rPr sz="2200" dirty="0">
                <a:latin typeface="Times New Roman"/>
                <a:cs typeface="Times New Roman"/>
              </a:rPr>
              <a:t>applications on </a:t>
            </a:r>
            <a:r>
              <a:rPr sz="2200" spc="-5" dirty="0">
                <a:latin typeface="Times New Roman"/>
                <a:cs typeface="Times New Roman"/>
              </a:rPr>
              <a:t>human(lubricants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for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200" spc="-5" dirty="0">
                <a:latin typeface="Times New Roman"/>
                <a:cs typeface="Times New Roman"/>
              </a:rPr>
              <a:t>artificial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joints).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7394" y="432562"/>
            <a:ext cx="34601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120" dirty="0"/>
              <a:t>A</a:t>
            </a:r>
            <a:r>
              <a:rPr sz="3500" spc="120" dirty="0"/>
              <a:t>PPLICATIONS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2060194" y="1928825"/>
            <a:ext cx="5852795" cy="4522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79545"/>
              <a:buFont typeface="Wingdings"/>
              <a:buChar char=""/>
              <a:tabLst>
                <a:tab pos="469265" algn="l"/>
                <a:tab pos="469900" algn="l"/>
              </a:tabLst>
            </a:pPr>
            <a:r>
              <a:rPr sz="2200" spc="-5" dirty="0">
                <a:latin typeface="Times New Roman"/>
                <a:cs typeface="Times New Roman"/>
              </a:rPr>
              <a:t>Automotive </a:t>
            </a:r>
            <a:r>
              <a:rPr sz="2200" dirty="0">
                <a:latin typeface="Times New Roman"/>
                <a:cs typeface="Times New Roman"/>
              </a:rPr>
              <a:t>Industry-Engine </a:t>
            </a:r>
            <a:r>
              <a:rPr sz="2200" spc="-5" dirty="0">
                <a:latin typeface="Times New Roman"/>
                <a:cs typeface="Times New Roman"/>
              </a:rPr>
              <a:t>oil,</a:t>
            </a:r>
            <a:r>
              <a:rPr sz="2200" spc="-1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Automatic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Times New Roman"/>
                <a:cs typeface="Times New Roman"/>
              </a:rPr>
              <a:t>transmission fluid, Gearbox fluid, Break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fluids.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800"/>
              </a:spcBef>
              <a:buClr>
                <a:srgbClr val="3891A7"/>
              </a:buClr>
              <a:buSzPct val="79545"/>
              <a:buFont typeface="Wingdings"/>
              <a:buChar char=""/>
              <a:tabLst>
                <a:tab pos="469265" algn="l"/>
                <a:tab pos="469900" algn="l"/>
              </a:tabLst>
            </a:pPr>
            <a:r>
              <a:rPr sz="2200" spc="-10" dirty="0">
                <a:latin typeface="Times New Roman"/>
                <a:cs typeface="Times New Roman"/>
              </a:rPr>
              <a:t>Tractor(One </a:t>
            </a:r>
            <a:r>
              <a:rPr sz="2200" spc="-5" dirty="0">
                <a:latin typeface="Times New Roman"/>
                <a:cs typeface="Times New Roman"/>
              </a:rPr>
              <a:t>lubricant for all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systems)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800"/>
              </a:spcBef>
              <a:buClr>
                <a:srgbClr val="3891A7"/>
              </a:buClr>
              <a:buSzPct val="79545"/>
              <a:buFont typeface="Wingdings"/>
              <a:buChar char=""/>
              <a:tabLst>
                <a:tab pos="469265" algn="l"/>
                <a:tab pos="469900" algn="l"/>
              </a:tabLst>
            </a:pPr>
            <a:r>
              <a:rPr sz="2200" spc="-5" dirty="0">
                <a:latin typeface="Times New Roman"/>
                <a:cs typeface="Times New Roman"/>
              </a:rPr>
              <a:t>Other motors(2 stroke </a:t>
            </a:r>
            <a:r>
              <a:rPr sz="2200" dirty="0">
                <a:latin typeface="Times New Roman"/>
                <a:cs typeface="Times New Roman"/>
              </a:rPr>
              <a:t>engine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oil)</a:t>
            </a:r>
            <a:endParaRPr sz="22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spcBef>
                <a:spcPts val="1800"/>
              </a:spcBef>
              <a:buClr>
                <a:srgbClr val="3891A7"/>
              </a:buClr>
              <a:buSzPct val="79545"/>
              <a:buFont typeface="Wingdings"/>
              <a:buChar char=""/>
              <a:tabLst>
                <a:tab pos="469265" algn="l"/>
                <a:tab pos="469900" algn="l"/>
              </a:tabLst>
            </a:pPr>
            <a:r>
              <a:rPr sz="2200" spc="-5" dirty="0">
                <a:latin typeface="Times New Roman"/>
                <a:cs typeface="Times New Roman"/>
              </a:rPr>
              <a:t>Industrial(Hydraulic oils, Air compressor oils,  </a:t>
            </a:r>
            <a:r>
              <a:rPr sz="2200" spc="-10" dirty="0">
                <a:latin typeface="Times New Roman"/>
                <a:cs typeface="Times New Roman"/>
              </a:rPr>
              <a:t>Gas </a:t>
            </a:r>
            <a:r>
              <a:rPr sz="2200" spc="-5" dirty="0">
                <a:latin typeface="Times New Roman"/>
                <a:cs typeface="Times New Roman"/>
              </a:rPr>
              <a:t>Compressor oils, Gear oils Bearing and  circulating system oils, Refrigerator compressor  oils)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805"/>
              </a:spcBef>
              <a:buClr>
                <a:srgbClr val="3891A7"/>
              </a:buClr>
              <a:buSzPct val="79545"/>
              <a:buFont typeface="Wingdings"/>
              <a:buChar char=""/>
              <a:tabLst>
                <a:tab pos="469265" algn="l"/>
                <a:tab pos="469900" algn="l"/>
              </a:tabLst>
            </a:pPr>
            <a:r>
              <a:rPr sz="2200" spc="-25" dirty="0">
                <a:latin typeface="Times New Roman"/>
                <a:cs typeface="Times New Roman"/>
              </a:rPr>
              <a:t>Aviation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800"/>
              </a:spcBef>
              <a:buClr>
                <a:srgbClr val="3891A7"/>
              </a:buClr>
              <a:buSzPct val="79545"/>
              <a:buFont typeface="Wingdings"/>
              <a:buChar char=""/>
              <a:tabLst>
                <a:tab pos="469265" algn="l"/>
                <a:tab pos="469900" algn="l"/>
              </a:tabLst>
            </a:pPr>
            <a:r>
              <a:rPr sz="2200" spc="-5" dirty="0">
                <a:latin typeface="Times New Roman"/>
                <a:cs typeface="Times New Roman"/>
              </a:rPr>
              <a:t>Marine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7394" y="770890"/>
            <a:ext cx="28295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40" dirty="0"/>
              <a:t>R</a:t>
            </a:r>
            <a:r>
              <a:rPr sz="3200" spc="140" dirty="0"/>
              <a:t>EFERENCES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136394" y="1928825"/>
            <a:ext cx="6058535" cy="38519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79545"/>
              <a:buAutoNum type="arabicPeriod"/>
              <a:tabLst>
                <a:tab pos="469265" algn="l"/>
                <a:tab pos="469900" algn="l"/>
              </a:tabLst>
            </a:pPr>
            <a:r>
              <a:rPr sz="2200" spc="-15" dirty="0">
                <a:latin typeface="Times New Roman"/>
                <a:cs typeface="Times New Roman"/>
                <a:hlinkClick r:id="rId2"/>
              </a:rPr>
              <a:t>www.motosport.com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805"/>
              </a:spcBef>
              <a:buClr>
                <a:srgbClr val="3891A7"/>
              </a:buClr>
              <a:buSzPct val="79545"/>
              <a:buAutoNum type="arabicPeriod"/>
              <a:tabLst>
                <a:tab pos="469265" algn="l"/>
                <a:tab pos="469900" algn="l"/>
              </a:tabLst>
            </a:pPr>
            <a:r>
              <a:rPr sz="2200" spc="-15" dirty="0">
                <a:latin typeface="Times New Roman"/>
                <a:cs typeface="Times New Roman"/>
                <a:hlinkClick r:id="rId3"/>
              </a:rPr>
              <a:t>www.umongo.co.za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800"/>
              </a:spcBef>
              <a:buClr>
                <a:srgbClr val="3891A7"/>
              </a:buClr>
              <a:buSzPct val="79545"/>
              <a:buAutoNum type="arabicPeriod"/>
              <a:tabLst>
                <a:tab pos="469265" algn="l"/>
                <a:tab pos="469900" algn="l"/>
              </a:tabLst>
            </a:pPr>
            <a:r>
              <a:rPr sz="2200" spc="-5" dirty="0">
                <a:latin typeface="Times New Roman"/>
                <a:cs typeface="Times New Roman"/>
                <a:hlinkClick r:id="rId4"/>
              </a:rPr>
              <a:t>http://www.vidyarthiplus.in/2012/01/engineering-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200" spc="-5" dirty="0">
                <a:latin typeface="Times New Roman"/>
                <a:cs typeface="Times New Roman"/>
              </a:rPr>
              <a:t>chemistry1-lubricants.html#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800"/>
              </a:spcBef>
              <a:buClr>
                <a:srgbClr val="3891A7"/>
              </a:buClr>
              <a:buSzPct val="79545"/>
              <a:buAutoNum type="arabicPeriod" startAt="4"/>
              <a:tabLst>
                <a:tab pos="469265" algn="l"/>
                <a:tab pos="469900" algn="l"/>
              </a:tabLst>
            </a:pPr>
            <a:r>
              <a:rPr sz="2200" spc="-15" dirty="0">
                <a:latin typeface="Times New Roman"/>
                <a:cs typeface="Times New Roman"/>
                <a:hlinkClick r:id="rId5"/>
              </a:rPr>
              <a:t>www.aimil.com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800"/>
              </a:spcBef>
              <a:buClr>
                <a:srgbClr val="3891A7"/>
              </a:buClr>
              <a:buSzPct val="79545"/>
              <a:buAutoNum type="arabicPeriod" startAt="4"/>
              <a:tabLst>
                <a:tab pos="469265" algn="l"/>
                <a:tab pos="469900" algn="l"/>
              </a:tabLst>
            </a:pPr>
            <a:r>
              <a:rPr sz="2200" spc="-10" dirty="0">
                <a:latin typeface="Times New Roman"/>
                <a:cs typeface="Times New Roman"/>
                <a:hlinkClick r:id="rId6"/>
              </a:rPr>
              <a:t>www.machinerylubrication.com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800"/>
              </a:spcBef>
              <a:buClr>
                <a:srgbClr val="3891A7"/>
              </a:buClr>
              <a:buSzPct val="79545"/>
              <a:buAutoNum type="arabicPeriod" startAt="4"/>
              <a:tabLst>
                <a:tab pos="469265" algn="l"/>
                <a:tab pos="469900" algn="l"/>
                <a:tab pos="1841500" algn="l"/>
                <a:tab pos="2216150" algn="l"/>
              </a:tabLst>
            </a:pPr>
            <a:r>
              <a:rPr sz="2200" spc="-5" dirty="0">
                <a:latin typeface="Times New Roman"/>
                <a:cs typeface="Times New Roman"/>
              </a:rPr>
              <a:t>A</a:t>
            </a:r>
            <a:r>
              <a:rPr sz="2200" spc="-114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textbook	of	Engineering Chemistry by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Shashi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Times New Roman"/>
                <a:cs typeface="Times New Roman"/>
              </a:rPr>
              <a:t>chawla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4514" y="2702813"/>
            <a:ext cx="18986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Times New Roman"/>
                <a:cs typeface="Times New Roman"/>
              </a:rPr>
              <a:t>Automotive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Oils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70203" y="3500628"/>
            <a:ext cx="2286000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437757" y="2255011"/>
            <a:ext cx="199390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200" spc="-5" dirty="0"/>
              <a:t>Gear and  </a:t>
            </a:r>
            <a:r>
              <a:rPr sz="2200" spc="-10" dirty="0"/>
              <a:t>Transmission</a:t>
            </a:r>
            <a:r>
              <a:rPr sz="2200" spc="-60" dirty="0"/>
              <a:t> </a:t>
            </a:r>
            <a:r>
              <a:rPr sz="2200" spc="-5" dirty="0"/>
              <a:t>oils</a:t>
            </a:r>
            <a:endParaRPr sz="2200"/>
          </a:p>
        </p:txBody>
      </p:sp>
      <p:sp>
        <p:nvSpPr>
          <p:cNvPr id="5" name="object 5"/>
          <p:cNvSpPr txBox="1"/>
          <p:nvPr/>
        </p:nvSpPr>
        <p:spPr>
          <a:xfrm>
            <a:off x="6723380" y="5384393"/>
            <a:ext cx="1396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3891A7"/>
              </a:buClr>
              <a:buSzPct val="80555"/>
              <a:buFont typeface="Wingdings"/>
              <a:buChar char=""/>
              <a:tabLst>
                <a:tab pos="24130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A</a:t>
            </a:r>
            <a:r>
              <a:rPr sz="1800" b="1" spc="-15" dirty="0">
                <a:latin typeface="Times New Roman"/>
                <a:cs typeface="Times New Roman"/>
              </a:rPr>
              <a:t>u</a:t>
            </a:r>
            <a:r>
              <a:rPr sz="1800" b="1" dirty="0">
                <a:latin typeface="Times New Roman"/>
                <a:cs typeface="Times New Roman"/>
              </a:rPr>
              <a:t>tomotive  </a:t>
            </a:r>
            <a:r>
              <a:rPr sz="1800" b="1" spc="-5" dirty="0">
                <a:latin typeface="Times New Roman"/>
                <a:cs typeface="Times New Roman"/>
              </a:rPr>
              <a:t>Grease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072128" y="1714500"/>
            <a:ext cx="2380488" cy="2380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28871" y="4287011"/>
            <a:ext cx="2382012" cy="23804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26177" y="432562"/>
            <a:ext cx="33572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150" dirty="0"/>
              <a:t>C</a:t>
            </a:r>
            <a:r>
              <a:rPr sz="3500" spc="150" dirty="0"/>
              <a:t>OMPOSITION</a:t>
            </a:r>
            <a:endParaRPr sz="35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69744" y="2054027"/>
          <a:ext cx="6130290" cy="12466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8565"/>
                <a:gridCol w="1625600"/>
                <a:gridCol w="746125"/>
              </a:tblGrid>
              <a:tr h="409978">
                <a:tc>
                  <a:txBody>
                    <a:bodyPr/>
                    <a:lstStyle/>
                    <a:p>
                      <a:pPr marL="456565" marR="141605" indent="-456565" algn="r">
                        <a:lnSpc>
                          <a:spcPts val="3050"/>
                        </a:lnSpc>
                        <a:buClr>
                          <a:srgbClr val="3891A7"/>
                        </a:buClr>
                        <a:buSzPct val="80357"/>
                        <a:buFont typeface="Wingdings"/>
                        <a:buChar char=""/>
                        <a:tabLst>
                          <a:tab pos="456565" algn="l"/>
                          <a:tab pos="488950" algn="l"/>
                          <a:tab pos="2393950" algn="l"/>
                        </a:tabLst>
                      </a:pPr>
                      <a:r>
                        <a:rPr sz="2800" spc="-2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ical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y	con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ns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3C6"/>
                    </a:solidFill>
                  </a:tcPr>
                </a:tc>
                <a:tc>
                  <a:txBody>
                    <a:bodyPr/>
                    <a:lstStyle/>
                    <a:p>
                      <a:pPr marL="454025"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90%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3C6"/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305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base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3C6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R="124460" algn="r">
                        <a:lnSpc>
                          <a:spcPts val="3185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l(</a:t>
                      </a:r>
                      <a:r>
                        <a:rPr sz="2800" spc="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tr</a:t>
                      </a:r>
                      <a:r>
                        <a:rPr sz="2800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um</a:t>
                      </a:r>
                      <a:r>
                        <a:rPr sz="2800" spc="1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eral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3C6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3185"/>
                        </a:lnSpc>
                        <a:tabLst>
                          <a:tab pos="1029969" algn="l"/>
                        </a:tabLst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oils)	and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3C6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185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3C6"/>
                    </a:solidFill>
                  </a:tcPr>
                </a:tc>
              </a:tr>
              <a:tr h="409978">
                <a:tc>
                  <a:txBody>
                    <a:bodyPr/>
                    <a:lstStyle/>
                    <a:p>
                      <a:pPr marL="488950">
                        <a:lnSpc>
                          <a:spcPts val="313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than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10%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additives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3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3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3C6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288794" y="3511677"/>
            <a:ext cx="60909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80357"/>
              <a:buFont typeface="Wingdings"/>
              <a:buChar char="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Non liquid lubricants contains</a:t>
            </a:r>
            <a:r>
              <a:rPr sz="2800" spc="50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Grease,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42815" y="3938397"/>
            <a:ext cx="363791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3340">
              <a:lnSpc>
                <a:spcPct val="100000"/>
              </a:lnSpc>
              <a:spcBef>
                <a:spcPts val="95"/>
              </a:spcBef>
              <a:tabLst>
                <a:tab pos="1326515" algn="l"/>
                <a:tab pos="1707514" algn="l"/>
                <a:tab pos="2306320" algn="l"/>
                <a:tab pos="3347720" algn="l"/>
              </a:tabLst>
            </a:pPr>
            <a:r>
              <a:rPr sz="2800" spc="-5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aphite,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Mol</a:t>
            </a:r>
            <a:r>
              <a:rPr sz="2800" spc="5" dirty="0">
                <a:latin typeface="Times New Roman"/>
                <a:cs typeface="Times New Roman"/>
              </a:rPr>
              <a:t>y</a:t>
            </a:r>
            <a:r>
              <a:rPr sz="2800" spc="-5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enum  </a:t>
            </a:r>
            <a:r>
              <a:rPr sz="2800" spc="-19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eflon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tape</a:t>
            </a:r>
            <a:r>
              <a:rPr sz="2800" dirty="0">
                <a:latin typeface="Times New Roman"/>
                <a:cs typeface="Times New Roman"/>
              </a:rPr>
              <a:t>	u</a:t>
            </a:r>
            <a:r>
              <a:rPr sz="2800" spc="-5" dirty="0">
                <a:latin typeface="Times New Roman"/>
                <a:cs typeface="Times New Roman"/>
              </a:rPr>
              <a:t>sed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45994" y="3938397"/>
            <a:ext cx="197866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powder(dry  disulphite),  plumbing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etc.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8794" y="5447487"/>
            <a:ext cx="608965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80357"/>
              <a:buFont typeface="Wingdings"/>
              <a:buChar char=""/>
              <a:tabLst>
                <a:tab pos="469265" algn="l"/>
                <a:tab pos="469900" algn="l"/>
                <a:tab pos="1560830" algn="l"/>
                <a:tab pos="2172335" algn="l"/>
                <a:tab pos="2317115" algn="l"/>
                <a:tab pos="2592705" algn="l"/>
                <a:tab pos="3368675" algn="l"/>
                <a:tab pos="3664585" algn="l"/>
                <a:tab pos="4990465" algn="l"/>
                <a:tab pos="5102225" algn="l"/>
                <a:tab pos="5544185" algn="l"/>
              </a:tabLst>
            </a:pPr>
            <a:r>
              <a:rPr sz="2800" spc="-5" dirty="0">
                <a:latin typeface="Times New Roman"/>
                <a:cs typeface="Times New Roman"/>
              </a:rPr>
              <a:t>Tho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non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liquid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ricants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v</a:t>
            </a:r>
            <a:r>
              <a:rPr sz="2800" spc="-15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de  l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ic</a:t>
            </a:r>
            <a:r>
              <a:rPr sz="2800" spc="-2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tion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hig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te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10" dirty="0">
                <a:latin typeface="Times New Roman"/>
                <a:cs typeface="Times New Roman"/>
              </a:rPr>
              <a:t>.</a:t>
            </a:r>
            <a:r>
              <a:rPr sz="2800" spc="-5" dirty="0">
                <a:latin typeface="Times New Roman"/>
                <a:cs typeface="Times New Roman"/>
              </a:rPr>
              <a:t>(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350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°C)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5027" y="127761"/>
            <a:ext cx="542163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170" dirty="0">
                <a:latin typeface="Times New Roman"/>
                <a:cs typeface="Times New Roman"/>
              </a:rPr>
              <a:t>ADDITIVES </a:t>
            </a:r>
            <a:r>
              <a:rPr sz="4000" b="1" spc="140" dirty="0">
                <a:latin typeface="Times New Roman"/>
                <a:cs typeface="Times New Roman"/>
              </a:rPr>
              <a:t>USED</a:t>
            </a:r>
            <a:r>
              <a:rPr sz="4000" b="1" spc="540" dirty="0">
                <a:latin typeface="Times New Roman"/>
                <a:cs typeface="Times New Roman"/>
              </a:rPr>
              <a:t> </a:t>
            </a:r>
            <a:r>
              <a:rPr sz="4000" b="1" spc="95" dirty="0">
                <a:latin typeface="Times New Roman"/>
                <a:cs typeface="Times New Roman"/>
              </a:rPr>
              <a:t>IN</a:t>
            </a:r>
            <a:endParaRPr sz="4000">
              <a:latin typeface="Times New Roman"/>
              <a:cs typeface="Times New Roman"/>
            </a:endParaRPr>
          </a:p>
          <a:p>
            <a:pPr marL="1856739">
              <a:lnSpc>
                <a:spcPct val="100000"/>
              </a:lnSpc>
            </a:pPr>
            <a:r>
              <a:rPr sz="4000" b="1" spc="170" dirty="0">
                <a:latin typeface="Times New Roman"/>
                <a:cs typeface="Times New Roman"/>
              </a:rPr>
              <a:t>LUBRICANTS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4867" y="2378710"/>
            <a:ext cx="6829425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827405">
              <a:lnSpc>
                <a:spcPct val="100000"/>
              </a:lnSpc>
              <a:spcBef>
                <a:spcPts val="95"/>
              </a:spcBef>
              <a:buAutoNum type="arabicParenBoth"/>
              <a:tabLst>
                <a:tab pos="497205" algn="l"/>
              </a:tabLst>
            </a:pPr>
            <a:r>
              <a:rPr sz="2800" spc="-5" dirty="0">
                <a:latin typeface="Times New Roman"/>
                <a:cs typeface="Times New Roman"/>
              </a:rPr>
              <a:t>Anti oxidant --- Aromatic  amines,Phenols,Sulphides and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phosphates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arenBoth"/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AutoNum type="arabicParenBoth"/>
              <a:tabLst>
                <a:tab pos="516890" algn="l"/>
              </a:tabLst>
            </a:pPr>
            <a:r>
              <a:rPr sz="2800" dirty="0">
                <a:latin typeface="Times New Roman"/>
                <a:cs typeface="Times New Roman"/>
              </a:rPr>
              <a:t>Corrosion Inhibitor </a:t>
            </a:r>
            <a:r>
              <a:rPr sz="2800" spc="-5" dirty="0">
                <a:latin typeface="Times New Roman"/>
                <a:cs typeface="Times New Roman"/>
              </a:rPr>
              <a:t>--- </a:t>
            </a:r>
            <a:r>
              <a:rPr sz="2800" spc="-10" dirty="0">
                <a:latin typeface="Times New Roman"/>
                <a:cs typeface="Times New Roman"/>
              </a:rPr>
              <a:t>Amino </a:t>
            </a:r>
            <a:r>
              <a:rPr sz="2800" spc="-5" dirty="0">
                <a:latin typeface="Times New Roman"/>
                <a:cs typeface="Times New Roman"/>
              </a:rPr>
              <a:t>salts and</a:t>
            </a:r>
            <a:r>
              <a:rPr sz="2800" spc="-1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salts  of sulphonic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acids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arenBoth"/>
            </a:pPr>
            <a:endParaRPr sz="2900">
              <a:latin typeface="Times New Roman"/>
              <a:cs typeface="Times New Roman"/>
            </a:endParaRPr>
          </a:p>
          <a:p>
            <a:pPr marL="496570" indent="-483870">
              <a:lnSpc>
                <a:spcPct val="100000"/>
              </a:lnSpc>
              <a:buAutoNum type="arabicParenBoth"/>
              <a:tabLst>
                <a:tab pos="497205" algn="l"/>
              </a:tabLst>
            </a:pPr>
            <a:r>
              <a:rPr sz="2800" spc="-5" dirty="0">
                <a:latin typeface="Times New Roman"/>
                <a:cs typeface="Times New Roman"/>
              </a:rPr>
              <a:t>Antiwear agents --- </a:t>
            </a:r>
            <a:r>
              <a:rPr sz="2800" spc="-15" dirty="0">
                <a:latin typeface="Times New Roman"/>
                <a:cs typeface="Times New Roman"/>
              </a:rPr>
              <a:t>Tricresyl </a:t>
            </a:r>
            <a:r>
              <a:rPr sz="2800" spc="-5" dirty="0">
                <a:latin typeface="Times New Roman"/>
                <a:cs typeface="Times New Roman"/>
              </a:rPr>
              <a:t>phosphate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arenBoth"/>
            </a:pPr>
            <a:endParaRPr sz="2900">
              <a:latin typeface="Times New Roman"/>
              <a:cs typeface="Times New Roman"/>
            </a:endParaRPr>
          </a:p>
          <a:p>
            <a:pPr marL="516255" indent="-503555">
              <a:lnSpc>
                <a:spcPct val="100000"/>
              </a:lnSpc>
              <a:buAutoNum type="arabicParenBoth"/>
              <a:tabLst>
                <a:tab pos="516890" algn="l"/>
              </a:tabLst>
            </a:pPr>
            <a:r>
              <a:rPr sz="2800" dirty="0">
                <a:latin typeface="Times New Roman"/>
                <a:cs typeface="Times New Roman"/>
              </a:rPr>
              <a:t>Foam inhibitors </a:t>
            </a:r>
            <a:r>
              <a:rPr sz="2800" spc="-5" dirty="0">
                <a:latin typeface="Times New Roman"/>
                <a:cs typeface="Times New Roman"/>
              </a:rPr>
              <a:t>---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Glycerols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4572000"/>
          </a:xfrm>
          <a:custGeom>
            <a:avLst/>
            <a:gdLst/>
            <a:ahLst/>
            <a:cxnLst/>
            <a:rect l="l" t="t" r="r" b="b"/>
            <a:pathLst>
              <a:path w="9144000" h="4572000">
                <a:moveTo>
                  <a:pt x="0" y="4572000"/>
                </a:moveTo>
                <a:lnTo>
                  <a:pt x="9144000" y="45720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FFF3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0" cy="4572000"/>
          </a:xfrm>
          <a:custGeom>
            <a:avLst/>
            <a:gdLst/>
            <a:ahLst/>
            <a:cxnLst/>
            <a:rect l="l" t="t" r="r" b="b"/>
            <a:pathLst>
              <a:path w="1828800" h="4572000">
                <a:moveTo>
                  <a:pt x="0" y="4572000"/>
                </a:moveTo>
                <a:lnTo>
                  <a:pt x="1828800" y="4572000"/>
                </a:lnTo>
                <a:lnTo>
                  <a:pt x="18288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C32C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400800"/>
            <a:ext cx="9144000" cy="457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572000"/>
            <a:ext cx="7315200" cy="1828800"/>
          </a:xfrm>
          <a:custGeom>
            <a:avLst/>
            <a:gdLst/>
            <a:ahLst/>
            <a:cxnLst/>
            <a:rect l="l" t="t" r="r" b="b"/>
            <a:pathLst>
              <a:path w="7315200" h="1828800">
                <a:moveTo>
                  <a:pt x="0" y="1828800"/>
                </a:moveTo>
                <a:lnTo>
                  <a:pt x="7315200" y="1828800"/>
                </a:lnTo>
                <a:lnTo>
                  <a:pt x="7315200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572000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1828800" y="1828800"/>
                </a:lnTo>
                <a:lnTo>
                  <a:pt x="1828800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FDB809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19985" y="478281"/>
            <a:ext cx="36810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Functions of Lubricants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31594" y="1331722"/>
            <a:ext cx="7186930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80035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5" dirty="0">
                <a:latin typeface="Times New Roman"/>
                <a:cs typeface="Times New Roman"/>
              </a:rPr>
              <a:t>It acts as a thermal barrier and reduces friction  and wear and prevents welded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joints</a:t>
            </a:r>
            <a:endParaRPr sz="2800">
              <a:latin typeface="Times New Roman"/>
              <a:cs typeface="Times New Roman"/>
            </a:endParaRPr>
          </a:p>
          <a:p>
            <a:pPr marL="292100" indent="-279400">
              <a:lnSpc>
                <a:spcPct val="100000"/>
              </a:lnSpc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40" dirty="0">
                <a:latin typeface="Times New Roman"/>
                <a:cs typeface="Times New Roman"/>
              </a:rPr>
              <a:t>Avoids </a:t>
            </a:r>
            <a:r>
              <a:rPr sz="2800" spc="-5" dirty="0">
                <a:latin typeface="Times New Roman"/>
                <a:cs typeface="Times New Roman"/>
              </a:rPr>
              <a:t>seizure of moving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surfaces</a:t>
            </a:r>
            <a:endParaRPr sz="2800">
              <a:latin typeface="Times New Roman"/>
              <a:cs typeface="Times New Roman"/>
            </a:endParaRPr>
          </a:p>
          <a:p>
            <a:pPr marL="292100" indent="-279400">
              <a:lnSpc>
                <a:spcPct val="100000"/>
              </a:lnSpc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5" dirty="0">
                <a:latin typeface="Times New Roman"/>
                <a:cs typeface="Times New Roman"/>
              </a:rPr>
              <a:t>Acts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coolant</a:t>
            </a:r>
            <a:endParaRPr sz="2800">
              <a:latin typeface="Times New Roman"/>
              <a:cs typeface="Times New Roman"/>
            </a:endParaRPr>
          </a:p>
          <a:p>
            <a:pPr marL="12700" marR="1097915">
              <a:lnSpc>
                <a:spcPct val="100000"/>
              </a:lnSpc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5" dirty="0">
                <a:latin typeface="Times New Roman"/>
                <a:cs typeface="Times New Roman"/>
              </a:rPr>
              <a:t>Acts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a seal and prevents entry of </a:t>
            </a:r>
            <a:r>
              <a:rPr sz="2800" dirty="0">
                <a:latin typeface="Times New Roman"/>
                <a:cs typeface="Times New Roman"/>
              </a:rPr>
              <a:t>dust,  </a:t>
            </a:r>
            <a:r>
              <a:rPr sz="2800" spc="-5" dirty="0">
                <a:latin typeface="Times New Roman"/>
                <a:cs typeface="Times New Roman"/>
              </a:rPr>
              <a:t>moisture, &amp; </a:t>
            </a:r>
            <a:r>
              <a:rPr sz="2800" dirty="0">
                <a:latin typeface="Times New Roman"/>
                <a:cs typeface="Times New Roman"/>
              </a:rPr>
              <a:t>dirt </a:t>
            </a:r>
            <a:r>
              <a:rPr sz="2800" spc="-5" dirty="0">
                <a:latin typeface="Times New Roman"/>
                <a:cs typeface="Times New Roman"/>
              </a:rPr>
              <a:t>between moving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parts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"/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5" dirty="0">
                <a:latin typeface="Times New Roman"/>
                <a:cs typeface="Times New Roman"/>
              </a:rPr>
              <a:t>Some lubricants </a:t>
            </a:r>
            <a:r>
              <a:rPr sz="2800" spc="-10" dirty="0">
                <a:latin typeface="Times New Roman"/>
                <a:cs typeface="Times New Roman"/>
              </a:rPr>
              <a:t>acts as </a:t>
            </a:r>
            <a:r>
              <a:rPr sz="2800" spc="-5" dirty="0">
                <a:latin typeface="Times New Roman"/>
                <a:cs typeface="Times New Roman"/>
              </a:rPr>
              <a:t>corrosion </a:t>
            </a:r>
            <a:r>
              <a:rPr sz="2800" dirty="0">
                <a:latin typeface="Times New Roman"/>
                <a:cs typeface="Times New Roman"/>
              </a:rPr>
              <a:t>inhibitors </a:t>
            </a:r>
            <a:r>
              <a:rPr sz="2800" spc="-5" dirty="0">
                <a:latin typeface="Times New Roman"/>
                <a:cs typeface="Times New Roman"/>
              </a:rPr>
              <a:t>thus  reduce operational cost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4572000"/>
          </a:xfrm>
          <a:custGeom>
            <a:avLst/>
            <a:gdLst/>
            <a:ahLst/>
            <a:cxnLst/>
            <a:rect l="l" t="t" r="r" b="b"/>
            <a:pathLst>
              <a:path w="9144000" h="4572000">
                <a:moveTo>
                  <a:pt x="0" y="4572000"/>
                </a:moveTo>
                <a:lnTo>
                  <a:pt x="9144000" y="45720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FFF3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0" cy="4572000"/>
          </a:xfrm>
          <a:custGeom>
            <a:avLst/>
            <a:gdLst/>
            <a:ahLst/>
            <a:cxnLst/>
            <a:rect l="l" t="t" r="r" b="b"/>
            <a:pathLst>
              <a:path w="1828800" h="4572000">
                <a:moveTo>
                  <a:pt x="0" y="4572000"/>
                </a:moveTo>
                <a:lnTo>
                  <a:pt x="1828800" y="4572000"/>
                </a:lnTo>
                <a:lnTo>
                  <a:pt x="18288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C32C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400800"/>
            <a:ext cx="9144000" cy="457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572000"/>
            <a:ext cx="7315200" cy="1828800"/>
          </a:xfrm>
          <a:custGeom>
            <a:avLst/>
            <a:gdLst/>
            <a:ahLst/>
            <a:cxnLst/>
            <a:rect l="l" t="t" r="r" b="b"/>
            <a:pathLst>
              <a:path w="7315200" h="1828800">
                <a:moveTo>
                  <a:pt x="0" y="1828800"/>
                </a:moveTo>
                <a:lnTo>
                  <a:pt x="7315200" y="1828800"/>
                </a:lnTo>
                <a:lnTo>
                  <a:pt x="7315200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572000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1828800" y="1828800"/>
                </a:lnTo>
                <a:lnTo>
                  <a:pt x="1828800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FDB809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58695" y="399288"/>
            <a:ext cx="4154424" cy="611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12798" y="451993"/>
            <a:ext cx="4046220" cy="5048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450594" y="1240281"/>
            <a:ext cx="41890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A good lubricating </a:t>
            </a:r>
            <a:r>
              <a:rPr sz="2800" dirty="0"/>
              <a:t>oil</a:t>
            </a:r>
            <a:r>
              <a:rPr sz="2800" spc="-195" dirty="0"/>
              <a:t> </a:t>
            </a:r>
            <a:r>
              <a:rPr sz="2800" spc="-5" dirty="0"/>
              <a:t>should</a:t>
            </a:r>
            <a:endParaRPr sz="2800"/>
          </a:p>
        </p:txBody>
      </p:sp>
      <p:sp>
        <p:nvSpPr>
          <p:cNvPr id="10" name="object 10"/>
          <p:cNvSpPr txBox="1"/>
          <p:nvPr/>
        </p:nvSpPr>
        <p:spPr>
          <a:xfrm>
            <a:off x="1450594" y="1666697"/>
            <a:ext cx="4117975" cy="3183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have: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00">
              <a:latin typeface="Times New Roman"/>
              <a:cs typeface="Times New Roman"/>
            </a:endParaRPr>
          </a:p>
          <a:p>
            <a:pPr marL="490855" indent="-478155">
              <a:lnSpc>
                <a:spcPts val="3190"/>
              </a:lnSpc>
              <a:buFont typeface="Arial"/>
              <a:buChar char="•"/>
              <a:tabLst>
                <a:tab pos="490855" algn="l"/>
                <a:tab pos="491490" algn="l"/>
              </a:tabLst>
            </a:pPr>
            <a:r>
              <a:rPr sz="2800" spc="-5" dirty="0">
                <a:latin typeface="Times New Roman"/>
                <a:cs typeface="Times New Roman"/>
              </a:rPr>
              <a:t>High </a:t>
            </a:r>
            <a:r>
              <a:rPr sz="2800" dirty="0">
                <a:latin typeface="Times New Roman"/>
                <a:cs typeface="Times New Roman"/>
              </a:rPr>
              <a:t>boiling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point</a:t>
            </a:r>
            <a:endParaRPr sz="2800">
              <a:latin typeface="Times New Roman"/>
              <a:cs typeface="Times New Roman"/>
            </a:endParaRPr>
          </a:p>
          <a:p>
            <a:pPr marL="471170" indent="-458470">
              <a:lnSpc>
                <a:spcPts val="3025"/>
              </a:lnSpc>
              <a:buFont typeface="Arial"/>
              <a:buChar char="•"/>
              <a:tabLst>
                <a:tab pos="471170" algn="l"/>
                <a:tab pos="471805" algn="l"/>
              </a:tabLst>
            </a:pPr>
            <a:r>
              <a:rPr sz="2800" spc="-5" dirty="0">
                <a:latin typeface="Times New Roman"/>
                <a:cs typeface="Times New Roman"/>
              </a:rPr>
              <a:t>Adequate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Viscosity</a:t>
            </a:r>
            <a:endParaRPr sz="2800">
              <a:latin typeface="Times New Roman"/>
              <a:cs typeface="Times New Roman"/>
            </a:endParaRPr>
          </a:p>
          <a:p>
            <a:pPr marL="490855" indent="-478155">
              <a:lnSpc>
                <a:spcPts val="3025"/>
              </a:lnSpc>
              <a:buFont typeface="Arial"/>
              <a:buChar char="•"/>
              <a:tabLst>
                <a:tab pos="490855" algn="l"/>
                <a:tab pos="491490" algn="l"/>
              </a:tabLst>
            </a:pPr>
            <a:r>
              <a:rPr sz="2800" spc="-5" dirty="0">
                <a:latin typeface="Times New Roman"/>
                <a:cs typeface="Times New Roman"/>
              </a:rPr>
              <a:t>Low freezing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point</a:t>
            </a:r>
            <a:endParaRPr sz="2800">
              <a:latin typeface="Times New Roman"/>
              <a:cs typeface="Times New Roman"/>
            </a:endParaRPr>
          </a:p>
          <a:p>
            <a:pPr marL="490855" indent="-478155">
              <a:lnSpc>
                <a:spcPts val="3025"/>
              </a:lnSpc>
              <a:buFont typeface="Arial"/>
              <a:buChar char="•"/>
              <a:tabLst>
                <a:tab pos="490855" algn="l"/>
                <a:tab pos="491490" algn="l"/>
              </a:tabLst>
            </a:pPr>
            <a:r>
              <a:rPr sz="2800" spc="-5" dirty="0">
                <a:latin typeface="Times New Roman"/>
                <a:cs typeface="Times New Roman"/>
              </a:rPr>
              <a:t>High oxidation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resist</a:t>
            </a:r>
            <a:endParaRPr sz="2800">
              <a:latin typeface="Times New Roman"/>
              <a:cs typeface="Times New Roman"/>
            </a:endParaRPr>
          </a:p>
          <a:p>
            <a:pPr marL="490855" indent="-478155">
              <a:lnSpc>
                <a:spcPts val="3025"/>
              </a:lnSpc>
              <a:buFont typeface="Arial"/>
              <a:buChar char="•"/>
              <a:tabLst>
                <a:tab pos="490855" algn="l"/>
                <a:tab pos="491490" algn="l"/>
              </a:tabLst>
            </a:pPr>
            <a:r>
              <a:rPr sz="2800" spc="-5" dirty="0">
                <a:latin typeface="Times New Roman"/>
                <a:cs typeface="Times New Roman"/>
              </a:rPr>
              <a:t>Non Corrosive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properties</a:t>
            </a:r>
            <a:endParaRPr sz="2800">
              <a:latin typeface="Times New Roman"/>
              <a:cs typeface="Times New Roman"/>
            </a:endParaRPr>
          </a:p>
          <a:p>
            <a:pPr marL="490855" indent="-478155">
              <a:lnSpc>
                <a:spcPts val="3190"/>
              </a:lnSpc>
              <a:buFont typeface="Arial"/>
              <a:buChar char="•"/>
              <a:tabLst>
                <a:tab pos="490855" algn="l"/>
                <a:tab pos="491490" algn="l"/>
              </a:tabLst>
            </a:pPr>
            <a:r>
              <a:rPr sz="2800" spc="-5" dirty="0">
                <a:latin typeface="Times New Roman"/>
                <a:cs typeface="Times New Roman"/>
              </a:rPr>
              <a:t>Good thermal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stability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867400" y="762000"/>
            <a:ext cx="3276599" cy="5562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538209" y="6275019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4572000"/>
          </a:xfrm>
          <a:custGeom>
            <a:avLst/>
            <a:gdLst/>
            <a:ahLst/>
            <a:cxnLst/>
            <a:rect l="l" t="t" r="r" b="b"/>
            <a:pathLst>
              <a:path w="9144000" h="4572000">
                <a:moveTo>
                  <a:pt x="0" y="4572000"/>
                </a:moveTo>
                <a:lnTo>
                  <a:pt x="9144000" y="45720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FFF3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0" cy="4572000"/>
          </a:xfrm>
          <a:custGeom>
            <a:avLst/>
            <a:gdLst/>
            <a:ahLst/>
            <a:cxnLst/>
            <a:rect l="l" t="t" r="r" b="b"/>
            <a:pathLst>
              <a:path w="1828800" h="4572000">
                <a:moveTo>
                  <a:pt x="0" y="4572000"/>
                </a:moveTo>
                <a:lnTo>
                  <a:pt x="1828800" y="4572000"/>
                </a:lnTo>
                <a:lnTo>
                  <a:pt x="18288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C32C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400800"/>
            <a:ext cx="9144000" cy="457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572000"/>
            <a:ext cx="7315200" cy="1828800"/>
          </a:xfrm>
          <a:custGeom>
            <a:avLst/>
            <a:gdLst/>
            <a:ahLst/>
            <a:cxnLst/>
            <a:rect l="l" t="t" r="r" b="b"/>
            <a:pathLst>
              <a:path w="7315200" h="1828800">
                <a:moveTo>
                  <a:pt x="0" y="1828800"/>
                </a:moveTo>
                <a:lnTo>
                  <a:pt x="7315200" y="1828800"/>
                </a:lnTo>
                <a:lnTo>
                  <a:pt x="7315200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572000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1828800" y="1828800"/>
                </a:lnTo>
                <a:lnTo>
                  <a:pt x="1828800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FDB809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01134" y="1985010"/>
            <a:ext cx="3032760" cy="526415"/>
          </a:xfrm>
          <a:custGeom>
            <a:avLst/>
            <a:gdLst/>
            <a:ahLst/>
            <a:cxnLst/>
            <a:rect l="l" t="t" r="r" b="b"/>
            <a:pathLst>
              <a:path w="3032759" h="526414">
                <a:moveTo>
                  <a:pt x="0" y="0"/>
                </a:moveTo>
                <a:lnTo>
                  <a:pt x="0" y="263143"/>
                </a:lnTo>
                <a:lnTo>
                  <a:pt x="3032633" y="263143"/>
                </a:lnTo>
                <a:lnTo>
                  <a:pt x="3032633" y="526288"/>
                </a:lnTo>
              </a:path>
            </a:pathLst>
          </a:custGeom>
          <a:ln w="50292">
            <a:solidFill>
              <a:srgbClr val="2B73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01134" y="1985010"/>
            <a:ext cx="0" cy="526415"/>
          </a:xfrm>
          <a:custGeom>
            <a:avLst/>
            <a:gdLst/>
            <a:ahLst/>
            <a:cxnLst/>
            <a:rect l="l" t="t" r="r" b="b"/>
            <a:pathLst>
              <a:path h="526414">
                <a:moveTo>
                  <a:pt x="0" y="0"/>
                </a:moveTo>
                <a:lnTo>
                  <a:pt x="0" y="526288"/>
                </a:lnTo>
              </a:path>
            </a:pathLst>
          </a:custGeom>
          <a:ln w="50292">
            <a:solidFill>
              <a:srgbClr val="2B73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68374" y="1985010"/>
            <a:ext cx="3032760" cy="526415"/>
          </a:xfrm>
          <a:custGeom>
            <a:avLst/>
            <a:gdLst/>
            <a:ahLst/>
            <a:cxnLst/>
            <a:rect l="l" t="t" r="r" b="b"/>
            <a:pathLst>
              <a:path w="3032760" h="526414">
                <a:moveTo>
                  <a:pt x="3032633" y="0"/>
                </a:moveTo>
                <a:lnTo>
                  <a:pt x="3032633" y="263143"/>
                </a:lnTo>
                <a:lnTo>
                  <a:pt x="0" y="263143"/>
                </a:lnTo>
                <a:lnTo>
                  <a:pt x="0" y="526288"/>
                </a:lnTo>
              </a:path>
            </a:pathLst>
          </a:custGeom>
          <a:ln w="50292">
            <a:solidFill>
              <a:srgbClr val="2B73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48405" y="732281"/>
            <a:ext cx="2505710" cy="1252855"/>
          </a:xfrm>
          <a:custGeom>
            <a:avLst/>
            <a:gdLst/>
            <a:ahLst/>
            <a:cxnLst/>
            <a:rect l="l" t="t" r="r" b="b"/>
            <a:pathLst>
              <a:path w="2505710" h="1252855">
                <a:moveTo>
                  <a:pt x="0" y="1252727"/>
                </a:moveTo>
                <a:lnTo>
                  <a:pt x="2505456" y="1252727"/>
                </a:lnTo>
                <a:lnTo>
                  <a:pt x="2505456" y="0"/>
                </a:lnTo>
                <a:lnTo>
                  <a:pt x="0" y="0"/>
                </a:lnTo>
                <a:lnTo>
                  <a:pt x="0" y="1252727"/>
                </a:lnTo>
                <a:close/>
              </a:path>
            </a:pathLst>
          </a:custGeom>
          <a:solidFill>
            <a:srgbClr val="FDB8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48405" y="732281"/>
            <a:ext cx="2505710" cy="1252855"/>
          </a:xfrm>
          <a:custGeom>
            <a:avLst/>
            <a:gdLst/>
            <a:ahLst/>
            <a:cxnLst/>
            <a:rect l="l" t="t" r="r" b="b"/>
            <a:pathLst>
              <a:path w="2505710" h="1252855">
                <a:moveTo>
                  <a:pt x="0" y="1252727"/>
                </a:moveTo>
                <a:lnTo>
                  <a:pt x="2505456" y="1252727"/>
                </a:lnTo>
                <a:lnTo>
                  <a:pt x="2505456" y="0"/>
                </a:lnTo>
                <a:lnTo>
                  <a:pt x="0" y="0"/>
                </a:lnTo>
                <a:lnTo>
                  <a:pt x="0" y="1252727"/>
                </a:lnTo>
                <a:close/>
              </a:path>
            </a:pathLst>
          </a:custGeom>
          <a:ln w="50292">
            <a:solidFill>
              <a:srgbClr val="FDEF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428491" y="835914"/>
            <a:ext cx="2143760" cy="963294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5080" indent="287655">
              <a:lnSpc>
                <a:spcPts val="3420"/>
              </a:lnSpc>
              <a:spcBef>
                <a:spcPts val="660"/>
              </a:spcBef>
            </a:pPr>
            <a:r>
              <a:rPr sz="3300" spc="-50" dirty="0">
                <a:solidFill>
                  <a:srgbClr val="FDEFCD"/>
                </a:solidFill>
              </a:rPr>
              <a:t>Types </a:t>
            </a:r>
            <a:r>
              <a:rPr sz="3300" spc="-5" dirty="0">
                <a:solidFill>
                  <a:srgbClr val="FDEFCD"/>
                </a:solidFill>
              </a:rPr>
              <a:t>Of  </a:t>
            </a:r>
            <a:r>
              <a:rPr sz="3300" dirty="0">
                <a:solidFill>
                  <a:srgbClr val="FDEFCD"/>
                </a:solidFill>
              </a:rPr>
              <a:t>Lub</a:t>
            </a:r>
            <a:r>
              <a:rPr sz="3300" spc="10" dirty="0">
                <a:solidFill>
                  <a:srgbClr val="FDEFCD"/>
                </a:solidFill>
              </a:rPr>
              <a:t>r</a:t>
            </a:r>
            <a:r>
              <a:rPr sz="3300" dirty="0">
                <a:solidFill>
                  <a:srgbClr val="FDEFCD"/>
                </a:solidFill>
              </a:rPr>
              <a:t>ic</a:t>
            </a:r>
            <a:r>
              <a:rPr sz="3300" spc="-10" dirty="0">
                <a:solidFill>
                  <a:srgbClr val="FDEFCD"/>
                </a:solidFill>
              </a:rPr>
              <a:t>a</a:t>
            </a:r>
            <a:r>
              <a:rPr sz="3300" dirty="0">
                <a:solidFill>
                  <a:srgbClr val="FDEFCD"/>
                </a:solidFill>
              </a:rPr>
              <a:t>t</a:t>
            </a:r>
            <a:r>
              <a:rPr sz="3300" spc="-15" dirty="0">
                <a:solidFill>
                  <a:srgbClr val="FDEFCD"/>
                </a:solidFill>
              </a:rPr>
              <a:t>i</a:t>
            </a:r>
            <a:r>
              <a:rPr sz="3300" dirty="0">
                <a:solidFill>
                  <a:srgbClr val="FDEFCD"/>
                </a:solidFill>
              </a:rPr>
              <a:t>ons</a:t>
            </a:r>
            <a:endParaRPr sz="3300"/>
          </a:p>
        </p:txBody>
      </p:sp>
      <p:sp>
        <p:nvSpPr>
          <p:cNvPr id="13" name="object 13"/>
          <p:cNvSpPr/>
          <p:nvPr/>
        </p:nvSpPr>
        <p:spPr>
          <a:xfrm>
            <a:off x="215645" y="2512314"/>
            <a:ext cx="2506980" cy="3453765"/>
          </a:xfrm>
          <a:custGeom>
            <a:avLst/>
            <a:gdLst/>
            <a:ahLst/>
            <a:cxnLst/>
            <a:rect l="l" t="t" r="r" b="b"/>
            <a:pathLst>
              <a:path w="2506980" h="3453765">
                <a:moveTo>
                  <a:pt x="0" y="3453384"/>
                </a:moveTo>
                <a:lnTo>
                  <a:pt x="2506980" y="3453384"/>
                </a:lnTo>
                <a:lnTo>
                  <a:pt x="2506980" y="0"/>
                </a:lnTo>
                <a:lnTo>
                  <a:pt x="0" y="0"/>
                </a:lnTo>
                <a:lnTo>
                  <a:pt x="0" y="3453384"/>
                </a:lnTo>
                <a:close/>
              </a:path>
            </a:pathLst>
          </a:custGeom>
          <a:solidFill>
            <a:srgbClr val="FDB8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5645" y="2512314"/>
            <a:ext cx="2506980" cy="3453765"/>
          </a:xfrm>
          <a:custGeom>
            <a:avLst/>
            <a:gdLst/>
            <a:ahLst/>
            <a:cxnLst/>
            <a:rect l="l" t="t" r="r" b="b"/>
            <a:pathLst>
              <a:path w="2506980" h="3453765">
                <a:moveTo>
                  <a:pt x="0" y="3453384"/>
                </a:moveTo>
                <a:lnTo>
                  <a:pt x="2506980" y="3453384"/>
                </a:lnTo>
                <a:lnTo>
                  <a:pt x="2506980" y="0"/>
                </a:lnTo>
                <a:lnTo>
                  <a:pt x="0" y="0"/>
                </a:lnTo>
                <a:lnTo>
                  <a:pt x="0" y="3453384"/>
                </a:lnTo>
                <a:close/>
              </a:path>
            </a:pathLst>
          </a:custGeom>
          <a:ln w="50292">
            <a:solidFill>
              <a:srgbClr val="FDEF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18871" y="2595753"/>
            <a:ext cx="189865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solidFill>
                  <a:srgbClr val="FDEFCD"/>
                </a:solidFill>
                <a:latin typeface="Times New Roman"/>
                <a:cs typeface="Times New Roman"/>
              </a:rPr>
              <a:t>Thick</a:t>
            </a:r>
            <a:r>
              <a:rPr sz="3300" spc="-85" dirty="0">
                <a:solidFill>
                  <a:srgbClr val="FDEFCD"/>
                </a:solidFill>
                <a:latin typeface="Times New Roman"/>
                <a:cs typeface="Times New Roman"/>
              </a:rPr>
              <a:t> </a:t>
            </a:r>
            <a:r>
              <a:rPr sz="3300" spc="-5" dirty="0">
                <a:solidFill>
                  <a:srgbClr val="FDEFCD"/>
                </a:solidFill>
                <a:latin typeface="Times New Roman"/>
                <a:cs typeface="Times New Roman"/>
              </a:rPr>
              <a:t>Film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79397" y="3197732"/>
            <a:ext cx="37719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5" dirty="0">
                <a:solidFill>
                  <a:srgbClr val="FDEFCD"/>
                </a:solidFill>
                <a:latin typeface="Times New Roman"/>
                <a:cs typeface="Times New Roman"/>
              </a:rPr>
              <a:t>or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4591" y="3801617"/>
            <a:ext cx="180721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FDEFCD"/>
                </a:solidFill>
                <a:latin typeface="Times New Roman"/>
                <a:cs typeface="Times New Roman"/>
              </a:rPr>
              <a:t>Fluid</a:t>
            </a:r>
            <a:r>
              <a:rPr sz="3300" spc="-50" dirty="0">
                <a:solidFill>
                  <a:srgbClr val="FDEFCD"/>
                </a:solidFill>
                <a:latin typeface="Times New Roman"/>
                <a:cs typeface="Times New Roman"/>
              </a:rPr>
              <a:t> </a:t>
            </a:r>
            <a:r>
              <a:rPr sz="3300" spc="-5" dirty="0">
                <a:solidFill>
                  <a:srgbClr val="FDEFCD"/>
                </a:solidFill>
                <a:latin typeface="Times New Roman"/>
                <a:cs typeface="Times New Roman"/>
              </a:rPr>
              <a:t>Film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79397" y="4403597"/>
            <a:ext cx="37465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solidFill>
                  <a:srgbClr val="FDEFCD"/>
                </a:solidFill>
                <a:latin typeface="Times New Roman"/>
                <a:cs typeface="Times New Roman"/>
              </a:rPr>
              <a:t>or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3027" y="4836414"/>
            <a:ext cx="245046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5" dirty="0">
                <a:solidFill>
                  <a:srgbClr val="FDEFCD"/>
                </a:solidFill>
                <a:latin typeface="Times New Roman"/>
                <a:cs typeface="Times New Roman"/>
              </a:rPr>
              <a:t>hydrody</a:t>
            </a:r>
            <a:r>
              <a:rPr sz="3300" spc="-10" dirty="0">
                <a:solidFill>
                  <a:srgbClr val="FDEFCD"/>
                </a:solidFill>
                <a:latin typeface="Times New Roman"/>
                <a:cs typeface="Times New Roman"/>
              </a:rPr>
              <a:t>n</a:t>
            </a:r>
            <a:r>
              <a:rPr sz="3300" spc="5" dirty="0">
                <a:solidFill>
                  <a:srgbClr val="FDEFCD"/>
                </a:solidFill>
                <a:latin typeface="Times New Roman"/>
                <a:cs typeface="Times New Roman"/>
              </a:rPr>
              <a:t>a</a:t>
            </a:r>
            <a:r>
              <a:rPr sz="3300" spc="-10" dirty="0">
                <a:solidFill>
                  <a:srgbClr val="FDEFCD"/>
                </a:solidFill>
                <a:latin typeface="Times New Roman"/>
                <a:cs typeface="Times New Roman"/>
              </a:rPr>
              <a:t>m</a:t>
            </a:r>
            <a:r>
              <a:rPr sz="3300" spc="-5" dirty="0">
                <a:solidFill>
                  <a:srgbClr val="FDEFCD"/>
                </a:solidFill>
                <a:latin typeface="Times New Roman"/>
                <a:cs typeface="Times New Roman"/>
              </a:rPr>
              <a:t>i</a:t>
            </a:r>
            <a:r>
              <a:rPr sz="3300" dirty="0">
                <a:solidFill>
                  <a:srgbClr val="FDEFCD"/>
                </a:solidFill>
                <a:latin typeface="Times New Roman"/>
                <a:cs typeface="Times New Roman"/>
              </a:rPr>
              <a:t>c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6199" y="5270398"/>
            <a:ext cx="1980564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FDEFCD"/>
                </a:solidFill>
                <a:latin typeface="Times New Roman"/>
                <a:cs typeface="Times New Roman"/>
              </a:rPr>
              <a:t>Lubrication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248405" y="2512314"/>
            <a:ext cx="2505710" cy="3453765"/>
          </a:xfrm>
          <a:custGeom>
            <a:avLst/>
            <a:gdLst/>
            <a:ahLst/>
            <a:cxnLst/>
            <a:rect l="l" t="t" r="r" b="b"/>
            <a:pathLst>
              <a:path w="2505710" h="3453765">
                <a:moveTo>
                  <a:pt x="0" y="3453384"/>
                </a:moveTo>
                <a:lnTo>
                  <a:pt x="2505456" y="3453384"/>
                </a:lnTo>
                <a:lnTo>
                  <a:pt x="2505456" y="0"/>
                </a:lnTo>
                <a:lnTo>
                  <a:pt x="0" y="0"/>
                </a:lnTo>
                <a:lnTo>
                  <a:pt x="0" y="3453384"/>
                </a:lnTo>
                <a:close/>
              </a:path>
            </a:pathLst>
          </a:custGeom>
          <a:solidFill>
            <a:srgbClr val="FDB8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48405" y="2512314"/>
            <a:ext cx="2505710" cy="3453765"/>
          </a:xfrm>
          <a:custGeom>
            <a:avLst/>
            <a:gdLst/>
            <a:ahLst/>
            <a:cxnLst/>
            <a:rect l="l" t="t" r="r" b="b"/>
            <a:pathLst>
              <a:path w="2505710" h="3453765">
                <a:moveTo>
                  <a:pt x="0" y="3453384"/>
                </a:moveTo>
                <a:lnTo>
                  <a:pt x="2505456" y="3453384"/>
                </a:lnTo>
                <a:lnTo>
                  <a:pt x="2505456" y="0"/>
                </a:lnTo>
                <a:lnTo>
                  <a:pt x="0" y="0"/>
                </a:lnTo>
                <a:lnTo>
                  <a:pt x="0" y="3453384"/>
                </a:lnTo>
                <a:close/>
              </a:path>
            </a:pathLst>
          </a:custGeom>
          <a:ln w="50292">
            <a:solidFill>
              <a:srgbClr val="FDEF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644900" y="2930774"/>
            <a:ext cx="1712595" cy="18332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065" marR="5080" algn="ctr">
              <a:lnSpc>
                <a:spcPct val="119900"/>
              </a:lnSpc>
              <a:spcBef>
                <a:spcPts val="85"/>
              </a:spcBef>
            </a:pPr>
            <a:r>
              <a:rPr sz="3300" dirty="0">
                <a:solidFill>
                  <a:srgbClr val="FDEFCD"/>
                </a:solidFill>
                <a:latin typeface="Times New Roman"/>
                <a:cs typeface="Times New Roman"/>
              </a:rPr>
              <a:t>Thin</a:t>
            </a:r>
            <a:r>
              <a:rPr sz="3300" spc="-95" dirty="0">
                <a:solidFill>
                  <a:srgbClr val="FDEFCD"/>
                </a:solidFill>
                <a:latin typeface="Times New Roman"/>
                <a:cs typeface="Times New Roman"/>
              </a:rPr>
              <a:t> </a:t>
            </a:r>
            <a:r>
              <a:rPr sz="3300" spc="-5" dirty="0">
                <a:solidFill>
                  <a:srgbClr val="FDEFCD"/>
                </a:solidFill>
                <a:latin typeface="Times New Roman"/>
                <a:cs typeface="Times New Roman"/>
              </a:rPr>
              <a:t>Film </a:t>
            </a:r>
            <a:r>
              <a:rPr sz="3300" dirty="0">
                <a:solidFill>
                  <a:srgbClr val="FDEFCD"/>
                </a:solidFill>
                <a:latin typeface="Times New Roman"/>
                <a:cs typeface="Times New Roman"/>
              </a:rPr>
              <a:t> or     Boundary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09264" y="4837303"/>
            <a:ext cx="1980564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FDEFCD"/>
                </a:solidFill>
                <a:latin typeface="Times New Roman"/>
                <a:cs typeface="Times New Roman"/>
              </a:rPr>
              <a:t>Lubrication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281165" y="2512314"/>
            <a:ext cx="2505710" cy="3472179"/>
          </a:xfrm>
          <a:custGeom>
            <a:avLst/>
            <a:gdLst/>
            <a:ahLst/>
            <a:cxnLst/>
            <a:rect l="l" t="t" r="r" b="b"/>
            <a:pathLst>
              <a:path w="2505709" h="3472179">
                <a:moveTo>
                  <a:pt x="0" y="3471672"/>
                </a:moveTo>
                <a:lnTo>
                  <a:pt x="2505456" y="3471672"/>
                </a:lnTo>
                <a:lnTo>
                  <a:pt x="2505456" y="0"/>
                </a:lnTo>
                <a:lnTo>
                  <a:pt x="0" y="0"/>
                </a:lnTo>
                <a:lnTo>
                  <a:pt x="0" y="3471672"/>
                </a:lnTo>
                <a:close/>
              </a:path>
            </a:pathLst>
          </a:custGeom>
          <a:solidFill>
            <a:srgbClr val="FDB8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81165" y="2512314"/>
            <a:ext cx="2505710" cy="3472179"/>
          </a:xfrm>
          <a:custGeom>
            <a:avLst/>
            <a:gdLst/>
            <a:ahLst/>
            <a:cxnLst/>
            <a:rect l="l" t="t" r="r" b="b"/>
            <a:pathLst>
              <a:path w="2505709" h="3472179">
                <a:moveTo>
                  <a:pt x="0" y="3471672"/>
                </a:moveTo>
                <a:lnTo>
                  <a:pt x="2505456" y="3471672"/>
                </a:lnTo>
                <a:lnTo>
                  <a:pt x="2505456" y="0"/>
                </a:lnTo>
                <a:lnTo>
                  <a:pt x="0" y="0"/>
                </a:lnTo>
                <a:lnTo>
                  <a:pt x="0" y="3471672"/>
                </a:lnTo>
                <a:close/>
              </a:path>
            </a:pathLst>
          </a:custGeom>
          <a:ln w="50292">
            <a:solidFill>
              <a:srgbClr val="FDEF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542278" y="3508629"/>
            <a:ext cx="1980564" cy="139573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 marR="5080" indent="1270" algn="ctr">
              <a:lnSpc>
                <a:spcPct val="86200"/>
              </a:lnSpc>
              <a:spcBef>
                <a:spcPts val="645"/>
              </a:spcBef>
            </a:pPr>
            <a:r>
              <a:rPr sz="3300" dirty="0">
                <a:solidFill>
                  <a:srgbClr val="FDEFCD"/>
                </a:solidFill>
                <a:latin typeface="Times New Roman"/>
                <a:cs typeface="Times New Roman"/>
              </a:rPr>
              <a:t>Extreme  Pressure  Lub</a:t>
            </a:r>
            <a:r>
              <a:rPr sz="3300" spc="10" dirty="0">
                <a:solidFill>
                  <a:srgbClr val="FDEFCD"/>
                </a:solidFill>
                <a:latin typeface="Times New Roman"/>
                <a:cs typeface="Times New Roman"/>
              </a:rPr>
              <a:t>r</a:t>
            </a:r>
            <a:r>
              <a:rPr sz="3300" dirty="0">
                <a:solidFill>
                  <a:srgbClr val="FDEFCD"/>
                </a:solidFill>
                <a:latin typeface="Times New Roman"/>
                <a:cs typeface="Times New Roman"/>
              </a:rPr>
              <a:t>ic</a:t>
            </a:r>
            <a:r>
              <a:rPr sz="3300" spc="-10" dirty="0">
                <a:solidFill>
                  <a:srgbClr val="FDEFCD"/>
                </a:solidFill>
                <a:latin typeface="Times New Roman"/>
                <a:cs typeface="Times New Roman"/>
              </a:rPr>
              <a:t>a</a:t>
            </a:r>
            <a:r>
              <a:rPr sz="3300" dirty="0">
                <a:solidFill>
                  <a:srgbClr val="FDEFCD"/>
                </a:solidFill>
                <a:latin typeface="Times New Roman"/>
                <a:cs typeface="Times New Roman"/>
              </a:rPr>
              <a:t>t</a:t>
            </a:r>
            <a:r>
              <a:rPr sz="3300" spc="-15" dirty="0">
                <a:solidFill>
                  <a:srgbClr val="FDEFCD"/>
                </a:solidFill>
                <a:latin typeface="Times New Roman"/>
                <a:cs typeface="Times New Roman"/>
              </a:rPr>
              <a:t>i</a:t>
            </a:r>
            <a:r>
              <a:rPr sz="3300" dirty="0">
                <a:solidFill>
                  <a:srgbClr val="FDEFCD"/>
                </a:solidFill>
                <a:latin typeface="Times New Roman"/>
                <a:cs typeface="Times New Roman"/>
              </a:rPr>
              <a:t>on</a:t>
            </a:r>
            <a:endParaRPr sz="3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91996" y="812291"/>
            <a:ext cx="6539483" cy="611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44827" y="866266"/>
            <a:ext cx="6433439" cy="503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65752" y="2333624"/>
            <a:ext cx="1231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65752" y="1595449"/>
            <a:ext cx="4390390" cy="10985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95"/>
              </a:spcBef>
              <a:buChar char="•"/>
              <a:tabLst>
                <a:tab pos="621665" algn="l"/>
                <a:tab pos="622300" algn="l"/>
              </a:tabLst>
            </a:pPr>
            <a:r>
              <a:rPr sz="2200" spc="-5" dirty="0">
                <a:latin typeface="Times New Roman"/>
                <a:cs typeface="Times New Roman"/>
              </a:rPr>
              <a:t>This is also called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Times New Roman"/>
                <a:cs typeface="Times New Roman"/>
              </a:rPr>
              <a:t>Hydrodynamic</a:t>
            </a:r>
            <a:endParaRPr sz="2200">
              <a:latin typeface="Times New Roman"/>
              <a:cs typeface="Times New Roman"/>
            </a:endParaRPr>
          </a:p>
          <a:p>
            <a:pPr marL="622300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Times New Roman"/>
                <a:cs typeface="Times New Roman"/>
              </a:rPr>
              <a:t>or </a:t>
            </a:r>
            <a:r>
              <a:rPr sz="2200" spc="-5" dirty="0">
                <a:solidFill>
                  <a:srgbClr val="FF0000"/>
                </a:solidFill>
                <a:latin typeface="Times New Roman"/>
                <a:cs typeface="Times New Roman"/>
              </a:rPr>
              <a:t>fluid film</a:t>
            </a:r>
            <a:r>
              <a:rPr sz="2200" spc="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lubrication.</a:t>
            </a:r>
            <a:endParaRPr sz="2200">
              <a:latin typeface="Times New Roman"/>
              <a:cs typeface="Times New Roman"/>
            </a:endParaRPr>
          </a:p>
          <a:p>
            <a:pPr marL="687705">
              <a:lnSpc>
                <a:spcPct val="100000"/>
              </a:lnSpc>
              <a:spcBef>
                <a:spcPts val="525"/>
              </a:spcBef>
            </a:pPr>
            <a:r>
              <a:rPr sz="2200" spc="-55" dirty="0">
                <a:latin typeface="Times New Roman"/>
                <a:cs typeface="Times New Roman"/>
              </a:rPr>
              <a:t>Two </a:t>
            </a:r>
            <a:r>
              <a:rPr sz="2200" spc="-5" dirty="0">
                <a:latin typeface="Times New Roman"/>
                <a:cs typeface="Times New Roman"/>
              </a:rPr>
              <a:t>sliding </a:t>
            </a:r>
            <a:r>
              <a:rPr sz="2200" spc="-10" dirty="0">
                <a:latin typeface="Times New Roman"/>
                <a:cs typeface="Times New Roman"/>
              </a:rPr>
              <a:t>metal </a:t>
            </a:r>
            <a:r>
              <a:rPr sz="2200" spc="-5" dirty="0">
                <a:latin typeface="Times New Roman"/>
                <a:cs typeface="Times New Roman"/>
              </a:rPr>
              <a:t>surfaces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are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75352" y="2668904"/>
            <a:ext cx="34601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Times New Roman"/>
                <a:cs typeface="Times New Roman"/>
              </a:rPr>
              <a:t>separated from each other by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20557" y="2902076"/>
            <a:ext cx="11874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5" dirty="0">
                <a:latin typeface="Times New Roman"/>
                <a:cs typeface="Times New Roman"/>
              </a:rPr>
              <a:t>o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75352" y="3003880"/>
            <a:ext cx="3071495" cy="696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Times New Roman"/>
                <a:cs typeface="Times New Roman"/>
              </a:rPr>
              <a:t>thick film of fluid ( </a:t>
            </a:r>
            <a:r>
              <a:rPr sz="2200" dirty="0">
                <a:latin typeface="Times New Roman"/>
                <a:cs typeface="Times New Roman"/>
              </a:rPr>
              <a:t>1000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Times New Roman"/>
                <a:cs typeface="Times New Roman"/>
              </a:rPr>
              <a:t>thick).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65752" y="3742182"/>
            <a:ext cx="4393565" cy="284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 marR="5080" indent="-609600">
              <a:lnSpc>
                <a:spcPct val="100000"/>
              </a:lnSpc>
              <a:spcBef>
                <a:spcPts val="95"/>
              </a:spcBef>
              <a:buChar char="•"/>
              <a:tabLst>
                <a:tab pos="621665" algn="l"/>
                <a:tab pos="622300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coefficient of friction in such  cases is as low as 0.001 to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0.03</a:t>
            </a:r>
            <a:endParaRPr sz="2200">
              <a:latin typeface="Times New Roman"/>
              <a:cs typeface="Times New Roman"/>
            </a:endParaRPr>
          </a:p>
          <a:p>
            <a:pPr marL="622300" marR="294640" indent="-609600">
              <a:lnSpc>
                <a:spcPct val="100000"/>
              </a:lnSpc>
              <a:spcBef>
                <a:spcPts val="530"/>
              </a:spcBef>
              <a:buChar char="•"/>
              <a:tabLst>
                <a:tab pos="621665" algn="l"/>
                <a:tab pos="622300" algn="l"/>
              </a:tabLst>
            </a:pPr>
            <a:r>
              <a:rPr sz="2200" spc="-5" dirty="0">
                <a:latin typeface="Times New Roman"/>
                <a:cs typeface="Times New Roman"/>
              </a:rPr>
              <a:t>Lubricants used : </a:t>
            </a:r>
            <a:r>
              <a:rPr sz="2200" spc="-5" dirty="0">
                <a:solidFill>
                  <a:srgbClr val="FF0000"/>
                </a:solidFill>
                <a:latin typeface="Times New Roman"/>
                <a:cs typeface="Times New Roman"/>
              </a:rPr>
              <a:t>Hydrocarbon  Oils.</a:t>
            </a:r>
            <a:endParaRPr sz="2200">
              <a:latin typeface="Times New Roman"/>
              <a:cs typeface="Times New Roman"/>
            </a:endParaRPr>
          </a:p>
          <a:p>
            <a:pPr marL="622300" marR="158750" indent="-609600">
              <a:lnSpc>
                <a:spcPct val="100000"/>
              </a:lnSpc>
              <a:spcBef>
                <a:spcPts val="530"/>
              </a:spcBef>
              <a:buChar char="•"/>
              <a:tabLst>
                <a:tab pos="621665" algn="l"/>
                <a:tab pos="622300" algn="l"/>
              </a:tabLst>
            </a:pPr>
            <a:r>
              <a:rPr sz="2200" spc="-5" dirty="0">
                <a:latin typeface="Times New Roman"/>
                <a:cs typeface="Times New Roman"/>
              </a:rPr>
              <a:t>Provided in delicate instruments  such as watches, clocks, light  machines like sewing machines,  scientific instruments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etc.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28116" y="1642872"/>
            <a:ext cx="3215639" cy="42870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1287</Words>
  <Application>Microsoft Office PowerPoint</Application>
  <PresentationFormat>On-screen Show (4:3)</PresentationFormat>
  <Paragraphs>248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Course: B.Tech. Subject: Engineering Chemistry  Unit: V (B)</vt:lpstr>
      <vt:lpstr>DEFINITION: LUBRICANTS</vt:lpstr>
      <vt:lpstr>Gear and  Transmission oils</vt:lpstr>
      <vt:lpstr>COMPOSITION</vt:lpstr>
      <vt:lpstr>ADDITIVES USED IN LUBRICANTS</vt:lpstr>
      <vt:lpstr>Functions of Lubricants</vt:lpstr>
      <vt:lpstr>A good lubricating oil should</vt:lpstr>
      <vt:lpstr>Types Of  Lubrications</vt:lpstr>
      <vt:lpstr>Slide 9</vt:lpstr>
      <vt:lpstr>Slide 10</vt:lpstr>
      <vt:lpstr>Slide 11</vt:lpstr>
      <vt:lpstr>Classification of Lubricants</vt:lpstr>
      <vt:lpstr>TYPES OF LUBRICANTS</vt:lpstr>
      <vt:lpstr>FEATURES OF LUBRICANTS</vt:lpstr>
      <vt:lpstr>Slide 15</vt:lpstr>
      <vt:lpstr>Slide 16</vt:lpstr>
      <vt:lpstr>Aniline point is the Min temp at which oil is miscible with equal amt of</vt:lpstr>
      <vt:lpstr>Slide 18</vt:lpstr>
      <vt:lpstr>Flash Point is the min temp at which the lubricant vaporizes that ignite for a</vt:lpstr>
      <vt:lpstr>Drop Point is the Temperature at</vt:lpstr>
      <vt:lpstr>Slide 21</vt:lpstr>
      <vt:lpstr>Slide 22</vt:lpstr>
      <vt:lpstr>USES</vt:lpstr>
      <vt:lpstr>APPLICATIONS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Course: B.Tech. Subject: Engineering Chemistry  Unit: V (B)</dc:title>
  <cp:lastModifiedBy>SICETECE</cp:lastModifiedBy>
  <cp:revision>1</cp:revision>
  <dcterms:created xsi:type="dcterms:W3CDTF">2018-09-05T06:46:04Z</dcterms:created>
  <dcterms:modified xsi:type="dcterms:W3CDTF">2018-09-05T08:00:24Z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2018-09-05T00:00:00Z</vt:filetime>
  </property>
</Properties>
</file>