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32AD8-EEDC-4438-A512-6509226E5E65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53DE1-5246-4013-B8ED-92EB63734B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A7AF8B-DB35-4136-BE27-39109D648EE1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5EF71E-061A-4E93-909F-31FF78D17B36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6B31B-FC35-44DF-989D-CB09602F33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18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24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543800" cy="1905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>POLY PHASE INDUCTION MOTOR</a:t>
            </a:r>
            <a:endParaRPr lang="en-US" sz="4800" b="1" dirty="0" smtClean="0">
              <a:solidFill>
                <a:srgbClr val="C00000"/>
              </a:solidFill>
            </a:endParaRP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FCA78-736C-4078-9727-A31973131FC2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533400" y="1447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indent="-742950" algn="ctr">
              <a:defRPr/>
            </a:pP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381000" y="1524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dirty="0"/>
              <a:t>          </a:t>
            </a:r>
          </a:p>
          <a:p>
            <a:pPr>
              <a:defRPr/>
            </a:pPr>
            <a:endParaRPr lang="en-US" sz="4000" b="1" dirty="0"/>
          </a:p>
          <a:p>
            <a:pPr algn="ctr">
              <a:defRPr/>
            </a:pPr>
            <a:endParaRPr lang="en-US" sz="5400" b="1" dirty="0"/>
          </a:p>
          <a:p>
            <a:pPr algn="ctr">
              <a:defRPr/>
            </a:pPr>
            <a:r>
              <a:rPr lang="en-US" sz="4000" b="1" dirty="0" smtClean="0"/>
              <a:t>.</a:t>
            </a:r>
            <a:endParaRPr lang="en-US" sz="40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2819400" y="33528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 u="sng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-152400" y="57150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 u="sng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rotor is wound for as many poles as the umber of stator poles and is always wound 3-phase even when the stator is wound two-phase.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three phases are starred internally. The other three winding terminals are brought out and connected to three insulated slip rings mounted on the shaft with brushes resting on them.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3 brushes are further externally connected to a 3 phase star-connected rheostat.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F2190-9862-4956-A5F7-70C443FFDBDA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C00000"/>
                </a:solidFill>
              </a:rPr>
              <a:t>Starting Resistance of Slip ring motor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F79E8-A29A-45DD-A175-52C4027249F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90600"/>
            <a:ext cx="7620000" cy="529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91600" cy="1981200"/>
          </a:xfrm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C00000"/>
                </a:solidFill>
              </a:rPr>
              <a:t>Production of Rotating Field:</a:t>
            </a:r>
            <a:br>
              <a:rPr lang="en-US" sz="4000" b="1" smtClean="0">
                <a:solidFill>
                  <a:srgbClr val="C00000"/>
                </a:solidFill>
              </a:rPr>
            </a:br>
            <a:r>
              <a:rPr lang="en-US" sz="4000" b="1" smtClean="0">
                <a:solidFill>
                  <a:srgbClr val="C00000"/>
                </a:solidFill>
              </a:rPr>
              <a:t>( For 2-</a:t>
            </a:r>
            <a:r>
              <a:rPr lang="el-GR" sz="4000" b="1" smtClean="0">
                <a:solidFill>
                  <a:srgbClr val="C00000"/>
                </a:solidFill>
              </a:rPr>
              <a:t>φ</a:t>
            </a:r>
            <a:r>
              <a:rPr lang="en-US" sz="4000" b="1" smtClean="0">
                <a:solidFill>
                  <a:srgbClr val="C00000"/>
                </a:solidFill>
              </a:rPr>
              <a:t>, and 3-</a:t>
            </a:r>
            <a:r>
              <a:rPr lang="el-GR" sz="4000" b="1" smtClean="0">
                <a:solidFill>
                  <a:srgbClr val="C00000"/>
                </a:solidFill>
              </a:rPr>
              <a:t>φ</a:t>
            </a:r>
            <a:r>
              <a:rPr lang="en-US" sz="4000" b="1" smtClean="0">
                <a:solidFill>
                  <a:srgbClr val="C00000"/>
                </a:solidFill>
              </a:rPr>
              <a:t> supply)</a:t>
            </a: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1038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A6BD5-89BC-4F8E-9767-236B47AF2DE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514850" y="3321050"/>
          <a:ext cx="57150" cy="215900"/>
        </p:xfrm>
        <a:graphic>
          <a:graphicData uri="http://schemas.openxmlformats.org/presentationml/2006/ole">
            <p:oleObj spid="_x0000_s1027" name="Equation" r:id="rId4" imgW="114120" imgH="215640" progId="Equation.3">
              <p:embed/>
            </p:oleObj>
          </a:graphicData>
        </a:graphic>
      </p:graphicFrame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8" name="Object 8"/>
          <p:cNvGraphicFramePr>
            <a:graphicFrameLocks noChangeAspect="1"/>
          </p:cNvGraphicFramePr>
          <p:nvPr/>
        </p:nvGraphicFramePr>
        <p:xfrm>
          <a:off x="304800" y="1676400"/>
          <a:ext cx="8458200" cy="1371600"/>
        </p:xfrm>
        <a:graphic>
          <a:graphicData uri="http://schemas.openxmlformats.org/presentationml/2006/ole">
            <p:oleObj spid="_x0000_s1028" name="Equation" r:id="rId5" imgW="1727200" imgH="279400" progId="Equation.3">
              <p:embed/>
            </p:oleObj>
          </a:graphicData>
        </a:graphic>
      </p:graphicFrame>
      <p:sp>
        <p:nvSpPr>
          <p:cNvPr id="11" name="Title 3"/>
          <p:cNvSpPr txBox="1">
            <a:spLocks/>
          </p:cNvSpPr>
          <p:nvPr/>
        </p:nvSpPr>
        <p:spPr bwMode="auto">
          <a:xfrm>
            <a:off x="-304800" y="2514600"/>
            <a:ext cx="9906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                                             (For 2- </a:t>
            </a:r>
            <a:r>
              <a:rPr lang="el-GR" sz="3200" b="1" dirty="0"/>
              <a:t>φ</a:t>
            </a:r>
            <a:r>
              <a:rPr lang="en-US" sz="3200" b="1" dirty="0"/>
              <a:t>)</a:t>
            </a:r>
          </a:p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</a:rPr>
              <a:t>                                                  </a:t>
            </a:r>
          </a:p>
          <a:p>
            <a:pPr algn="ctr" eaLnBrk="0" hangingPunct="0">
              <a:defRPr/>
            </a:pPr>
            <a:r>
              <a:rPr lang="en-US" sz="3200" b="1" kern="0" dirty="0">
                <a:solidFill>
                  <a:schemeClr val="tx2"/>
                </a:solidFill>
              </a:rPr>
              <a:t>                                                 (For 3- </a:t>
            </a:r>
            <a:r>
              <a:rPr lang="el-GR" sz="3200" b="1" dirty="0"/>
              <a:t>φ</a:t>
            </a:r>
            <a:r>
              <a:rPr lang="en-US" sz="3200" b="1" dirty="0"/>
              <a:t>)</a:t>
            </a:r>
          </a:p>
          <a:p>
            <a:pPr algn="ctr" eaLnBrk="0" hangingPunct="0">
              <a:defRPr/>
            </a:pP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en-US" sz="32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B.L. Thereja. Art: 34.6 &amp;</a:t>
            </a:r>
            <a:r>
              <a:rPr lang="en-US" sz="3200" b="1" kern="0" dirty="0">
                <a:solidFill>
                  <a:srgbClr val="C00000"/>
                </a:solidFill>
              </a:rPr>
              <a:t> 34.7</a:t>
            </a:r>
            <a:endParaRPr lang="en-US" sz="32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37" name="Rectangle 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228600" y="2971800"/>
          <a:ext cx="6248400" cy="1066800"/>
        </p:xfrm>
        <a:graphic>
          <a:graphicData uri="http://schemas.openxmlformats.org/presentationml/2006/ole">
            <p:oleObj spid="_x0000_s1029" name="Equation" r:id="rId6" imgW="482391" imgH="228501" progId="Equation.3">
              <p:embed/>
            </p:oleObj>
          </a:graphicData>
        </a:graphic>
      </p:graphicFrame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81000" y="4191000"/>
          <a:ext cx="5791200" cy="873125"/>
        </p:xfrm>
        <a:graphic>
          <a:graphicData uri="http://schemas.openxmlformats.org/presentationml/2006/ole">
            <p:oleObj spid="_x0000_s1030" name="Equation" r:id="rId7" imgW="6477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533400"/>
            <a:ext cx="8229600" cy="685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b="1" u="sng" dirty="0" smtClean="0">
                <a:solidFill>
                  <a:srgbClr val="C00000"/>
                </a:solidFill>
              </a:rPr>
              <a:t>3-</a:t>
            </a:r>
            <a:r>
              <a:rPr lang="el-GR" sz="6000" b="1" u="sng" dirty="0" smtClean="0">
                <a:solidFill>
                  <a:srgbClr val="C00000"/>
                </a:solidFill>
              </a:rPr>
              <a:t>φ</a:t>
            </a:r>
            <a:r>
              <a:rPr lang="en-US" sz="6000" b="1" u="sng" dirty="0" smtClean="0">
                <a:solidFill>
                  <a:srgbClr val="C00000"/>
                </a:solidFill>
              </a:rPr>
              <a:t> supply</a:t>
            </a:r>
          </a:p>
        </p:txBody>
      </p:sp>
      <p:sp>
        <p:nvSpPr>
          <p:cNvPr id="2356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B8B28F-F9B2-4A65-90EE-74F2F699A35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533400" y="1447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indent="-742950" algn="ctr">
              <a:defRPr/>
            </a:pP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381000" y="1524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dirty="0"/>
              <a:t>          </a:t>
            </a:r>
          </a:p>
          <a:p>
            <a:pPr>
              <a:defRPr/>
            </a:pPr>
            <a:endParaRPr lang="en-US" sz="40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 bwMode="auto">
          <a:xfrm>
            <a:off x="2819400" y="33528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 u="sng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-152400" y="57150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 u="sng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48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8763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731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u="sng" smtClean="0"/>
              <a:t/>
            </a:r>
            <a:br>
              <a:rPr lang="en-US" b="1" u="sng" smtClean="0"/>
            </a:br>
            <a:r>
              <a:rPr lang="en-US" b="1" u="sng" smtClean="0"/>
              <a:t/>
            </a:r>
            <a:br>
              <a:rPr lang="en-US" b="1" u="sng" smtClean="0"/>
            </a:br>
            <a:r>
              <a:rPr lang="en-US" b="1" u="sng" smtClean="0"/>
              <a:t/>
            </a:r>
            <a:br>
              <a:rPr lang="en-US" b="1" u="sng" smtClean="0"/>
            </a:br>
            <a:r>
              <a:rPr lang="en-US" b="1" u="sng" smtClean="0"/>
              <a:t/>
            </a:r>
            <a:br>
              <a:rPr lang="en-US" b="1" u="sng" smtClean="0"/>
            </a:br>
            <a:r>
              <a:rPr lang="en-US" sz="4000" b="1" u="sng" smtClean="0">
                <a:solidFill>
                  <a:srgbClr val="C00000"/>
                </a:solidFill>
              </a:rPr>
              <a:t>Why does the Rotor Rotate?</a:t>
            </a:r>
            <a:br>
              <a:rPr lang="en-US" sz="4000" b="1" u="sng" smtClean="0">
                <a:solidFill>
                  <a:srgbClr val="C00000"/>
                </a:solidFill>
              </a:rPr>
            </a:br>
            <a:r>
              <a:rPr lang="en-US" sz="4000" b="1" u="sng" smtClean="0"/>
              <a:t/>
            </a:r>
            <a:br>
              <a:rPr lang="en-US" sz="4000" b="1" u="sng" smtClean="0"/>
            </a:br>
            <a:r>
              <a:rPr lang="en-US" b="1" u="sng" smtClean="0"/>
              <a:t/>
            </a:r>
            <a:br>
              <a:rPr lang="en-US" b="1" u="sng" smtClean="0"/>
            </a:br>
            <a:r>
              <a:rPr lang="en-US" b="1" u="sng" smtClean="0"/>
              <a:t/>
            </a:r>
            <a:br>
              <a:rPr lang="en-US" b="1" u="sng" smtClean="0"/>
            </a:br>
            <a:endParaRPr lang="en-US" b="1" u="sng" smtClean="0"/>
          </a:p>
        </p:txBody>
      </p:sp>
      <p:sp>
        <p:nvSpPr>
          <p:cNvPr id="35843" name="Content Placeholder 8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72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3-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φ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stator winding is fed by 3-</a:t>
            </a:r>
            <a:r>
              <a:rPr lang="el-GR" sz="2400" smtClean="0">
                <a:latin typeface="Times New Roman" pitchFamily="18" charset="0"/>
                <a:cs typeface="Times New Roman" pitchFamily="18" charset="0"/>
              </a:rPr>
              <a:t>φ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supply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Rotating flux of const. magnitude produced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Flux passes through air-gap &amp; cuts rotor conductor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An emf is induced in rotor conductor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Since rotor bars or conductors from closed circuit, current flows through rotor conductors whose direction, as  given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by Lenz’s law, is such as to oppose the very cause producing it.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this case the cause of rotor current is the relative velocity between the rotating stator flux &amp; the stationary rotor conductors.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Hence, to reduce the relative speed, the rotor starts running in the same direction as that of the flux and tries to catch up with the rotating flux.    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Thus rotor of induction motor rotates</a:t>
            </a:r>
          </a:p>
        </p:txBody>
      </p:sp>
      <p:sp>
        <p:nvSpPr>
          <p:cNvPr id="2458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D5CA4-4D60-4A9B-AD86-2AE8E456044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76200" y="1295400"/>
            <a:ext cx="91440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endParaRPr lang="en-US" sz="40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endParaRPr lang="en-US" sz="40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1524000" y="4800600"/>
            <a:ext cx="53340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Fig. Rotation of Rotor of an IM.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49C28-25DA-4D1C-A647-65F10F1AA0E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368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9136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itle 10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smtClean="0">
                <a:solidFill>
                  <a:srgbClr val="FF0000"/>
                </a:solidFill>
              </a:rPr>
              <a:t>Write down the significance of the name “Induction Motor”.</a:t>
            </a:r>
          </a:p>
        </p:txBody>
      </p:sp>
      <p:sp>
        <p:nvSpPr>
          <p:cNvPr id="37891" name="Content Placeholder 9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276600"/>
          </a:xfrm>
        </p:spPr>
        <p:txBody>
          <a:bodyPr/>
          <a:lstStyle/>
          <a:p>
            <a:pPr algn="just" eaLnBrk="1" hangingPunct="1"/>
            <a:r>
              <a:rPr lang="en-US" sz="2800" b="1" smtClean="0"/>
              <a:t>In induction motor, no current is conducted to one of the motor element (field or armature).</a:t>
            </a:r>
          </a:p>
          <a:p>
            <a:pPr algn="just" eaLnBrk="1" hangingPunct="1"/>
            <a:r>
              <a:rPr lang="en-US" sz="2800" b="1" smtClean="0"/>
              <a:t>The current in one of these elements results from an induced voltage and for that reason it is called Induction motor.</a:t>
            </a:r>
          </a:p>
          <a:p>
            <a:pPr algn="just" eaLnBrk="1" hangingPunct="1"/>
            <a:r>
              <a:rPr lang="en-US" sz="2800" b="1" smtClean="0"/>
              <a:t>Induction motors are somewhat referred to as asynchronous(meaning not synchronous) machines.</a:t>
            </a:r>
            <a:endParaRPr lang="en-US" sz="2800" smtClean="0"/>
          </a:p>
        </p:txBody>
      </p:sp>
      <p:sp>
        <p:nvSpPr>
          <p:cNvPr id="26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FAFEF-A782-4F53-AB65-FC55FDBC188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533400" y="1447800"/>
            <a:ext cx="7848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742950" indent="-742950" algn="ctr">
              <a:defRPr/>
            </a:pP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>
            <a:off x="0" y="152400"/>
            <a:ext cx="8915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000" b="1" dirty="0"/>
              <a:t>          </a:t>
            </a:r>
          </a:p>
          <a:p>
            <a:pPr>
              <a:defRPr/>
            </a:pPr>
            <a:endParaRPr lang="en-US" sz="4000" b="1" dirty="0"/>
          </a:p>
          <a:p>
            <a:pPr algn="ctr">
              <a:defRPr/>
            </a:pPr>
            <a:endParaRPr lang="en-US" sz="54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Rectangle 2"/>
          <p:cNvSpPr txBox="1">
            <a:spLocks noChangeArrowheads="1"/>
          </p:cNvSpPr>
          <p:nvPr/>
        </p:nvSpPr>
        <p:spPr bwMode="auto">
          <a:xfrm>
            <a:off x="-152400" y="5715000"/>
            <a:ext cx="8915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n-US" sz="4000" b="1" u="sng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>
              <a:defRPr/>
            </a:pPr>
            <a:endParaRPr lang="en-US" sz="3200" b="1" dirty="0"/>
          </a:p>
          <a:p>
            <a:pPr marL="742950" indent="-742950">
              <a:defRPr/>
            </a:pPr>
            <a:endParaRPr lang="en-US" sz="4000" b="1" dirty="0">
              <a:solidFill>
                <a:srgbClr val="FF0066"/>
              </a:solidFill>
            </a:endParaRPr>
          </a:p>
          <a:p>
            <a:pPr marL="742950" indent="-742950">
              <a:defRPr/>
            </a:pPr>
            <a:r>
              <a:rPr lang="en-US" sz="4000" b="1" dirty="0">
                <a:solidFill>
                  <a:srgbClr val="FF0066"/>
                </a:solidFill>
              </a:rPr>
              <a:t> </a:t>
            </a:r>
            <a:endParaRPr lang="en-US" sz="4000" b="1" kern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3600" b="1" smtClean="0"/>
              <a:t/>
            </a:r>
            <a:br>
              <a:rPr lang="en-US" sz="36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38915" name="Content Placeholder 9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 Transformer has two sides: primary &amp; secondary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 Transformer transforms energy from primary to secondary by induction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 Similarly, Induction motor has primary (stator) &amp; secondary (rotor)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400" b="1" dirty="0" smtClean="0"/>
              <a:t> Voltage is induced in secondary by rotating flux of const. magnitude </a:t>
            </a:r>
            <a:r>
              <a:rPr lang="en-US" sz="2400" b="1" dirty="0" err="1" smtClean="0"/>
              <a:t>i.e</a:t>
            </a:r>
            <a:r>
              <a:rPr lang="en-US" sz="2400" b="1" dirty="0" smtClean="0"/>
              <a:t> the process of induction        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	Thus  induction motor treated as a rotating transformer.</a:t>
            </a:r>
            <a:br>
              <a:rPr lang="en-US" sz="2400" b="1" dirty="0" smtClean="0"/>
            </a:br>
            <a:r>
              <a:rPr lang="en-US" sz="2400" b="1" dirty="0" smtClean="0"/>
              <a:t>                 </a:t>
            </a:r>
          </a:p>
          <a:p>
            <a:pPr eaLnBrk="1" hangingPunct="1">
              <a:buFontTx/>
              <a:buNone/>
            </a:pPr>
            <a:r>
              <a:rPr lang="en-US" sz="2400" b="1" dirty="0" smtClean="0"/>
              <a:t>	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27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17DDF-1832-458D-B538-70B686DCDC6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76200" y="9906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endParaRPr lang="en-US" sz="40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04800" y="3048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endParaRPr lang="en-US" sz="40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3048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3600" b="1" kern="0" dirty="0">
                <a:latin typeface="+mj-lt"/>
                <a:ea typeface="+mj-ea"/>
                <a:cs typeface="+mj-cs"/>
              </a:rPr>
              <a:t/>
            </a:r>
            <a:br>
              <a:rPr lang="en-US" sz="36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r>
              <a:rPr lang="en-US" sz="4000" b="1" kern="0" dirty="0">
                <a:latin typeface="+mj-lt"/>
                <a:ea typeface="+mj-ea"/>
                <a:cs typeface="+mj-cs"/>
              </a:rPr>
              <a:t/>
            </a:r>
            <a:br>
              <a:rPr lang="en-US" sz="4000" b="1" kern="0" dirty="0">
                <a:latin typeface="+mj-lt"/>
                <a:ea typeface="+mj-ea"/>
                <a:cs typeface="+mj-cs"/>
              </a:rPr>
            </a:br>
            <a:endParaRPr lang="en-US" sz="40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38921" name="Rectangle 8"/>
          <p:cNvSpPr>
            <a:spLocks noChangeArrowheads="1"/>
          </p:cNvSpPr>
          <p:nvPr/>
        </p:nvSpPr>
        <p:spPr bwMode="auto">
          <a:xfrm>
            <a:off x="457200" y="228600"/>
            <a:ext cx="8077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C00000"/>
                </a:solidFill>
              </a:rPr>
              <a:t>Why </a:t>
            </a:r>
            <a:r>
              <a:rPr lang="en-US" sz="3200" b="1" u="sng" dirty="0">
                <a:solidFill>
                  <a:srgbClr val="C00000"/>
                </a:solidFill>
              </a:rPr>
              <a:t>induction motor treated as a rotating transformer?</a:t>
            </a:r>
            <a:endParaRPr lang="en-US" sz="3200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6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Slip</a:t>
            </a:r>
          </a:p>
        </p:txBody>
      </p:sp>
      <p:sp>
        <p:nvSpPr>
          <p:cNvPr id="2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382000" cy="3886200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The difference between the synchronous speed  N</a:t>
            </a:r>
            <a:r>
              <a:rPr lang="en-US" baseline="-25000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and the actual rotor speed N</a:t>
            </a:r>
            <a:r>
              <a:rPr lang="en-US" baseline="-25000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 is known as slip. It is usually expressed as a percentage of the synchronous speed.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Sometimes, (N</a:t>
            </a:r>
            <a:r>
              <a:rPr lang="en-US" baseline="-25000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- N</a:t>
            </a:r>
            <a:r>
              <a:rPr lang="en-US" baseline="-25000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) is called the slip speed.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tx1"/>
                </a:solidFill>
              </a:rPr>
              <a:t>So, the rotor speed  Nr = Ns(1-s)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FD3EEA-9EB7-42BD-823D-D3E58B3C8F8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990600" y="3048000"/>
          <a:ext cx="6858000" cy="1227138"/>
        </p:xfrm>
        <a:graphic>
          <a:graphicData uri="http://schemas.openxmlformats.org/presentationml/2006/ole">
            <p:oleObj spid="_x0000_s2050" name="Equation" r:id="rId3" imgW="12315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/>
            <a:r>
              <a:rPr lang="en-US" sz="4800" u="sng" smtClean="0">
                <a:solidFill>
                  <a:srgbClr val="FF0000"/>
                </a:solidFill>
              </a:rPr>
              <a:t>Frequency of Rotor Current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667000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When the rotor is stationary, the frequency of rotor current is the same as the supply frequency.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But when the rotor starts revolving, then the frequency depends upon the  relative speed or on slip-speed.</a:t>
            </a:r>
          </a:p>
          <a:p>
            <a:pPr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Let at any slip speed, the frequency of the rotor current be f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. Then,</a:t>
            </a:r>
          </a:p>
          <a:p>
            <a:pPr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Dividing one by the other, we get,</a:t>
            </a:r>
          </a:p>
          <a:p>
            <a:pPr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So rotor current frequency is f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=sf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44B49-0848-4B00-B8D4-ABA0ED4476D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981200" y="2849563"/>
          <a:ext cx="4800600" cy="1417637"/>
        </p:xfrm>
        <a:graphic>
          <a:graphicData uri="http://schemas.openxmlformats.org/presentationml/2006/ole">
            <p:oleObj spid="_x0000_s3074" name="Equation" r:id="rId3" imgW="1409400" imgH="8888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971800" y="4724400"/>
          <a:ext cx="5181600" cy="838200"/>
        </p:xfrm>
        <a:graphic>
          <a:graphicData uri="http://schemas.openxmlformats.org/presentationml/2006/ole">
            <p:oleObj spid="_x0000_s3075" name="Equation" r:id="rId4" imgW="10918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91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4305FF-4391-4219-8836-37D3894B8B4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838200"/>
            <a:ext cx="899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5400" b="1" kern="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54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Construction</a:t>
            </a:r>
            <a:r>
              <a:rPr lang="en-US" sz="54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>
              <a:defRPr/>
            </a:pPr>
            <a:r>
              <a:rPr lang="en-US" sz="4400" b="1" kern="0" dirty="0">
                <a:latin typeface="+mj-lt"/>
                <a:ea typeface="+mj-ea"/>
                <a:cs typeface="+mj-cs"/>
              </a:rPr>
              <a:t> </a:t>
            </a:r>
          </a:p>
          <a:p>
            <a:pPr algn="ctr">
              <a:defRPr/>
            </a:pPr>
            <a:r>
              <a:rPr lang="en-US" sz="4400" b="1" kern="0" dirty="0">
                <a:latin typeface="+mj-lt"/>
                <a:ea typeface="+mj-ea"/>
                <a:cs typeface="+mj-cs"/>
              </a:rPr>
              <a:t>Induction motor consists essentially of two main parts</a:t>
            </a:r>
          </a:p>
          <a:p>
            <a:pPr algn="ctr">
              <a:defRPr/>
            </a:pPr>
            <a:endParaRPr lang="en-US" sz="4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US" sz="4400" b="1" kern="0" dirty="0">
                <a:latin typeface="+mj-lt"/>
                <a:ea typeface="+mj-ea"/>
                <a:cs typeface="+mj-cs"/>
              </a:rPr>
              <a:t>1. Stator</a:t>
            </a:r>
          </a:p>
          <a:p>
            <a:pPr marL="742950" indent="-742950" algn="ctr">
              <a:defRPr/>
            </a:pPr>
            <a:r>
              <a:rPr lang="en-US" sz="4400" b="1" kern="0" dirty="0">
                <a:latin typeface="+mj-lt"/>
                <a:ea typeface="+mj-ea"/>
                <a:cs typeface="+mj-cs"/>
              </a:rPr>
              <a:t>2. Rotor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C00000"/>
                </a:solidFill>
              </a:rPr>
              <a:t>Power Stages in an Induction Motor</a:t>
            </a:r>
          </a:p>
        </p:txBody>
      </p:sp>
      <p:sp>
        <p:nvSpPr>
          <p:cNvPr id="2868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E23F6-26A2-4AA2-9CCE-1A194F984C5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152400" y="2133600"/>
            <a:ext cx="838200" cy="762000"/>
          </a:xfrm>
          <a:prstGeom prst="rightArrow">
            <a:avLst>
              <a:gd name="adj1" fmla="val 50000"/>
              <a:gd name="adj2" fmla="val 5024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990600" y="1752600"/>
            <a:ext cx="1103313" cy="1676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Motor input in stator, P</a:t>
            </a:r>
            <a:r>
              <a:rPr lang="en-US" sz="2000" b="1" baseline="-25000"/>
              <a:t>1</a:t>
            </a:r>
            <a:endParaRPr lang="en-US" sz="2000" b="1"/>
          </a:p>
        </p:txBody>
      </p:sp>
      <p:sp>
        <p:nvSpPr>
          <p:cNvPr id="39942" name="AutoShape 4"/>
          <p:cNvSpPr>
            <a:spLocks noChangeArrowheads="1"/>
          </p:cNvSpPr>
          <p:nvPr/>
        </p:nvSpPr>
        <p:spPr bwMode="auto">
          <a:xfrm>
            <a:off x="2087563" y="1981200"/>
            <a:ext cx="1798637" cy="1143000"/>
          </a:xfrm>
          <a:prstGeom prst="rightArrow">
            <a:avLst>
              <a:gd name="adj1" fmla="val 50000"/>
              <a:gd name="adj2" fmla="val 50239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Stator cu &amp; core losses</a:t>
            </a:r>
          </a:p>
        </p:txBody>
      </p:sp>
      <p:sp>
        <p:nvSpPr>
          <p:cNvPr id="39943" name="AutoShape 4"/>
          <p:cNvSpPr>
            <a:spLocks noChangeArrowheads="1"/>
          </p:cNvSpPr>
          <p:nvPr/>
        </p:nvSpPr>
        <p:spPr bwMode="auto">
          <a:xfrm>
            <a:off x="4876800" y="1905000"/>
            <a:ext cx="1874838" cy="1219200"/>
          </a:xfrm>
          <a:prstGeom prst="rightArrow">
            <a:avLst>
              <a:gd name="adj1" fmla="val 50000"/>
              <a:gd name="adj2" fmla="val 5023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Rotor cu &amp; core losses</a:t>
            </a:r>
          </a:p>
        </p:txBody>
      </p:sp>
      <p:sp>
        <p:nvSpPr>
          <p:cNvPr id="39944" name="Rectangle 5"/>
          <p:cNvSpPr>
            <a:spLocks noChangeArrowheads="1"/>
          </p:cNvSpPr>
          <p:nvPr/>
        </p:nvSpPr>
        <p:spPr bwMode="auto">
          <a:xfrm>
            <a:off x="3859213" y="1828800"/>
            <a:ext cx="1017587" cy="1447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 b="1"/>
              <a:t>Rotor input,P</a:t>
            </a:r>
            <a:r>
              <a:rPr lang="en-US" sz="2000" b="1" baseline="-25000"/>
              <a:t>2</a:t>
            </a:r>
            <a:endParaRPr lang="en-US" sz="2000" b="1"/>
          </a:p>
        </p:txBody>
      </p:sp>
      <p:sp>
        <p:nvSpPr>
          <p:cNvPr id="39945" name="Rectangle 5"/>
          <p:cNvSpPr>
            <a:spLocks noChangeArrowheads="1"/>
          </p:cNvSpPr>
          <p:nvPr/>
        </p:nvSpPr>
        <p:spPr bwMode="auto">
          <a:xfrm>
            <a:off x="6770688" y="1676400"/>
            <a:ext cx="1458912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b="1"/>
              <a:t>Mechanical power developed </a:t>
            </a:r>
          </a:p>
          <a:p>
            <a:r>
              <a:rPr lang="en-US" b="1"/>
              <a:t>in Rotor, </a:t>
            </a:r>
          </a:p>
          <a:p>
            <a:r>
              <a:rPr lang="en-US" b="1"/>
              <a:t>P</a:t>
            </a:r>
            <a:r>
              <a:rPr lang="en-US" b="1" baseline="-25000"/>
              <a:t>m</a:t>
            </a:r>
            <a:endParaRPr lang="en-US" b="1"/>
          </a:p>
        </p:txBody>
      </p:sp>
      <p:sp>
        <p:nvSpPr>
          <p:cNvPr id="39946" name="Rectangle 5"/>
          <p:cNvSpPr>
            <a:spLocks noChangeArrowheads="1"/>
          </p:cNvSpPr>
          <p:nvPr/>
        </p:nvSpPr>
        <p:spPr bwMode="auto">
          <a:xfrm>
            <a:off x="4343400" y="4267200"/>
            <a:ext cx="1219200" cy="1371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 b="1"/>
              <a:t>Rotor output, P</a:t>
            </a:r>
            <a:r>
              <a:rPr lang="en-US" sz="2400" b="1" baseline="-25000"/>
              <a:t>out</a:t>
            </a:r>
            <a:endParaRPr lang="en-US" sz="2400" b="1"/>
          </a:p>
        </p:txBody>
      </p:sp>
      <p:sp>
        <p:nvSpPr>
          <p:cNvPr id="39947" name="Rectangle 2"/>
          <p:cNvSpPr>
            <a:spLocks noChangeArrowheads="1"/>
          </p:cNvSpPr>
          <p:nvPr/>
        </p:nvSpPr>
        <p:spPr bwMode="auto">
          <a:xfrm>
            <a:off x="228600" y="61722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 b="1">
                <a:solidFill>
                  <a:srgbClr val="C00000"/>
                </a:solidFill>
              </a:rPr>
              <a:t>B.L Thereja; Art: 34.34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562600" y="3276600"/>
            <a:ext cx="2286000" cy="2286000"/>
            <a:chOff x="4953000" y="3276600"/>
            <a:chExt cx="2286000" cy="2286000"/>
          </a:xfrm>
        </p:grpSpPr>
        <p:sp>
          <p:nvSpPr>
            <p:cNvPr id="15" name="Bent-Up Arrow 14"/>
            <p:cNvSpPr/>
            <p:nvPr/>
          </p:nvSpPr>
          <p:spPr>
            <a:xfrm rot="5400000" flipV="1">
              <a:off x="4953000" y="3276600"/>
              <a:ext cx="2286000" cy="2286000"/>
            </a:xfrm>
            <a:prstGeom prst="bentUpArrow">
              <a:avLst/>
            </a:prstGeom>
            <a:solidFill>
              <a:schemeClr val="accent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9950" name="TextBox 15"/>
            <p:cNvSpPr txBox="1">
              <a:spLocks noChangeArrowheads="1"/>
            </p:cNvSpPr>
            <p:nvPr/>
          </p:nvSpPr>
          <p:spPr bwMode="auto">
            <a:xfrm>
              <a:off x="5486400" y="4687669"/>
              <a:ext cx="175260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Friction and windage Loss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rgbClr val="FF3300"/>
                </a:solidFill>
              </a:rPr>
              <a:t>Problems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133600"/>
          </a:xfrm>
        </p:spPr>
        <p:txBody>
          <a:bodyPr rtlCol="0">
            <a:normAutofit lnSpcReduction="1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400" dirty="0" smtClean="0"/>
              <a:t>1.	A 4-pole, 3-phase induction motor operates from a supply whose frequency is 50 Hz. Calculate: </a:t>
            </a:r>
          </a:p>
          <a:p>
            <a:pPr marL="1314450" lvl="2" indent="-514350" algn="just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en-US" sz="1800" dirty="0" smtClean="0"/>
              <a:t>The speed at which the magnetic field of the stator is rotating.</a:t>
            </a:r>
          </a:p>
          <a:p>
            <a:pPr marL="1314450" lvl="2" indent="-514350" algn="just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en-US" sz="1800" dirty="0" smtClean="0"/>
              <a:t>The speed of the rotor when the slip is 0.04.</a:t>
            </a:r>
          </a:p>
          <a:p>
            <a:pPr marL="1314450" lvl="2" indent="-514350" algn="just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en-US" sz="1800" dirty="0" smtClean="0"/>
              <a:t>The frequency of the rotor currents when the slip is 0.03.</a:t>
            </a:r>
          </a:p>
          <a:p>
            <a:pPr marL="1314450" lvl="2" indent="-514350" algn="just" eaLnBrk="1" fontAlgn="auto" hangingPunct="1">
              <a:spcAft>
                <a:spcPts val="0"/>
              </a:spcAft>
              <a:buFontTx/>
              <a:buAutoNum type="alphaLcParenR"/>
              <a:defRPr/>
            </a:pPr>
            <a:r>
              <a:rPr lang="en-US" sz="1800" dirty="0" smtClean="0"/>
              <a:t>The frequency of the rotor currents at standstill. </a:t>
            </a:r>
            <a:r>
              <a:rPr lang="en-US" sz="1800" dirty="0" smtClean="0">
                <a:solidFill>
                  <a:srgbClr val="FF0000"/>
                </a:solidFill>
              </a:rPr>
              <a:t>[ Example: 34.3]</a:t>
            </a:r>
            <a:endParaRPr lang="en-US" sz="1800" dirty="0" smtClean="0"/>
          </a:p>
          <a:p>
            <a:pPr marL="1314450" lvl="2" indent="-514350" algn="just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800" dirty="0" smtClean="0"/>
          </a:p>
        </p:txBody>
      </p:sp>
      <p:sp>
        <p:nvSpPr>
          <p:cNvPr id="2970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E33A83-A2D0-4795-8778-BA294E50666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81000" y="2819400"/>
            <a:ext cx="82296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2.	An 8-pole alternator runs at 750 r.p.m and supplies power to a 6-pole induction motor which has at full-load a slip of 3%. Find the full-load speed of the induction motor and the frequency of its rotor e.m.f.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[ Tutorial: 34.1/3]</a:t>
            </a:r>
          </a:p>
          <a:p>
            <a:pPr marL="1314450" lvl="2" indent="-514350" algn="just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81000" y="4343400"/>
            <a:ext cx="8229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just" eaLnBrk="0" hangingPunct="0">
              <a:spcBef>
                <a:spcPct val="20000"/>
              </a:spcBef>
              <a:buFontTx/>
              <a:buAutoNum type="arabicPeriod" startAt="3"/>
              <a:defRPr/>
            </a:pPr>
            <a:r>
              <a:rPr lang="en-US" sz="2400" kern="0" dirty="0">
                <a:latin typeface="+mn-lt"/>
              </a:rPr>
              <a:t>In the case of an 8 pole induction motor, the supply frequency was 50 Hz and the shaft speed was 735 rpm. Find out </a:t>
            </a:r>
            <a:r>
              <a:rPr lang="en-US" sz="2400" kern="0" dirty="0" err="1">
                <a:latin typeface="+mn-lt"/>
              </a:rPr>
              <a:t>i</a:t>
            </a:r>
            <a:r>
              <a:rPr lang="en-US" sz="2400" kern="0" dirty="0">
                <a:latin typeface="+mn-lt"/>
              </a:rPr>
              <a:t>) synchronous speed, ii) speed of slip </a:t>
            </a:r>
          </a:p>
          <a:p>
            <a:pPr marL="514350" indent="-514350" algn="just" eaLnBrk="0" hangingPunct="0">
              <a:spcBef>
                <a:spcPct val="20000"/>
              </a:spcBef>
              <a:defRPr/>
            </a:pPr>
            <a:r>
              <a:rPr lang="en-US" sz="2400" kern="0" dirty="0">
                <a:latin typeface="+mn-lt"/>
              </a:rPr>
              <a:t>	iii) per unit slip	iv) percentage sleep.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[ Tutorial: 34.1/1]</a:t>
            </a:r>
          </a:p>
          <a:p>
            <a:pPr marL="514350" indent="-514350" algn="just" eaLnBrk="0" hangingPunct="0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4. </a:t>
            </a:r>
            <a:r>
              <a:rPr lang="en-US" kern="0" dirty="0">
                <a:solidFill>
                  <a:srgbClr val="FF0000"/>
                </a:solidFill>
                <a:latin typeface="+mn-lt"/>
              </a:rPr>
              <a:t>	Example 34.4 (H.W)</a:t>
            </a:r>
          </a:p>
          <a:p>
            <a:pPr marL="1314450" lvl="2" indent="-514350" algn="just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u="sng" smtClean="0">
                <a:solidFill>
                  <a:srgbClr val="FF0000"/>
                </a:solidFill>
              </a:rPr>
              <a:t>Relation between Torque and Rotor Power factor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1409700"/>
            <a:ext cx="8229600" cy="4525963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For dc motor we know that, torque T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∞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Similarly in the case of induction motor, the torque is proportional to the product of flux per stator pole &amp; rotor current. However there is one more factor that has to be taken into account i.e. the power factor of the rotor current.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Therefore, T∞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=&gt; T=k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Where, I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rotor current at standstill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 angle between rotor emf and rotor current.</a:t>
            </a:r>
          </a:p>
          <a:p>
            <a:pPr algn="just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k= constant.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92F69-612F-46ED-8211-58E3BF44C64C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3399"/>
                </a:solidFill>
              </a:rPr>
              <a:t>Contd.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2860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Denoting rotor emf at standstill by E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, we have T∞E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el-GR" sz="280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Or, T=k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2" eaLnBrk="1" hangingPunct="1">
              <a:buFontTx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Where, k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is another constant. And </a:t>
            </a:r>
          </a:p>
        </p:txBody>
      </p:sp>
      <p:sp>
        <p:nvSpPr>
          <p:cNvPr id="410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50EC3-D0FA-403E-98FC-0AE48D1F668F}" type="slidenum">
              <a:rPr lang="en-US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867400" y="2209800"/>
          <a:ext cx="1549400" cy="1012825"/>
        </p:xfrm>
        <a:graphic>
          <a:graphicData uri="http://schemas.openxmlformats.org/presentationml/2006/ole">
            <p:oleObj spid="_x0000_s4098" name="Equation" r:id="rId3" imgW="660240" imgH="4316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3276600"/>
            <a:ext cx="4495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The effect of rotor power factor is Shown in fig below. We get that if 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increases the torque decreases And vice versa.</a:t>
            </a:r>
          </a:p>
          <a:p>
            <a:pPr marL="342900" indent="-342900" algn="just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Times New Roman" pitchFamily="18" charset="0"/>
                <a:cs typeface="Times New Roman" pitchFamily="18" charset="0"/>
              </a:rPr>
              <a:t>Fig. shows the torque assuming resistive rotor.</a:t>
            </a:r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3276600"/>
            <a:ext cx="3810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Starting Torque</a:t>
            </a:r>
          </a:p>
        </p:txBody>
      </p:sp>
      <p:sp>
        <p:nvSpPr>
          <p:cNvPr id="5124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983163"/>
          </a:xfrm>
        </p:spPr>
        <p:txBody>
          <a:bodyPr/>
          <a:lstStyle/>
          <a:p>
            <a:pPr eaLnBrk="1" hangingPunct="1"/>
            <a:r>
              <a:rPr lang="en-US" smtClean="0"/>
              <a:t>Torque developed at the instant of running is called starting torque.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29459-25DB-4C3E-8DFD-998B5402DDE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90525" y="1649413"/>
          <a:ext cx="8601075" cy="5111750"/>
        </p:xfrm>
        <a:graphic>
          <a:graphicData uri="http://schemas.openxmlformats.org/presentationml/2006/ole">
            <p:oleObj spid="_x0000_s5122" name="Document" r:id="rId3" imgW="8266020" imgH="543495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Contd.</a:t>
            </a:r>
          </a:p>
        </p:txBody>
      </p:sp>
      <p:sp>
        <p:nvSpPr>
          <p:cNvPr id="6148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297FA1-26A0-46CE-98F9-382D045843E1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146" name="Object 20"/>
          <p:cNvGraphicFramePr>
            <a:graphicFrameLocks noChangeAspect="1"/>
          </p:cNvGraphicFramePr>
          <p:nvPr/>
        </p:nvGraphicFramePr>
        <p:xfrm>
          <a:off x="533400" y="989013"/>
          <a:ext cx="8310563" cy="4040187"/>
        </p:xfrm>
        <a:graphic>
          <a:graphicData uri="http://schemas.openxmlformats.org/presentationml/2006/ole">
            <p:oleObj spid="_x0000_s6146" name="Document" r:id="rId3" imgW="8838050" imgH="407603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C00000"/>
                </a:solidFill>
              </a:rPr>
              <a:t>Condition For Maximum Starting Torque</a:t>
            </a:r>
          </a:p>
        </p:txBody>
      </p:sp>
      <p:sp>
        <p:nvSpPr>
          <p:cNvPr id="7172" name="Content Placeholder 2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1066800"/>
          </a:xfrm>
        </p:spPr>
        <p:txBody>
          <a:bodyPr/>
          <a:lstStyle/>
          <a:p>
            <a:pPr eaLnBrk="1" hangingPunct="1"/>
            <a:r>
              <a:rPr lang="en-US" sz="2800" smtClean="0"/>
              <a:t>It can be proved that starting torque is maximum when rotor resistance equals rotor reactance.</a:t>
            </a:r>
          </a:p>
        </p:txBody>
      </p:sp>
      <p:sp>
        <p:nvSpPr>
          <p:cNvPr id="717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2A844-9A83-4467-8644-58DF8083046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3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838200" y="2362200"/>
          <a:ext cx="7772400" cy="3962400"/>
        </p:xfrm>
        <a:graphic>
          <a:graphicData uri="http://schemas.openxmlformats.org/presentationml/2006/ole">
            <p:oleObj spid="_x0000_s7170" name="Document" r:id="rId3" imgW="4260008" imgH="34138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C00000"/>
                </a:solidFill>
              </a:rPr>
              <a:t>Starting Torque of Squirrel- Cage  Motor</a:t>
            </a:r>
            <a:br>
              <a:rPr lang="en-US" sz="4000" b="1" u="sng" smtClean="0">
                <a:solidFill>
                  <a:srgbClr val="C00000"/>
                </a:solidFill>
              </a:rPr>
            </a:br>
            <a:endParaRPr lang="en-US" sz="4000" smtClean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3657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Resistance is fixed &amp; small compared to the reactance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Frequency equals to supply frequency at starting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impedance small, current I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is large &amp; lags by a very large angle behind E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large power factor angle, the power factor becomes very low.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Hence Starting torque will be small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motor is not useful where the motor has to start against heavy loads.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A7C43-3987-4A38-845B-8B341AF14E4C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u="sng" smtClean="0">
                <a:solidFill>
                  <a:srgbClr val="C00000"/>
                </a:solidFill>
              </a:rPr>
              <a:t/>
            </a:r>
            <a:br>
              <a:rPr lang="en-US" b="1" u="sng" smtClean="0">
                <a:solidFill>
                  <a:srgbClr val="C00000"/>
                </a:solidFill>
              </a:rPr>
            </a:br>
            <a:r>
              <a:rPr lang="en-US" b="1" u="sng" smtClean="0">
                <a:solidFill>
                  <a:srgbClr val="C00000"/>
                </a:solidFill>
              </a:rPr>
              <a:t>Starting Torque of Slip-ring Motor</a:t>
            </a:r>
            <a:br>
              <a:rPr lang="en-US" b="1" u="sng" smtClean="0">
                <a:solidFill>
                  <a:srgbClr val="C00000"/>
                </a:solidFill>
              </a:rPr>
            </a:br>
            <a:endParaRPr lang="en-US" u="sng" smtClean="0"/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By improving power factor, starting torque increase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Adding external resistance in rotor circuit from star connected rheostat, impedance increase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impedance Z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large, current I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is small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Current I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lags by small angle behind E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For low power factor angle, power factor becomes large.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So, starting torque will be large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This motor is useful where the motor has to start against heavy loads.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C0D81-6A43-476A-92DC-C605A7805763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smtClean="0">
                <a:solidFill>
                  <a:srgbClr val="FF0000"/>
                </a:solidFill>
              </a:rPr>
              <a:t>Effect of Change in Supply Voltage on Starting Torque</a:t>
            </a:r>
          </a:p>
        </p:txBody>
      </p:sp>
      <p:sp>
        <p:nvSpPr>
          <p:cNvPr id="8199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3962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know that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yet another constant.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Clearly, the torque is very sensitive to any changes in the supply voltage. A change of 5% in supply voltage, for example, will produce a change of approximately 10% in the rotor torque.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7B44D-4C4E-4F8A-B880-F739CD4D394A}" type="slidenum">
              <a:rPr lang="en-US"/>
              <a:pPr>
                <a:defRPr/>
              </a:pPr>
              <a:t>29</a:t>
            </a:fld>
            <a:endParaRPr lang="en-US"/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/>
        </p:nvGraphicFramePr>
        <p:xfrm>
          <a:off x="4229100" y="990600"/>
          <a:ext cx="2628900" cy="1066800"/>
        </p:xfrm>
        <a:graphic>
          <a:graphicData uri="http://schemas.openxmlformats.org/presentationml/2006/ole">
            <p:oleObj spid="_x0000_s8194" name="Equation" r:id="rId3" imgW="876240" imgH="457200" progId="Equation.3">
              <p:embed/>
            </p:oleObj>
          </a:graphicData>
        </a:graphic>
      </p:graphicFrame>
      <p:graphicFrame>
        <p:nvGraphicFramePr>
          <p:cNvPr id="8195" name="Object 6"/>
          <p:cNvGraphicFramePr>
            <a:graphicFrameLocks noChangeAspect="1"/>
          </p:cNvGraphicFramePr>
          <p:nvPr/>
        </p:nvGraphicFramePr>
        <p:xfrm>
          <a:off x="1824038" y="1693863"/>
          <a:ext cx="1684337" cy="650875"/>
        </p:xfrm>
        <a:graphic>
          <a:graphicData uri="http://schemas.openxmlformats.org/presentationml/2006/ole">
            <p:oleObj spid="_x0000_s8195" name="Equation" r:id="rId4" imgW="444240" imgH="228600" progId="Equation.3">
              <p:embed/>
            </p:oleObj>
          </a:graphicData>
        </a:graphic>
      </p:graphicFrame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2614613" y="2057400"/>
          <a:ext cx="4221162" cy="838200"/>
        </p:xfrm>
        <a:graphic>
          <a:graphicData uri="http://schemas.openxmlformats.org/presentationml/2006/ole">
            <p:oleObj spid="_x0000_s8196" name="Equation" r:id="rId5" imgW="1498320" imgH="457200" progId="Equation.3">
              <p:embed/>
            </p:oleObj>
          </a:graphicData>
        </a:graphic>
      </p:graphicFrame>
      <p:graphicFrame>
        <p:nvGraphicFramePr>
          <p:cNvPr id="8197" name="Object 9"/>
          <p:cNvGraphicFramePr>
            <a:graphicFrameLocks noChangeAspect="1"/>
          </p:cNvGraphicFramePr>
          <p:nvPr/>
        </p:nvGraphicFramePr>
        <p:xfrm>
          <a:off x="2005013" y="3124200"/>
          <a:ext cx="1804987" cy="533400"/>
        </p:xfrm>
        <a:graphic>
          <a:graphicData uri="http://schemas.openxmlformats.org/presentationml/2006/ole">
            <p:oleObj spid="_x0000_s8197" name="Equation" r:id="rId6" imgW="4698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91600" cy="1066800"/>
          </a:xfrm>
        </p:spPr>
        <p:txBody>
          <a:bodyPr/>
          <a:lstStyle/>
          <a:p>
            <a:pPr eaLnBrk="1" hangingPunct="1"/>
            <a:endParaRPr lang="en-US" sz="4000" b="1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02493-5611-4C64-B570-F6660CDE0919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077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0" y="624840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         </a:t>
            </a:r>
            <a:r>
              <a:rPr lang="en-US" sz="3200" b="1"/>
              <a:t>Fig: 3-</a:t>
            </a:r>
            <a:r>
              <a:rPr lang="el-GR" sz="3200" b="1"/>
              <a:t>φ </a:t>
            </a:r>
            <a:r>
              <a:rPr lang="en-US" sz="3200" b="1"/>
              <a:t>induction motor: cross section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dirty="0" smtClean="0">
                <a:solidFill>
                  <a:srgbClr val="FF0000"/>
                </a:solidFill>
              </a:rPr>
              <a:t>Rotor EMF and Reactance Under Running 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Let E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Standstill rotor induced e.m.f./phase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Standstill rotor reactance/phase,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f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rotor current frequency at standstill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rotor is stationary then slip s=1 and frequency of rotor e.m.f. is same that of stator supply frequency.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 running condition, rotor e.m.f.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 sE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Frequency of the induced emf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=sf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Due to the decrease in frequency of the rotor emf, the rotor reactance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=sX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0B1B6-783B-4B46-BDA9-138DD7639FAA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Torque Under Running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E3534-17E5-4D30-A136-67EF34EA0A4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idx="1"/>
          </p:nvPr>
        </p:nvGraphicFramePr>
        <p:xfrm>
          <a:off x="396875" y="990600"/>
          <a:ext cx="8226425" cy="5638800"/>
        </p:xfrm>
        <a:graphic>
          <a:graphicData uri="http://schemas.openxmlformats.org/presentationml/2006/ole">
            <p:oleObj spid="_x0000_s9218" name="Document" r:id="rId3" imgW="8228244" imgH="59367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34043-F391-4832-A1CF-3413563FAFC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graphicFrame>
        <p:nvGraphicFramePr>
          <p:cNvPr id="10242" name="Content Placeholder 6"/>
          <p:cNvGraphicFramePr>
            <a:graphicFrameLocks noChangeAspect="1"/>
          </p:cNvGraphicFramePr>
          <p:nvPr>
            <p:ph idx="1"/>
          </p:nvPr>
        </p:nvGraphicFramePr>
        <p:xfrm>
          <a:off x="609600" y="914400"/>
          <a:ext cx="7853363" cy="5307013"/>
        </p:xfrm>
        <a:graphic>
          <a:graphicData uri="http://schemas.openxmlformats.org/presentationml/2006/ole">
            <p:oleObj spid="_x0000_s10242" name="Document" r:id="rId3" imgW="8041525" imgH="5457647" progId="Word.Document.8">
              <p:embed/>
            </p:oleObj>
          </a:graphicData>
        </a:graphic>
      </p:graphicFrame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096000" y="2133600"/>
            <a:ext cx="2819400" cy="2274888"/>
            <a:chOff x="6096000" y="1981200"/>
            <a:chExt cx="2819400" cy="2274332"/>
          </a:xfrm>
        </p:grpSpPr>
        <p:sp>
          <p:nvSpPr>
            <p:cNvPr id="15" name="Right Triangle 14"/>
            <p:cNvSpPr/>
            <p:nvPr/>
          </p:nvSpPr>
          <p:spPr>
            <a:xfrm flipH="1">
              <a:off x="6477000" y="2209744"/>
              <a:ext cx="1752600" cy="1599809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  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247" name="TextBox 15"/>
            <p:cNvSpPr txBox="1">
              <a:spLocks noChangeArrowheads="1"/>
            </p:cNvSpPr>
            <p:nvPr/>
          </p:nvSpPr>
          <p:spPr bwMode="auto">
            <a:xfrm>
              <a:off x="7315200" y="3886200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R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0248" name="TextBox 16"/>
            <p:cNvSpPr txBox="1">
              <a:spLocks noChangeArrowheads="1"/>
            </p:cNvSpPr>
            <p:nvPr/>
          </p:nvSpPr>
          <p:spPr bwMode="auto">
            <a:xfrm>
              <a:off x="6858000" y="26670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Z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0249" name="TextBox 17"/>
            <p:cNvSpPr txBox="1">
              <a:spLocks noChangeArrowheads="1"/>
            </p:cNvSpPr>
            <p:nvPr/>
          </p:nvSpPr>
          <p:spPr bwMode="auto">
            <a:xfrm>
              <a:off x="8305800" y="2895600"/>
              <a:ext cx="609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sX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10250" name="TextBox 18"/>
            <p:cNvSpPr txBox="1">
              <a:spLocks noChangeArrowheads="1"/>
            </p:cNvSpPr>
            <p:nvPr/>
          </p:nvSpPr>
          <p:spPr bwMode="auto">
            <a:xfrm>
              <a:off x="6096000" y="3657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A</a:t>
              </a:r>
            </a:p>
          </p:txBody>
        </p:sp>
        <p:sp>
          <p:nvSpPr>
            <p:cNvPr id="10251" name="TextBox 19"/>
            <p:cNvSpPr txBox="1">
              <a:spLocks noChangeArrowheads="1"/>
            </p:cNvSpPr>
            <p:nvPr/>
          </p:nvSpPr>
          <p:spPr bwMode="auto">
            <a:xfrm>
              <a:off x="8229600" y="36576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B</a:t>
              </a:r>
            </a:p>
          </p:txBody>
        </p:sp>
        <p:sp>
          <p:nvSpPr>
            <p:cNvPr id="10252" name="TextBox 20"/>
            <p:cNvSpPr txBox="1">
              <a:spLocks noChangeArrowheads="1"/>
            </p:cNvSpPr>
            <p:nvPr/>
          </p:nvSpPr>
          <p:spPr bwMode="auto">
            <a:xfrm>
              <a:off x="8229600" y="1981200"/>
              <a:ext cx="457200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C</a:t>
              </a:r>
            </a:p>
          </p:txBody>
        </p:sp>
        <p:sp>
          <p:nvSpPr>
            <p:cNvPr id="10253" name="TextBox 21"/>
            <p:cNvSpPr txBox="1">
              <a:spLocks noChangeArrowheads="1"/>
            </p:cNvSpPr>
            <p:nvPr/>
          </p:nvSpPr>
          <p:spPr bwMode="auto">
            <a:xfrm>
              <a:off x="6934200" y="33528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/>
                <a:t>Φ</a:t>
              </a:r>
              <a:r>
                <a:rPr lang="en-US" baseline="-25000"/>
                <a:t>2</a:t>
              </a:r>
              <a:endParaRPr lang="en-US"/>
            </a:p>
          </p:txBody>
        </p:sp>
        <p:sp>
          <p:nvSpPr>
            <p:cNvPr id="23" name="Arc 22"/>
            <p:cNvSpPr/>
            <p:nvPr/>
          </p:nvSpPr>
          <p:spPr>
            <a:xfrm>
              <a:off x="6629400" y="3504828"/>
              <a:ext cx="304800" cy="53327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u="sng" smtClean="0">
                <a:solidFill>
                  <a:srgbClr val="FF0000"/>
                </a:solidFill>
              </a:rPr>
              <a:t>Condition for maximum Torque Under Running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638EC-22F3-42BC-B6E8-5514D710473C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382588" y="1404938"/>
          <a:ext cx="8488362" cy="4572000"/>
        </p:xfrm>
        <a:graphic>
          <a:graphicData uri="http://schemas.openxmlformats.org/presentationml/2006/ole">
            <p:oleObj spid="_x0000_s11266" name="Document" r:id="rId3" imgW="8471087" imgH="457860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 eaLnBrk="1" hangingPunct="1"/>
            <a:r>
              <a:rPr lang="en-US" sz="3600" b="1" u="sng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12294" name="Content Placeholder 7"/>
          <p:cNvSpPr>
            <a:spLocks noGrp="1"/>
          </p:cNvSpPr>
          <p:nvPr>
            <p:ph idx="1"/>
          </p:nvPr>
        </p:nvSpPr>
        <p:spPr>
          <a:xfrm>
            <a:off x="381000" y="4495800"/>
            <a:ext cx="8229600" cy="1981200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Slip corresponding to maximum torque is</a:t>
            </a:r>
          </a:p>
          <a:p>
            <a:pPr algn="just"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So, maximum torque from equation (1) is</a:t>
            </a:r>
          </a:p>
          <a:p>
            <a:pPr algn="just" eaLnBrk="1" hangingPunct="1">
              <a:buFont typeface="Arial" charset="0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713EC4-6390-42AD-8BCF-0E7A4C39DD2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122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762000" y="838200"/>
          <a:ext cx="5867400" cy="3505200"/>
        </p:xfrm>
        <a:graphic>
          <a:graphicData uri="http://schemas.openxmlformats.org/presentationml/2006/ole">
            <p:oleObj spid="_x0000_s12290" name="Equation" r:id="rId4" imgW="2349500" imgH="19050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7391400" y="4419600"/>
          <a:ext cx="990600" cy="885825"/>
        </p:xfrm>
        <a:graphic>
          <a:graphicData uri="http://schemas.openxmlformats.org/presentationml/2006/ole">
            <p:oleObj spid="_x0000_s12291" name="Equation" r:id="rId5" imgW="482400" imgH="43164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/>
        </p:nvGraphicFramePr>
        <p:xfrm>
          <a:off x="2438400" y="5486400"/>
          <a:ext cx="1752600" cy="1079500"/>
        </p:xfrm>
        <a:graphic>
          <a:graphicData uri="http://schemas.openxmlformats.org/presentationml/2006/ole">
            <p:oleObj spid="_x0000_s12292" name="Equation" r:id="rId6" imgW="863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Relation Between Torque and Slip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8F54EA-DA4E-487A-8450-5024D196000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Content Placeholder 8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A family of torque/slip curves is shown in fig.1 below for a range of s=0 to s=1 with R</a:t>
            </a:r>
            <a:r>
              <a:rPr lang="en-US" sz="2800" baseline="-25000" smtClean="0"/>
              <a:t>2</a:t>
            </a:r>
            <a:r>
              <a:rPr lang="en-US" sz="2800" smtClean="0"/>
              <a:t> as the parameter. We know that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When s=0, T=0, hence the curve starts from point 0.</a:t>
            </a:r>
          </a:p>
          <a:p>
            <a:pPr eaLnBrk="1" hangingPunct="1"/>
            <a:r>
              <a:rPr lang="en-US" sz="2800" smtClean="0"/>
              <a:t>At normal speeds, close to synchronism, the term (sX</a:t>
            </a:r>
            <a:r>
              <a:rPr lang="en-US" sz="2800" baseline="-25000" smtClean="0"/>
              <a:t>2</a:t>
            </a:r>
            <a:r>
              <a:rPr lang="en-US" sz="2800" smtClean="0"/>
              <a:t>) is small and hence negligible w.r.t. R</a:t>
            </a:r>
            <a:r>
              <a:rPr lang="en-US" sz="2800" baseline="-25000" smtClean="0"/>
              <a:t>2</a:t>
            </a:r>
            <a:r>
              <a:rPr lang="en-US" sz="2800" smtClean="0"/>
              <a:t>.</a:t>
            </a:r>
          </a:p>
          <a:p>
            <a:pPr eaLnBrk="1" hangingPunct="1">
              <a:buFont typeface="Arial" charset="0"/>
              <a:buNone/>
            </a:pPr>
            <a:endParaRPr lang="en-US" sz="2800" smtClean="0"/>
          </a:p>
        </p:txBody>
      </p:sp>
      <p:graphicFrame>
        <p:nvGraphicFramePr>
          <p:cNvPr id="13314" name="Object 9"/>
          <p:cNvGraphicFramePr>
            <a:graphicFrameLocks noChangeAspect="1"/>
          </p:cNvGraphicFramePr>
          <p:nvPr/>
        </p:nvGraphicFramePr>
        <p:xfrm>
          <a:off x="3124200" y="2590800"/>
          <a:ext cx="2219325" cy="828675"/>
        </p:xfrm>
        <a:graphic>
          <a:graphicData uri="http://schemas.openxmlformats.org/presentationml/2006/ole">
            <p:oleObj spid="_x0000_s13314" name="Equation" r:id="rId3" imgW="1028254" imgH="431613" progId="Equation.3">
              <p:embed/>
            </p:oleObj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3048000" y="4572000"/>
          <a:ext cx="3538538" cy="1600200"/>
        </p:xfrm>
        <a:graphic>
          <a:graphicData uri="http://schemas.openxmlformats.org/presentationml/2006/ole">
            <p:oleObj spid="_x0000_s13315" name="Equation" r:id="rId4" imgW="146016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45720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/>
              <a:t>For low value of s, the curve is approx. a straight line.</a:t>
            </a:r>
          </a:p>
          <a:p>
            <a:pPr eaLnBrk="1" hangingPunct="1"/>
            <a:r>
              <a:rPr lang="en-US" sz="2800" smtClean="0"/>
              <a:t>As s increases (for increasing motor load),</a:t>
            </a:r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	the torque increases and becomes maximum at s=R</a:t>
            </a:r>
            <a:r>
              <a:rPr lang="en-US" sz="2800" baseline="-25000" smtClean="0"/>
              <a:t>2</a:t>
            </a:r>
            <a:r>
              <a:rPr lang="en-US" sz="2800" smtClean="0"/>
              <a:t>/X</a:t>
            </a:r>
            <a:r>
              <a:rPr lang="en-US" sz="2800" baseline="-25000" smtClean="0"/>
              <a:t>2</a:t>
            </a:r>
            <a:r>
              <a:rPr lang="en-US" sz="2800" smtClean="0"/>
              <a:t>. This torque is known as “</a:t>
            </a:r>
            <a:r>
              <a:rPr lang="en-US" sz="2800" b="1" smtClean="0"/>
              <a:t>pull-out”</a:t>
            </a:r>
            <a:r>
              <a:rPr lang="en-US" sz="2800" smtClean="0"/>
              <a:t> or “</a:t>
            </a:r>
            <a:r>
              <a:rPr lang="en-US" sz="2800" b="1" smtClean="0"/>
              <a:t>breakdown”</a:t>
            </a:r>
            <a:r>
              <a:rPr lang="en-US" sz="2800" smtClean="0"/>
              <a:t> torque or, stalling torque.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89BC0-C4A0-4FDB-86AF-C9D52D2B4E6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914400"/>
            <a:ext cx="4583113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Contd.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As the slip is increased further, R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becomes negligible as compared to (sX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). Thus for large value of slip </a:t>
            </a:r>
          </a:p>
          <a:p>
            <a:pPr eaLnBrk="1" hangingPunct="1">
              <a:buFont typeface="Arial" charset="0"/>
              <a:buNone/>
            </a:pPr>
            <a:endParaRPr lang="en-US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Beyond the point of T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, any further increase in motor load results in decrease of torque developed. Thus the motor slows down and eventually stops.</a:t>
            </a:r>
          </a:p>
          <a:p>
            <a:pPr eaLnBrk="1" hangingPunct="1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The stable operation of the motor lies between the values of s=0 and that corresponding to maximum torque as shown by the orange shaded region.</a:t>
            </a:r>
          </a:p>
          <a:p>
            <a:pPr eaLnBrk="1" hangingPunct="1"/>
            <a:endParaRPr lang="en-US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9674-F744-47CB-BF4D-661BE64D7CA8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971800" y="2209800"/>
          <a:ext cx="1936750" cy="901700"/>
        </p:xfrm>
        <a:graphic>
          <a:graphicData uri="http://schemas.openxmlformats.org/presentationml/2006/ole">
            <p:oleObj spid="_x0000_s14338" name="Equation" r:id="rId3" imgW="9270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15400" cy="1265238"/>
          </a:xfrm>
        </p:spPr>
        <p:txBody>
          <a:bodyPr/>
          <a:lstStyle/>
          <a:p>
            <a:r>
              <a:rPr lang="en-US" sz="3600" b="1" smtClean="0">
                <a:solidFill>
                  <a:srgbClr val="C00000"/>
                </a:solidFill>
              </a:rPr>
              <a:t>Effect of Change in Supply Frequency on Speed &amp; Torque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458200" cy="4830763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None/>
              <a:defRPr/>
            </a:pPr>
            <a:r>
              <a:rPr lang="en-US" sz="2800" b="1" dirty="0" smtClean="0"/>
              <a:t>                                                                                                     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 The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major effect of change in supply frequency is on motor speed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If frequency drops by 10%, speed also drops 10%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If machine tools &amp; motor-driven equipment for 50 Hz supply connected to 60 Hz supply;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Then; everything runs                                   = 20% faster than the normal.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800" b="1" dirty="0" smtClean="0"/>
              <a:t>In such case, we have to use either gears to reduce motor speed or an expensive 50 Hz source</a:t>
            </a:r>
          </a:p>
          <a:p>
            <a:pPr>
              <a:buFont typeface="Wingdings" pitchFamily="2" charset="2"/>
              <a:buChar char="Ø"/>
              <a:defRPr/>
            </a:pPr>
            <a:endParaRPr lang="en-US" sz="2800" b="1" dirty="0" smtClean="0"/>
          </a:p>
          <a:p>
            <a:pPr>
              <a:buFont typeface="Wingdings" pitchFamily="2" charset="2"/>
              <a:buChar char="Ø"/>
              <a:defRPr/>
            </a:pPr>
            <a:endParaRPr lang="en-US" sz="2800" b="1" baseline="-25000" dirty="0" smtClean="0"/>
          </a:p>
          <a:p>
            <a:pPr>
              <a:buFontTx/>
              <a:buNone/>
              <a:defRPr/>
            </a:pPr>
            <a:r>
              <a:rPr lang="en-US" sz="2800" b="1" dirty="0" smtClean="0"/>
              <a:t>                                         </a:t>
            </a:r>
          </a:p>
          <a:p>
            <a:pPr>
              <a:buFontTx/>
              <a:buNone/>
              <a:defRPr/>
            </a:pPr>
            <a:r>
              <a:rPr lang="en-US" sz="2800" b="1" dirty="0" smtClean="0"/>
              <a:t>     </a:t>
            </a:r>
          </a:p>
          <a:p>
            <a:pPr>
              <a:buFontTx/>
              <a:buNone/>
              <a:defRPr/>
            </a:pPr>
            <a:endParaRPr lang="en-US" b="1" baseline="-25000" dirty="0" smtClean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graphicFrame>
        <p:nvGraphicFramePr>
          <p:cNvPr id="15362" name="Object 1"/>
          <p:cNvGraphicFramePr>
            <a:graphicFrameLocks noChangeAspect="1"/>
          </p:cNvGraphicFramePr>
          <p:nvPr/>
        </p:nvGraphicFramePr>
        <p:xfrm>
          <a:off x="4014788" y="4191000"/>
          <a:ext cx="2843212" cy="838200"/>
        </p:xfrm>
        <a:graphic>
          <a:graphicData uri="http://schemas.openxmlformats.org/presentationml/2006/ole">
            <p:oleObj spid="_x0000_s15362" name="Equation" r:id="rId3" imgW="1091880" imgH="39348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7401D5-91E5-4F08-805D-1BF5671F4B9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</a:rPr>
              <a:t>How can a 50 Hz motor  operate satisfactory on 60 Hz supply?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The condition for operating a motor in any supply frequency is           should be constant at all times.</a:t>
            </a:r>
          </a:p>
          <a:p>
            <a:pPr>
              <a:buFontTx/>
              <a:buNone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When a 50 Hz motor is operated on 60 Hz supply frequency then its terminal voltage is increased to                  =120% of rated supply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4191000" y="2667000"/>
          <a:ext cx="914400" cy="609600"/>
        </p:xfrm>
        <a:graphic>
          <a:graphicData uri="http://schemas.openxmlformats.org/presentationml/2006/ole">
            <p:oleObj spid="_x0000_s16386" name="Equation" r:id="rId3" imgW="177646" imgH="431425" progId="Equation.3">
              <p:embed/>
            </p:oleObj>
          </a:graphicData>
        </a:graphic>
      </p:graphicFrame>
      <p:graphicFrame>
        <p:nvGraphicFramePr>
          <p:cNvPr id="16387" name="Object 1"/>
          <p:cNvGraphicFramePr>
            <a:graphicFrameLocks noChangeAspect="1"/>
          </p:cNvGraphicFramePr>
          <p:nvPr/>
        </p:nvGraphicFramePr>
        <p:xfrm>
          <a:off x="2862263" y="5181600"/>
          <a:ext cx="1785937" cy="838200"/>
        </p:xfrm>
        <a:graphic>
          <a:graphicData uri="http://schemas.openxmlformats.org/presentationml/2006/ole">
            <p:oleObj spid="_x0000_s16387" name="Equation" r:id="rId4" imgW="685800" imgH="3934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1E2F3-CE0C-4E19-B859-45BDAE7FE9E7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6627" name="Picture 4" descr="kirtleyfig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7239000"/>
          </a:xfrm>
          <a:noFill/>
        </p:spPr>
      </p:pic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FF75F-65D9-4DD0-AB99-30F456FFDB27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How </a:t>
            </a:r>
            <a:r>
              <a:rPr lang="en-US" sz="3600" b="1" dirty="0" smtClean="0">
                <a:solidFill>
                  <a:srgbClr val="C00000"/>
                </a:solidFill>
              </a:rPr>
              <a:t>can a 60 Hz motor  operate satisfactory on 50 Hz supply?</a:t>
            </a:r>
            <a:endParaRPr lang="en-US" sz="3600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smtClean="0"/>
              <a:t>The condition for operating a motor in any supply frequency is           should be constant at all times.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When a 60 Hz motor is operated on 50 Hz supply frequency then the speed will decrease 16.66 %.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To operate the motor satisfactorily its terminal voltage is reduced to                   =83.33% of rated supply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4191000" y="2141538"/>
          <a:ext cx="1066800" cy="592137"/>
        </p:xfrm>
        <a:graphic>
          <a:graphicData uri="http://schemas.openxmlformats.org/presentationml/2006/ole">
            <p:oleObj spid="_x0000_s17410" name="Equation" r:id="rId3" imgW="177480" imgH="419040" progId="Equation.3">
              <p:embed/>
            </p:oleObj>
          </a:graphicData>
        </a:graphic>
      </p:graphicFrame>
      <p:graphicFrame>
        <p:nvGraphicFramePr>
          <p:cNvPr id="17411" name="Object 1"/>
          <p:cNvGraphicFramePr>
            <a:graphicFrameLocks noChangeAspect="1"/>
          </p:cNvGraphicFramePr>
          <p:nvPr/>
        </p:nvGraphicFramePr>
        <p:xfrm>
          <a:off x="5867400" y="5105400"/>
          <a:ext cx="1676400" cy="838200"/>
        </p:xfrm>
        <a:graphic>
          <a:graphicData uri="http://schemas.openxmlformats.org/presentationml/2006/ole">
            <p:oleObj spid="_x0000_s17411" name="Equation" r:id="rId4" imgW="68580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AAA8F-4934-486B-A74E-292C3A7D05E9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</a:rPr>
              <a:t>Relation Between Full-Load Torque &amp; Maximum Torque</a:t>
            </a:r>
          </a:p>
        </p:txBody>
      </p:sp>
      <p:sp>
        <p:nvSpPr>
          <p:cNvPr id="18440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smtClean="0"/>
              <a:t>T</a:t>
            </a:r>
            <a:r>
              <a:rPr lang="en-US" b="1" baseline="-25000" smtClean="0"/>
              <a:t>f</a:t>
            </a:r>
            <a:r>
              <a:rPr lang="en-US" b="1" smtClean="0"/>
              <a:t>  =           </a:t>
            </a:r>
          </a:p>
          <a:p>
            <a:pPr>
              <a:buFontTx/>
              <a:buNone/>
            </a:pPr>
            <a:endParaRPr lang="en-US" b="1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T</a:t>
            </a:r>
            <a:r>
              <a:rPr lang="en-US" b="1" baseline="-25000" smtClean="0"/>
              <a:t>max</a:t>
            </a:r>
            <a:r>
              <a:rPr lang="en-US" b="1" smtClean="0"/>
              <a:t>    =</a:t>
            </a:r>
          </a:p>
          <a:p>
            <a:pPr>
              <a:buFontTx/>
              <a:buNone/>
            </a:pPr>
            <a:r>
              <a:rPr lang="en-US" b="1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                    </a:t>
            </a:r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                          If,  </a:t>
            </a:r>
            <a:endParaRPr lang="en-US" b="1" baseline="-25000" smtClean="0"/>
          </a:p>
          <a:p>
            <a:pPr>
              <a:buFontTx/>
              <a:buNone/>
            </a:pP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z="2800" b="1" smtClean="0"/>
          </a:p>
        </p:txBody>
      </p:sp>
      <p:sp>
        <p:nvSpPr>
          <p:cNvPr id="184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1905000" y="1295400"/>
          <a:ext cx="3124200" cy="1200150"/>
        </p:xfrm>
        <a:graphic>
          <a:graphicData uri="http://schemas.openxmlformats.org/presentationml/2006/ole">
            <p:oleObj spid="_x0000_s18434" name="Equation" r:id="rId3" imgW="850531" imgH="520474" progId="Equation.3">
              <p:embed/>
            </p:oleObj>
          </a:graphicData>
        </a:graphic>
      </p:graphicFrame>
      <p:sp>
        <p:nvSpPr>
          <p:cNvPr id="1844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5" name="Object 6"/>
          <p:cNvGraphicFramePr>
            <a:graphicFrameLocks noChangeAspect="1"/>
          </p:cNvGraphicFramePr>
          <p:nvPr/>
        </p:nvGraphicFramePr>
        <p:xfrm>
          <a:off x="2590800" y="2438400"/>
          <a:ext cx="2286000" cy="1143000"/>
        </p:xfrm>
        <a:graphic>
          <a:graphicData uri="http://schemas.openxmlformats.org/presentationml/2006/ole">
            <p:oleObj spid="_x0000_s18435" name="Equation" r:id="rId4" imgW="520474" imgH="469696" progId="Equation.3">
              <p:embed/>
            </p:oleObj>
          </a:graphicData>
        </a:graphic>
      </p:graphicFrame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6" name="Object 10"/>
          <p:cNvGraphicFramePr>
            <a:graphicFrameLocks noChangeAspect="1"/>
          </p:cNvGraphicFramePr>
          <p:nvPr/>
        </p:nvGraphicFramePr>
        <p:xfrm>
          <a:off x="990600" y="3200400"/>
          <a:ext cx="7543800" cy="2209800"/>
        </p:xfrm>
        <a:graphic>
          <a:graphicData uri="http://schemas.openxmlformats.org/presentationml/2006/ole">
            <p:oleObj spid="_x0000_s18436" name="Equation" r:id="rId5" imgW="2247900" imgH="914400" progId="Equation.3">
              <p:embed/>
            </p:oleObj>
          </a:graphicData>
        </a:graphic>
      </p:graphicFrame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7" name="Object 12"/>
          <p:cNvGraphicFramePr>
            <a:graphicFrameLocks noChangeAspect="1"/>
          </p:cNvGraphicFramePr>
          <p:nvPr/>
        </p:nvGraphicFramePr>
        <p:xfrm>
          <a:off x="914400" y="5334000"/>
          <a:ext cx="2514600" cy="1371600"/>
        </p:xfrm>
        <a:graphic>
          <a:graphicData uri="http://schemas.openxmlformats.org/presentationml/2006/ole">
            <p:oleObj spid="_x0000_s18437" name="Equation" r:id="rId6" imgW="1002865" imgH="482391" progId="Equation.3">
              <p:embed/>
            </p:oleObj>
          </a:graphicData>
        </a:graphic>
      </p:graphicFrame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38" name="Object 14"/>
          <p:cNvGraphicFramePr>
            <a:graphicFrameLocks noChangeAspect="1"/>
          </p:cNvGraphicFramePr>
          <p:nvPr/>
        </p:nvGraphicFramePr>
        <p:xfrm>
          <a:off x="4267200" y="5410200"/>
          <a:ext cx="1600200" cy="1071563"/>
        </p:xfrm>
        <a:graphic>
          <a:graphicData uri="http://schemas.openxmlformats.org/presentationml/2006/ole">
            <p:oleObj spid="_x0000_s18438" name="Equation" r:id="rId7" imgW="495085" imgH="431613" progId="Equation.3">
              <p:embed/>
            </p:oleObj>
          </a:graphicData>
        </a:graphic>
      </p:graphicFrame>
      <p:sp>
        <p:nvSpPr>
          <p:cNvPr id="17423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EAF51-4325-4408-82DC-A43AA86473DF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200" b="1" smtClean="0">
                <a:solidFill>
                  <a:srgbClr val="C00000"/>
                </a:solidFill>
              </a:rPr>
              <a:t>Relation Between Starting Torque &amp; Maximum Torque</a:t>
            </a:r>
          </a:p>
        </p:txBody>
      </p:sp>
      <p:sp>
        <p:nvSpPr>
          <p:cNvPr id="19464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smtClean="0"/>
              <a:t>                                       </a:t>
            </a:r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Tx/>
              <a:buNone/>
            </a:pPr>
            <a:endParaRPr lang="en-US" b="1" baseline="-25000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                          </a:t>
            </a:r>
          </a:p>
          <a:p>
            <a:pPr>
              <a:buFont typeface="Wingdings" pitchFamily="2" charset="2"/>
              <a:buChar char="Ø"/>
            </a:pPr>
            <a:endParaRPr lang="en-US" b="1" smtClean="0"/>
          </a:p>
          <a:p>
            <a:pPr>
              <a:buFont typeface="Wingdings" pitchFamily="2" charset="2"/>
              <a:buChar char="Ø"/>
            </a:pPr>
            <a:r>
              <a:rPr lang="en-US" b="1" smtClean="0"/>
              <a:t>                         If,  </a:t>
            </a:r>
            <a:endParaRPr lang="en-US" b="1" baseline="-25000" smtClean="0"/>
          </a:p>
          <a:p>
            <a:pPr>
              <a:buFontTx/>
              <a:buNone/>
            </a:pPr>
            <a:r>
              <a:rPr lang="en-US" smtClean="0"/>
              <a:t> </a:t>
            </a:r>
          </a:p>
          <a:p>
            <a:pPr>
              <a:buFontTx/>
              <a:buNone/>
            </a:pPr>
            <a:endParaRPr lang="en-US" sz="2800" b="1" smtClean="0"/>
          </a:p>
        </p:txBody>
      </p:sp>
      <p:sp>
        <p:nvSpPr>
          <p:cNvPr id="194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1371600"/>
          <a:ext cx="3238500" cy="1128713"/>
        </p:xfrm>
        <a:graphic>
          <a:graphicData uri="http://schemas.openxmlformats.org/presentationml/2006/ole">
            <p:oleObj spid="_x0000_s19458" name="Equation" r:id="rId3" imgW="1079280" imgH="469800" progId="Equation.3">
              <p:embed/>
            </p:oleObj>
          </a:graphicData>
        </a:graphic>
      </p:graphicFrame>
      <p:sp>
        <p:nvSpPr>
          <p:cNvPr id="1946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9" name="Object 6"/>
          <p:cNvGraphicFramePr>
            <a:graphicFrameLocks noChangeAspect="1"/>
          </p:cNvGraphicFramePr>
          <p:nvPr/>
        </p:nvGraphicFramePr>
        <p:xfrm>
          <a:off x="4191000" y="1393825"/>
          <a:ext cx="2498725" cy="968375"/>
        </p:xfrm>
        <a:graphic>
          <a:graphicData uri="http://schemas.openxmlformats.org/presentationml/2006/ole">
            <p:oleObj spid="_x0000_s19459" name="Equation" r:id="rId4" imgW="749160" imgH="457200" progId="Equation.3">
              <p:embed/>
            </p:oleObj>
          </a:graphicData>
        </a:graphic>
      </p:graphicFrame>
      <p:sp>
        <p:nvSpPr>
          <p:cNvPr id="1946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8"/>
          <p:cNvGraphicFramePr>
            <a:graphicFrameLocks noChangeAspect="1"/>
          </p:cNvGraphicFramePr>
          <p:nvPr/>
        </p:nvGraphicFramePr>
        <p:xfrm>
          <a:off x="914400" y="2438400"/>
          <a:ext cx="5867400" cy="2286000"/>
        </p:xfrm>
        <a:graphic>
          <a:graphicData uri="http://schemas.openxmlformats.org/presentationml/2006/ole">
            <p:oleObj spid="_x0000_s19460" name="Equation" r:id="rId5" imgW="1828800" imgH="914400" progId="Equation.3">
              <p:embed/>
            </p:oleObj>
          </a:graphicData>
        </a:graphic>
      </p:graphicFrame>
      <p:sp>
        <p:nvSpPr>
          <p:cNvPr id="1946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1" name="Object 10"/>
          <p:cNvGraphicFramePr>
            <a:graphicFrameLocks noChangeAspect="1"/>
          </p:cNvGraphicFramePr>
          <p:nvPr/>
        </p:nvGraphicFramePr>
        <p:xfrm>
          <a:off x="4495800" y="4495800"/>
          <a:ext cx="1981200" cy="1066800"/>
        </p:xfrm>
        <a:graphic>
          <a:graphicData uri="http://schemas.openxmlformats.org/presentationml/2006/ole">
            <p:oleObj spid="_x0000_s19461" name="Equation" r:id="rId6" imgW="495085" imgH="431613" progId="Equation.3">
              <p:embed/>
            </p:oleObj>
          </a:graphicData>
        </a:graphic>
      </p:graphicFrame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12"/>
          <p:cNvGraphicFramePr>
            <a:graphicFrameLocks noChangeAspect="1"/>
          </p:cNvGraphicFramePr>
          <p:nvPr/>
        </p:nvGraphicFramePr>
        <p:xfrm>
          <a:off x="914400" y="4343400"/>
          <a:ext cx="2133600" cy="1200150"/>
        </p:xfrm>
        <a:graphic>
          <a:graphicData uri="http://schemas.openxmlformats.org/presentationml/2006/ole">
            <p:oleObj spid="_x0000_s19462" name="Equation" r:id="rId7" imgW="825142" imgH="444307" progId="Equation.3">
              <p:embed/>
            </p:oleObj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5440363"/>
            <a:ext cx="8915400" cy="1417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3200" b="1" kern="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Math: B.L Thereja; Example: 34.15(a), 34.16, 34.24 (V.V.I)</a:t>
            </a:r>
          </a:p>
        </p:txBody>
      </p:sp>
      <p:sp>
        <p:nvSpPr>
          <p:cNvPr id="18447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42B43-FC5D-4DC4-9935-83697EF580FF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Torque-Speed Curve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47108" name="Picture 4" descr="bose2_7"/>
          <p:cNvPicPr>
            <a:picLocks noChangeAspect="1" noChangeArrowheads="1"/>
          </p:cNvPicPr>
          <p:nvPr/>
        </p:nvPicPr>
        <p:blipFill>
          <a:blip r:embed="rId2"/>
          <a:srcRect l="2542" r="3401" b="-1408"/>
          <a:stretch>
            <a:fillRect/>
          </a:stretch>
        </p:blipFill>
        <p:spPr bwMode="auto">
          <a:xfrm>
            <a:off x="304800" y="1143000"/>
            <a:ext cx="84582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67E37-F33F-4586-8446-B46BB3623E15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ChangeArrowheads="1"/>
          </p:cNvSpPr>
          <p:nvPr/>
        </p:nvSpPr>
        <p:spPr bwMode="auto">
          <a:xfrm>
            <a:off x="304800" y="228600"/>
            <a:ext cx="84582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2800" b="1">
                <a:solidFill>
                  <a:srgbClr val="FF0000"/>
                </a:solidFill>
              </a:rPr>
              <a:t>Three regions in torque-speed curve: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pPr algn="just">
              <a:buFont typeface="Wingdings" pitchFamily="2" charset="2"/>
              <a:buNone/>
            </a:pPr>
            <a:r>
              <a:rPr lang="en-US" sz="2400" b="1"/>
              <a:t>1) </a:t>
            </a:r>
            <a:r>
              <a:rPr lang="en-US" sz="2400" b="1">
                <a:solidFill>
                  <a:srgbClr val="F92E05"/>
                </a:solidFill>
              </a:rPr>
              <a:t>Plugging (braking) region</a:t>
            </a:r>
            <a:r>
              <a:rPr lang="en-US" sz="2400" b="1"/>
              <a:t> (1&lt;s&lt;2)</a:t>
            </a:r>
          </a:p>
          <a:p>
            <a:pPr algn="just">
              <a:buFont typeface="Wingdings" pitchFamily="2" charset="2"/>
              <a:buNone/>
            </a:pPr>
            <a:r>
              <a:rPr lang="en-US" sz="2400" b="1"/>
              <a:t>    Rotor rotates opposite to direction of air gap flux. Can happen, for example, if stator supply phase sequence reversed while rotor is moving. </a:t>
            </a:r>
          </a:p>
          <a:p>
            <a:pPr algn="just">
              <a:buFont typeface="Wingdings" pitchFamily="2" charset="2"/>
              <a:buNone/>
            </a:pPr>
            <a:endParaRPr lang="en-US" sz="2400"/>
          </a:p>
          <a:p>
            <a:pPr algn="just">
              <a:buFont typeface="Wingdings" pitchFamily="2" charset="2"/>
              <a:buNone/>
            </a:pPr>
            <a:r>
              <a:rPr lang="en-US" sz="2400" b="1"/>
              <a:t>2) </a:t>
            </a:r>
            <a:r>
              <a:rPr lang="en-US" sz="2400" b="1">
                <a:solidFill>
                  <a:srgbClr val="F92E05"/>
                </a:solidFill>
              </a:rPr>
              <a:t>Motoring region</a:t>
            </a:r>
            <a:r>
              <a:rPr lang="en-US" sz="2400" b="1"/>
              <a:t> (0&lt;s&lt;1)</a:t>
            </a:r>
          </a:p>
          <a:p>
            <a:pPr algn="just">
              <a:buFont typeface="Wingdings" pitchFamily="2" charset="2"/>
              <a:buNone/>
            </a:pPr>
            <a:r>
              <a:rPr lang="en-US" sz="2400" b="1"/>
              <a:t>T</a:t>
            </a:r>
            <a:r>
              <a:rPr lang="en-US" sz="2400" b="1" baseline="-25000"/>
              <a:t>e</a:t>
            </a:r>
            <a:r>
              <a:rPr lang="en-US" sz="2400" b="1"/>
              <a:t>=0 at s=0. As s increases (speed decreases),T</a:t>
            </a:r>
            <a:r>
              <a:rPr lang="en-US" sz="2400" b="1" baseline="-25000"/>
              <a:t>e</a:t>
            </a:r>
            <a:r>
              <a:rPr lang="en-US" sz="2400" b="1"/>
              <a:t> increases until max. torque (breakdown) is reached. Beyond this point, T</a:t>
            </a:r>
            <a:r>
              <a:rPr lang="en-US" sz="2400" b="1" baseline="-25000"/>
              <a:t>e</a:t>
            </a:r>
            <a:r>
              <a:rPr lang="en-US" sz="2400" b="1"/>
              <a:t> decreases with increasing s. </a:t>
            </a:r>
          </a:p>
          <a:p>
            <a:pPr algn="just">
              <a:buFont typeface="Wingdings" pitchFamily="2" charset="2"/>
              <a:buNone/>
            </a:pPr>
            <a:endParaRPr lang="en-US" sz="2400" b="1"/>
          </a:p>
          <a:p>
            <a:pPr algn="just">
              <a:buFont typeface="Wingdings" pitchFamily="2" charset="2"/>
              <a:buNone/>
            </a:pPr>
            <a:r>
              <a:rPr lang="en-US" sz="2400" b="1"/>
              <a:t>3) </a:t>
            </a:r>
            <a:r>
              <a:rPr lang="en-US" sz="2400" b="1">
                <a:solidFill>
                  <a:srgbClr val="F92E05"/>
                </a:solidFill>
              </a:rPr>
              <a:t>Regenerating Region</a:t>
            </a:r>
            <a:r>
              <a:rPr lang="en-US" sz="2400" b="1"/>
              <a:t> (s&lt;0)</a:t>
            </a:r>
          </a:p>
          <a:p>
            <a:pPr algn="just">
              <a:buFont typeface="Wingdings" pitchFamily="2" charset="2"/>
              <a:buNone/>
            </a:pPr>
            <a:r>
              <a:rPr lang="en-US" sz="2400"/>
              <a:t>   </a:t>
            </a:r>
            <a:r>
              <a:rPr lang="en-US" sz="2400" b="1"/>
              <a:t>Here the induction machine acts as a generator. Rotor moves faster than air gap flux resulting in negative slip. </a:t>
            </a:r>
          </a:p>
          <a:p>
            <a:pPr algn="just">
              <a:buFont typeface="Wingdings" pitchFamily="2" charset="2"/>
              <a:buNone/>
            </a:pPr>
            <a:endParaRPr lang="en-US" sz="2400" b="1"/>
          </a:p>
          <a:p>
            <a:pPr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C0F0-A1EA-412F-867B-331C619E5993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4000" b="1" smtClean="0">
                <a:solidFill>
                  <a:srgbClr val="C00000"/>
                </a:solidFill>
              </a:rPr>
              <a:t>Plugging of an Induction Motor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48006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800" b="1" smtClean="0"/>
              <a:t>An induction motor can be quickly stopped by simply interchanging any of its two stator leads.</a:t>
            </a:r>
          </a:p>
          <a:p>
            <a:pPr algn="just">
              <a:buFontTx/>
              <a:buNone/>
            </a:pPr>
            <a:r>
              <a:rPr lang="en-US" sz="2800" b="1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b="1" smtClean="0"/>
              <a:t>It reverses the direction of the revolving flux which produces a torque in the reverse direction, thus applying brake on the motor. </a:t>
            </a:r>
          </a:p>
          <a:p>
            <a:pPr algn="just">
              <a:buFontTx/>
              <a:buNone/>
            </a:pPr>
            <a:endParaRPr lang="en-US" sz="2800" b="1" smtClean="0"/>
          </a:p>
          <a:p>
            <a:pPr algn="just">
              <a:buFont typeface="Wingdings" pitchFamily="2" charset="2"/>
              <a:buChar char="Ø"/>
            </a:pPr>
            <a:r>
              <a:rPr lang="en-US" sz="2800" b="1" smtClean="0"/>
              <a:t>This procedure of quickly stopping of induction motor by changing supply leads is called plugging of an induction motor.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D7E16-B4C6-42D8-905B-167DF72E6C2D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Starting of Induction Motors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plain Induction motor is similar in action to a polyphase transformer.</a:t>
            </a:r>
          </a:p>
          <a:p>
            <a:r>
              <a:rPr lang="en-US" smtClean="0"/>
              <a:t>So it takes high current (almost 5 to 7 times of full load current while starting.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76753-05B4-4F27-A1D4-C419E5FD4BE3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Methods for starting of Induction motors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Squirrel Cage Motor</a:t>
            </a:r>
          </a:p>
          <a:p>
            <a:pPr lvl="1"/>
            <a:r>
              <a:rPr lang="en-US" smtClean="0"/>
              <a:t>Primary Resistors (or, rheostat) or reactors</a:t>
            </a:r>
          </a:p>
          <a:p>
            <a:pPr lvl="1"/>
            <a:r>
              <a:rPr lang="en-US" smtClean="0"/>
              <a:t>Auto Transformer (or autostarter</a:t>
            </a:r>
          </a:p>
          <a:p>
            <a:pPr lvl="1"/>
            <a:r>
              <a:rPr lang="en-US" smtClean="0"/>
              <a:t>Star-Delta Switches</a:t>
            </a:r>
          </a:p>
          <a:p>
            <a:pPr lvl="1">
              <a:buFont typeface="Arial" charset="0"/>
              <a:buNone/>
            </a:pPr>
            <a:endParaRPr lang="en-US" smtClean="0"/>
          </a:p>
          <a:p>
            <a:pPr lvl="1">
              <a:buFont typeface="Arial" charset="0"/>
              <a:buNone/>
            </a:pPr>
            <a:r>
              <a:rPr lang="en-US" smtClean="0"/>
              <a:t>For Slip ring motor</a:t>
            </a:r>
          </a:p>
          <a:p>
            <a:pPr lvl="1">
              <a:buFont typeface="Arial" charset="0"/>
              <a:buNone/>
            </a:pPr>
            <a:r>
              <a:rPr lang="en-US" smtClean="0"/>
              <a:t>	- Rotor Rheostat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48942E-B447-428D-BF27-1010274866B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7651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83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>Stator:</a:t>
            </a:r>
            <a:endParaRPr lang="en-US" smtClean="0"/>
          </a:p>
        </p:txBody>
      </p:sp>
      <p:sp>
        <p:nvSpPr>
          <p:cNvPr id="16388" name="Content Placeholder 8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The stator consists of a cylindrical laminated &amp; slotted core placed in a frame of rolled or cast steel.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It carries a 3-phase winding and is fed from a 3-phase supply.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It is wound for a definite number of poses (determined by the requirement of speed).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Greater the number </a:t>
            </a:r>
            <a:r>
              <a:rPr lang="en-US" smtClean="0"/>
              <a:t>of poles, </a:t>
            </a:r>
            <a:r>
              <a:rPr lang="en-US" dirty="0" smtClean="0"/>
              <a:t>lesser the speed and vice versa.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endParaRPr lang="en-US" dirty="0" smtClean="0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D6A878-C00F-406A-AFB9-7560B5CBCC95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7848600" cy="25146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b="1" dirty="0" smtClean="0"/>
              <a:t>There are two general types of rotors: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200" b="1" dirty="0" smtClean="0"/>
              <a:t>1. Squirrel-cage rotor</a:t>
            </a:r>
            <a:br>
              <a:rPr lang="en-US" sz="3200" b="1" dirty="0" smtClean="0"/>
            </a:br>
            <a:r>
              <a:rPr lang="en-US" sz="3200" b="1" dirty="0" smtClean="0"/>
              <a:t>2. ‘Phase wound</a:t>
            </a:r>
            <a:r>
              <a:rPr lang="en-US" sz="3200" b="1" smtClean="0"/>
              <a:t>’ or ‘wound</a:t>
            </a:r>
            <a:r>
              <a:rPr lang="en-US" sz="3200" b="1" dirty="0" smtClean="0"/>
              <a:t>’ or ‘slip ring’ rotor.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174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67256-A80C-4629-9E15-B340609CD93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2867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3886200"/>
            <a:ext cx="3781425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304800" y="152400"/>
            <a:ext cx="8915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u="sng">
                <a:solidFill>
                  <a:srgbClr val="C00000"/>
                </a:solidFill>
              </a:rPr>
              <a:t>Rotor:</a:t>
            </a:r>
            <a:r>
              <a:rPr lang="en-US" sz="3200" b="1" u="sng"/>
              <a:t> </a:t>
            </a:r>
          </a:p>
          <a:p>
            <a:r>
              <a:rPr lang="en-US" sz="3200" b="1"/>
              <a:t>The rotor consists of a laminated &amp; slotted core tightly pressed on the shaft.</a:t>
            </a:r>
            <a:r>
              <a:rPr lang="en-US" sz="1600" b="1"/>
              <a:t/>
            </a:r>
            <a:br>
              <a:rPr lang="en-US" sz="1600" b="1"/>
            </a:br>
            <a:endParaRPr lang="en-US" sz="1600"/>
          </a:p>
        </p:txBody>
      </p:sp>
      <p:pic>
        <p:nvPicPr>
          <p:cNvPr id="2867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191000"/>
            <a:ext cx="2971800" cy="219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0" name="TextBox 6"/>
          <p:cNvSpPr txBox="1">
            <a:spLocks noChangeArrowheads="1"/>
          </p:cNvSpPr>
          <p:nvPr/>
        </p:nvSpPr>
        <p:spPr bwMode="auto">
          <a:xfrm>
            <a:off x="228600" y="6324600"/>
            <a:ext cx="4191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Fig. Completely wound stator for an IM.</a:t>
            </a:r>
          </a:p>
        </p:txBody>
      </p:sp>
      <p:sp>
        <p:nvSpPr>
          <p:cNvPr id="28681" name="TextBox 7"/>
          <p:cNvSpPr txBox="1">
            <a:spLocks noChangeArrowheads="1"/>
          </p:cNvSpPr>
          <p:nvPr/>
        </p:nvSpPr>
        <p:spPr bwMode="auto">
          <a:xfrm>
            <a:off x="5105400" y="6259513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Fig. Rotor for an 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0" y="20574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9699" name="Content Placeholder 8"/>
          <p:cNvSpPr>
            <a:spLocks noGrp="1"/>
          </p:cNvSpPr>
          <p:nvPr>
            <p:ph/>
          </p:nvPr>
        </p:nvSpPr>
        <p:spPr>
          <a:xfrm>
            <a:off x="228600" y="914400"/>
            <a:ext cx="8686800" cy="5181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The rotor consists of a cylindrical laminated core with parallel slots for carrying the rotor conductors which are not wires but consist of heavy bars of copper, aluminium or alloys.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One bar is placed in each slot.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/>
              <a:t>The rotor bars are brazed or electrically welded or bolted to two heavy and stout short-circuited end-rings, thus giving us, what is so picturesquely called, a squirrel-case construction.</a:t>
            </a: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E08EB-45A6-4816-ACAE-11F188DF235E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9701" name="Title 7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7772400" cy="9906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FF0000"/>
                </a:solidFill>
              </a:rPr>
              <a:t>Squirrel-cage Rotor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7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4114800"/>
            <a:ext cx="4105275" cy="2514600"/>
          </a:xfrm>
          <a:noFill/>
        </p:spPr>
      </p:pic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BC5BE-08D4-467A-A07B-1C0BA113DD7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pic>
        <p:nvPicPr>
          <p:cNvPr id="30724" name="Picture 2"/>
          <p:cNvPicPr>
            <a:picLocks noChangeAspect="1" noChangeArrowheads="1"/>
          </p:cNvPicPr>
          <p:nvPr/>
        </p:nvPicPr>
        <p:blipFill>
          <a:blip r:embed="rId3"/>
          <a:srcRect l="27274"/>
          <a:stretch>
            <a:fillRect/>
          </a:stretch>
        </p:blipFill>
        <p:spPr bwMode="auto">
          <a:xfrm>
            <a:off x="381000" y="304800"/>
            <a:ext cx="2438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Documents and Settings\Administrator\Desktop\Farzia\Machine EEN-287\images_files\images_0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152400"/>
            <a:ext cx="24384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8991600" cy="6705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>
                <a:solidFill>
                  <a:srgbClr val="C00000"/>
                </a:solidFill>
              </a:rPr>
              <a:t>Q. Write down the significance of the name ‘squirrel-cage’ in case of squirrel-cage rotor. 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>Phase wound Rotor</a:t>
            </a:r>
            <a:br>
              <a:rPr lang="en-US" sz="4000" b="1" smtClean="0"/>
            </a:br>
            <a:r>
              <a:rPr lang="en-US" sz="3200" b="1" smtClean="0"/>
              <a:t>(</a:t>
            </a:r>
            <a:r>
              <a:rPr lang="en-US" sz="2800" b="1" smtClean="0"/>
              <a:t>‘</a:t>
            </a:r>
            <a:r>
              <a:rPr lang="en-US" sz="2400" b="1" smtClean="0"/>
              <a:t>Phase wound’ or ‘wound’ or ‘slip ring’ rotor): </a:t>
            </a:r>
            <a:r>
              <a:rPr lang="en-US" sz="3200" b="1" smtClean="0"/>
              <a:t>This rotor is provided with 3-</a:t>
            </a:r>
            <a:r>
              <a:rPr lang="el-GR" sz="3200" b="1" smtClean="0"/>
              <a:t>φ</a:t>
            </a:r>
            <a:r>
              <a:rPr lang="en-US" sz="3200" b="1" smtClean="0"/>
              <a:t>, double-layer, distributed winding.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2800" b="1" smtClean="0">
                <a:solidFill>
                  <a:srgbClr val="C00000"/>
                </a:solidFill>
              </a:rPr>
              <a:t>Q. what is the significance of wound rotor?</a:t>
            </a:r>
            <a:r>
              <a:rPr lang="en-US" sz="4000" b="1" smtClean="0"/>
              <a:t/>
            </a:r>
            <a:br>
              <a:rPr lang="en-US" sz="4000" b="1" smtClean="0"/>
            </a:br>
            <a:r>
              <a:rPr lang="en-US" sz="4000" b="1" smtClean="0"/>
              <a:t/>
            </a:r>
            <a:br>
              <a:rPr lang="en-US" sz="4000" b="1" smtClean="0"/>
            </a:br>
            <a:endParaRPr lang="en-US" sz="4000" b="1" smtClean="0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1A80E2-FE7B-4144-A895-BC84375351C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-1066800" y="1905000"/>
            <a:ext cx="899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n-US" sz="5400" b="1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3174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124200"/>
            <a:ext cx="4953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124200"/>
            <a:ext cx="4724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1988</Words>
  <Application>Microsoft Office PowerPoint</Application>
  <PresentationFormat>On-screen Show (4:3)</PresentationFormat>
  <Paragraphs>340</Paragraphs>
  <Slides>47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Office Theme</vt:lpstr>
      <vt:lpstr>Equation</vt:lpstr>
      <vt:lpstr>Microsoft Equation 3.0</vt:lpstr>
      <vt:lpstr>Microsoft Office Word 97 - 2003 Document</vt:lpstr>
      <vt:lpstr>POLY PHASE INDUCTION MOTOR</vt:lpstr>
      <vt:lpstr> </vt:lpstr>
      <vt:lpstr>Slide 3</vt:lpstr>
      <vt:lpstr>Slide 4</vt:lpstr>
      <vt:lpstr>Stator:</vt:lpstr>
      <vt:lpstr>There are two general types of rotors: 1. Squirrel-cage rotor 2. ‘Phase wound’ or ‘wound’ or ‘slip ring’ rotor.   </vt:lpstr>
      <vt:lpstr>Squirrel-cage Rotor</vt:lpstr>
      <vt:lpstr>Slide 8</vt:lpstr>
      <vt:lpstr>  Q. Write down the significance of the name ‘squirrel-cage’ in case of squirrel-cage rotor.  Phase wound Rotor (‘Phase wound’ or ‘wound’ or ‘slip ring’ rotor): This rotor is provided with 3-φ, double-layer, distributed winding.      Q. what is the significance of wound rotor?  </vt:lpstr>
      <vt:lpstr>Contd.</vt:lpstr>
      <vt:lpstr>Starting Resistance of Slip ring motor</vt:lpstr>
      <vt:lpstr>Production of Rotating Field: ( For 2-φ, and 3-φ supply) </vt:lpstr>
      <vt:lpstr>3-φ supply</vt:lpstr>
      <vt:lpstr>    Why does the Rotor Rotate?    </vt:lpstr>
      <vt:lpstr>Contd.</vt:lpstr>
      <vt:lpstr>Write down the significance of the name “Induction Motor”.</vt:lpstr>
      <vt:lpstr>        </vt:lpstr>
      <vt:lpstr>Slip</vt:lpstr>
      <vt:lpstr>Frequency of Rotor Current</vt:lpstr>
      <vt:lpstr>Power Stages in an Induction Motor</vt:lpstr>
      <vt:lpstr>Problems</vt:lpstr>
      <vt:lpstr>Relation between Torque and Rotor Power factor</vt:lpstr>
      <vt:lpstr>Contd.</vt:lpstr>
      <vt:lpstr>Starting Torque</vt:lpstr>
      <vt:lpstr>Contd.</vt:lpstr>
      <vt:lpstr>Condition For Maximum Starting Torque</vt:lpstr>
      <vt:lpstr>Starting Torque of Squirrel- Cage  Motor </vt:lpstr>
      <vt:lpstr> Starting Torque of Slip-ring Motor </vt:lpstr>
      <vt:lpstr>Effect of Change in Supply Voltage on Starting Torque</vt:lpstr>
      <vt:lpstr>Rotor EMF and Reactance Under Running Conditions</vt:lpstr>
      <vt:lpstr>Torque Under Running Condition</vt:lpstr>
      <vt:lpstr>Contd.</vt:lpstr>
      <vt:lpstr>Condition for maximum Torque Under Running Conditions</vt:lpstr>
      <vt:lpstr>Contd.</vt:lpstr>
      <vt:lpstr>Relation Between Torque and Slip</vt:lpstr>
      <vt:lpstr>Contd.</vt:lpstr>
      <vt:lpstr>Contd.</vt:lpstr>
      <vt:lpstr>Effect of Change in Supply Frequency on Speed &amp; Torque</vt:lpstr>
      <vt:lpstr> How can a 50 Hz motor  operate satisfactory on 60 Hz supply?</vt:lpstr>
      <vt:lpstr>How can a 60 Hz motor  operate satisfactory on 50 Hz supply?</vt:lpstr>
      <vt:lpstr>Relation Between Full-Load Torque &amp; Maximum Torque</vt:lpstr>
      <vt:lpstr>Relation Between Starting Torque &amp; Maximum Torque</vt:lpstr>
      <vt:lpstr>Torque-Speed Curve</vt:lpstr>
      <vt:lpstr>Slide 44</vt:lpstr>
      <vt:lpstr>Plugging of an Induction Motor</vt:lpstr>
      <vt:lpstr>Starting of Induction Motors</vt:lpstr>
      <vt:lpstr>Methods for starting of Induction motors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AC Machine</dc:title>
  <dc:creator/>
  <cp:lastModifiedBy>EEE lab</cp:lastModifiedBy>
  <cp:revision>13</cp:revision>
  <dcterms:created xsi:type="dcterms:W3CDTF">2006-08-16T00:00:00Z</dcterms:created>
  <dcterms:modified xsi:type="dcterms:W3CDTF">2018-09-15T06:54:54Z</dcterms:modified>
</cp:coreProperties>
</file>